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543" r:id="rId2"/>
    <p:sldId id="449" r:id="rId3"/>
    <p:sldId id="355" r:id="rId4"/>
    <p:sldId id="369" r:id="rId5"/>
    <p:sldId id="475" r:id="rId6"/>
    <p:sldId id="476" r:id="rId7"/>
    <p:sldId id="477" r:id="rId8"/>
    <p:sldId id="478" r:id="rId9"/>
    <p:sldId id="479" r:id="rId10"/>
    <p:sldId id="480" r:id="rId11"/>
    <p:sldId id="481" r:id="rId12"/>
    <p:sldId id="482" r:id="rId13"/>
    <p:sldId id="485" r:id="rId14"/>
    <p:sldId id="492" r:id="rId15"/>
    <p:sldId id="493" r:id="rId16"/>
    <p:sldId id="494" r:id="rId17"/>
    <p:sldId id="496" r:id="rId18"/>
    <p:sldId id="497" r:id="rId19"/>
    <p:sldId id="507" r:id="rId20"/>
    <p:sldId id="511" r:id="rId21"/>
    <p:sldId id="512" r:id="rId22"/>
    <p:sldId id="523" r:id="rId23"/>
    <p:sldId id="524" r:id="rId24"/>
    <p:sldId id="525" r:id="rId25"/>
    <p:sldId id="526" r:id="rId26"/>
    <p:sldId id="527" r:id="rId27"/>
    <p:sldId id="530" r:id="rId28"/>
    <p:sldId id="531" r:id="rId29"/>
    <p:sldId id="532" r:id="rId30"/>
    <p:sldId id="533"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3" r:id="rId50"/>
    <p:sldId id="554" r:id="rId51"/>
    <p:sldId id="555" r:id="rId52"/>
    <p:sldId id="556" r:id="rId53"/>
    <p:sldId id="557" r:id="rId54"/>
    <p:sldId id="558" r:id="rId55"/>
    <p:sldId id="559" r:id="rId56"/>
    <p:sldId id="560" r:id="rId57"/>
    <p:sldId id="561" r:id="rId58"/>
    <p:sldId id="259" r:id="rId59"/>
    <p:sldId id="260" r:id="rId60"/>
    <p:sldId id="261" r:id="rId61"/>
    <p:sldId id="262" r:id="rId62"/>
    <p:sldId id="263" r:id="rId63"/>
    <p:sldId id="306" r:id="rId64"/>
    <p:sldId id="307"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7" r:id="rId82"/>
    <p:sldId id="328" r:id="rId83"/>
    <p:sldId id="332" r:id="rId84"/>
    <p:sldId id="333" r:id="rId85"/>
    <p:sldId id="335" r:id="rId86"/>
    <p:sldId id="336" r:id="rId87"/>
    <p:sldId id="337" r:id="rId88"/>
    <p:sldId id="338" r:id="rId89"/>
    <p:sldId id="339" r:id="rId90"/>
    <p:sldId id="340" r:id="rId91"/>
    <p:sldId id="341" r:id="rId92"/>
    <p:sldId id="342" r:id="rId93"/>
    <p:sldId id="562"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87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6012C-E13F-4CC4-9A64-B28E46240533}"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2EB88BCC-AC6B-490A-B5DF-43B02DC4C0D8}">
      <dgm:prSet custT="1"/>
      <dgm:spPr/>
      <dgm:t>
        <a:bodyPr/>
        <a:lstStyle/>
        <a:p>
          <a:pPr rtl="0"/>
          <a:r>
            <a:rPr lang="en-US" sz="1400" b="1" dirty="0" smtClean="0"/>
            <a:t>Small band gap – to absorb up to 600 nm</a:t>
          </a:r>
          <a:endParaRPr lang="en-US" sz="1400" b="1" dirty="0"/>
        </a:p>
      </dgm:t>
    </dgm:pt>
    <dgm:pt modelId="{95F0621B-D404-4C0C-8576-8C416A09A9A2}" type="parTrans" cxnId="{C9B62E74-6784-41FB-878F-EF0B3CF9B1E9}">
      <dgm:prSet/>
      <dgm:spPr/>
      <dgm:t>
        <a:bodyPr/>
        <a:lstStyle/>
        <a:p>
          <a:endParaRPr lang="en-US"/>
        </a:p>
      </dgm:t>
    </dgm:pt>
    <dgm:pt modelId="{005A9039-8D14-4AFF-B69A-450C6BF6746D}" type="sibTrans" cxnId="{C9B62E74-6784-41FB-878F-EF0B3CF9B1E9}">
      <dgm:prSet/>
      <dgm:spPr/>
      <dgm:t>
        <a:bodyPr/>
        <a:lstStyle/>
        <a:p>
          <a:endParaRPr lang="en-US"/>
        </a:p>
      </dgm:t>
    </dgm:pt>
    <dgm:pt modelId="{2BD188F6-8704-4AE1-881C-407445A6F969}">
      <dgm:prSet custT="1"/>
      <dgm:spPr/>
      <dgm:t>
        <a:bodyPr/>
        <a:lstStyle/>
        <a:p>
          <a:pPr rtl="0"/>
          <a:r>
            <a:rPr lang="en-US" sz="1400" b="1" dirty="0" smtClean="0"/>
            <a:t>Ability to work without sacrificial agents</a:t>
          </a:r>
          <a:endParaRPr lang="en-US" sz="1400" b="1" dirty="0"/>
        </a:p>
      </dgm:t>
    </dgm:pt>
    <dgm:pt modelId="{DA216A51-BB39-497A-9256-3BB0F29AEE8B}" type="parTrans" cxnId="{4E8189B6-61DC-4071-B81B-FC7650A12B14}">
      <dgm:prSet/>
      <dgm:spPr/>
      <dgm:t>
        <a:bodyPr/>
        <a:lstStyle/>
        <a:p>
          <a:endParaRPr lang="en-US"/>
        </a:p>
      </dgm:t>
    </dgm:pt>
    <dgm:pt modelId="{0F699E51-1FF7-4624-8600-57FD759B6C5A}" type="sibTrans" cxnId="{4E8189B6-61DC-4071-B81B-FC7650A12B14}">
      <dgm:prSet/>
      <dgm:spPr/>
      <dgm:t>
        <a:bodyPr/>
        <a:lstStyle/>
        <a:p>
          <a:endParaRPr lang="en-US"/>
        </a:p>
      </dgm:t>
    </dgm:pt>
    <dgm:pt modelId="{B2B74F67-FFFC-400E-957D-04C5454E0629}">
      <dgm:prSet custT="1"/>
      <dgm:spPr/>
      <dgm:t>
        <a:bodyPr/>
        <a:lstStyle/>
        <a:p>
          <a:pPr rtl="0"/>
          <a:r>
            <a:rPr lang="en-US" sz="1400" b="1" dirty="0" smtClean="0"/>
            <a:t>Low cost</a:t>
          </a:r>
          <a:endParaRPr lang="en-US" sz="1400" b="1" dirty="0"/>
        </a:p>
      </dgm:t>
    </dgm:pt>
    <dgm:pt modelId="{05F1EC59-93D4-462A-9577-1F744B7A9375}" type="parTrans" cxnId="{DA2000AF-8BC9-4E9D-967B-A309F9886BE1}">
      <dgm:prSet/>
      <dgm:spPr/>
      <dgm:t>
        <a:bodyPr/>
        <a:lstStyle/>
        <a:p>
          <a:endParaRPr lang="en-US"/>
        </a:p>
      </dgm:t>
    </dgm:pt>
    <dgm:pt modelId="{D7FF6716-DCD5-423F-ABDE-61E124B29B6E}" type="sibTrans" cxnId="{DA2000AF-8BC9-4E9D-967B-A309F9886BE1}">
      <dgm:prSet/>
      <dgm:spPr/>
      <dgm:t>
        <a:bodyPr/>
        <a:lstStyle/>
        <a:p>
          <a:endParaRPr lang="en-US"/>
        </a:p>
      </dgm:t>
    </dgm:pt>
    <dgm:pt modelId="{97DBF61B-3C05-4A51-ABF1-B6BD9003BBE0}">
      <dgm:prSet custT="1"/>
      <dgm:spPr/>
      <dgm:t>
        <a:bodyPr/>
        <a:lstStyle/>
        <a:p>
          <a:pPr rtl="0"/>
          <a:r>
            <a:rPr lang="en-US" sz="1400" b="1" dirty="0" smtClean="0"/>
            <a:t>High quantum yields</a:t>
          </a:r>
          <a:endParaRPr lang="en-US" sz="1400" b="1" dirty="0"/>
        </a:p>
      </dgm:t>
    </dgm:pt>
    <dgm:pt modelId="{EAFE43DB-82B5-41E2-A672-B5C4BCE98601}" type="parTrans" cxnId="{4A2E1DF7-F804-493E-9AB4-3CA369386976}">
      <dgm:prSet/>
      <dgm:spPr/>
      <dgm:t>
        <a:bodyPr/>
        <a:lstStyle/>
        <a:p>
          <a:endParaRPr lang="en-US"/>
        </a:p>
      </dgm:t>
    </dgm:pt>
    <dgm:pt modelId="{44FDC007-C338-4130-A7BE-932694D20E75}" type="sibTrans" cxnId="{4A2E1DF7-F804-493E-9AB4-3CA369386976}">
      <dgm:prSet/>
      <dgm:spPr/>
      <dgm:t>
        <a:bodyPr/>
        <a:lstStyle/>
        <a:p>
          <a:endParaRPr lang="en-US"/>
        </a:p>
      </dgm:t>
    </dgm:pt>
    <dgm:pt modelId="{3574C618-4DB2-416F-9D04-03FAFCD18E2F}">
      <dgm:prSet custT="1"/>
      <dgm:spPr/>
      <dgm:t>
        <a:bodyPr/>
        <a:lstStyle/>
        <a:p>
          <a:pPr rtl="0"/>
          <a:r>
            <a:rPr lang="en-US" sz="1400" b="1" dirty="0" smtClean="0"/>
            <a:t>High efficiency without expensive co-catalysts such as Pt, </a:t>
          </a:r>
          <a:r>
            <a:rPr lang="en-US" sz="1400" b="1" dirty="0" err="1" smtClean="0"/>
            <a:t>Ru</a:t>
          </a:r>
          <a:endParaRPr lang="en-US" sz="1400" b="1" dirty="0"/>
        </a:p>
      </dgm:t>
    </dgm:pt>
    <dgm:pt modelId="{FAE2B1FB-9F86-4344-A6D3-CF1ECAAF44F7}" type="parTrans" cxnId="{04B18C82-A723-4BF2-985C-CC47E7E78A1E}">
      <dgm:prSet/>
      <dgm:spPr/>
      <dgm:t>
        <a:bodyPr/>
        <a:lstStyle/>
        <a:p>
          <a:endParaRPr lang="en-US"/>
        </a:p>
      </dgm:t>
    </dgm:pt>
    <dgm:pt modelId="{4863BC4A-C428-4DA3-95EF-3F4472F06E99}" type="sibTrans" cxnId="{04B18C82-A723-4BF2-985C-CC47E7E78A1E}">
      <dgm:prSet/>
      <dgm:spPr/>
      <dgm:t>
        <a:bodyPr/>
        <a:lstStyle/>
        <a:p>
          <a:endParaRPr lang="en-US"/>
        </a:p>
      </dgm:t>
    </dgm:pt>
    <dgm:pt modelId="{249532C4-8524-49FF-98B7-1C69F38AB7D7}">
      <dgm:prSet custT="1"/>
      <dgm:spPr/>
      <dgm:t>
        <a:bodyPr/>
        <a:lstStyle/>
        <a:p>
          <a:pPr rtl="0"/>
          <a:r>
            <a:rPr lang="en-US" sz="1400" b="1" dirty="0" smtClean="0"/>
            <a:t>Long term stability</a:t>
          </a:r>
          <a:endParaRPr lang="en-US" sz="1400" b="1" dirty="0"/>
        </a:p>
      </dgm:t>
    </dgm:pt>
    <dgm:pt modelId="{AA042848-76C0-4802-8851-40EF94DF4C61}" type="parTrans" cxnId="{489F85A3-A01E-4255-BDDC-38FD180525A6}">
      <dgm:prSet/>
      <dgm:spPr/>
      <dgm:t>
        <a:bodyPr/>
        <a:lstStyle/>
        <a:p>
          <a:endParaRPr lang="en-US"/>
        </a:p>
      </dgm:t>
    </dgm:pt>
    <dgm:pt modelId="{3D1EDF02-CC9F-48ED-9390-E1FFCC5D7434}" type="sibTrans" cxnId="{489F85A3-A01E-4255-BDDC-38FD180525A6}">
      <dgm:prSet/>
      <dgm:spPr/>
      <dgm:t>
        <a:bodyPr/>
        <a:lstStyle/>
        <a:p>
          <a:endParaRPr lang="en-US"/>
        </a:p>
      </dgm:t>
    </dgm:pt>
    <dgm:pt modelId="{431123C4-F482-42D9-B1F9-B8A84DF2EACD}">
      <dgm:prSet custT="1"/>
      <dgm:spPr/>
      <dgm:t>
        <a:bodyPr/>
        <a:lstStyle/>
        <a:p>
          <a:pPr rtl="0"/>
          <a:r>
            <a:rPr lang="en-US" sz="1400" b="1" dirty="0" smtClean="0"/>
            <a:t>Compounds with environmentally friendly elements</a:t>
          </a:r>
          <a:endParaRPr lang="en-US" sz="1400" b="1" dirty="0"/>
        </a:p>
      </dgm:t>
    </dgm:pt>
    <dgm:pt modelId="{D0DA3C43-60C2-4AE8-9087-B889C75DF269}" type="parTrans" cxnId="{76E604DB-F011-46FD-B21F-31D9251D9370}">
      <dgm:prSet/>
      <dgm:spPr/>
      <dgm:t>
        <a:bodyPr/>
        <a:lstStyle/>
        <a:p>
          <a:endParaRPr lang="en-US"/>
        </a:p>
      </dgm:t>
    </dgm:pt>
    <dgm:pt modelId="{8FDA1EC9-1D61-4571-AC6B-28CDE426F441}" type="sibTrans" cxnId="{76E604DB-F011-46FD-B21F-31D9251D9370}">
      <dgm:prSet/>
      <dgm:spPr/>
      <dgm:t>
        <a:bodyPr/>
        <a:lstStyle/>
        <a:p>
          <a:endParaRPr lang="en-US"/>
        </a:p>
      </dgm:t>
    </dgm:pt>
    <dgm:pt modelId="{92B03032-E309-4989-9101-CF67A672943A}">
      <dgm:prSet custT="1"/>
      <dgm:spPr/>
      <dgm:t>
        <a:bodyPr/>
        <a:lstStyle/>
        <a:p>
          <a:pPr rtl="0"/>
          <a:r>
            <a:rPr lang="en-US" sz="1400" b="1" dirty="0" smtClean="0"/>
            <a:t>Direct band gap i.e. better light absorption</a:t>
          </a:r>
          <a:endParaRPr lang="en-US" sz="1400" b="1" dirty="0"/>
        </a:p>
      </dgm:t>
    </dgm:pt>
    <dgm:pt modelId="{BDBAEFF1-CB95-4349-9002-08AC2EAB1C1F}" type="parTrans" cxnId="{5CB51F7C-4F07-4889-9AA0-8118459597E1}">
      <dgm:prSet/>
      <dgm:spPr/>
      <dgm:t>
        <a:bodyPr/>
        <a:lstStyle/>
        <a:p>
          <a:endParaRPr lang="en-US"/>
        </a:p>
      </dgm:t>
    </dgm:pt>
    <dgm:pt modelId="{F24FEE9C-A525-4E3B-9534-ECC33D8EEE8D}" type="sibTrans" cxnId="{5CB51F7C-4F07-4889-9AA0-8118459597E1}">
      <dgm:prSet/>
      <dgm:spPr/>
      <dgm:t>
        <a:bodyPr/>
        <a:lstStyle/>
        <a:p>
          <a:endParaRPr lang="en-US"/>
        </a:p>
      </dgm:t>
    </dgm:pt>
    <dgm:pt modelId="{018702E5-13E5-4B0B-984A-9D018AB64E60}" type="pres">
      <dgm:prSet presAssocID="{E686012C-E13F-4CC4-9A64-B28E46240533}" presName="cycle" presStyleCnt="0">
        <dgm:presLayoutVars>
          <dgm:dir/>
          <dgm:resizeHandles val="exact"/>
        </dgm:presLayoutVars>
      </dgm:prSet>
      <dgm:spPr/>
      <dgm:t>
        <a:bodyPr/>
        <a:lstStyle/>
        <a:p>
          <a:endParaRPr lang="en-US"/>
        </a:p>
      </dgm:t>
    </dgm:pt>
    <dgm:pt modelId="{EA62ECBA-4E5A-4153-B774-2C60E146A11A}" type="pres">
      <dgm:prSet presAssocID="{2EB88BCC-AC6B-490A-B5DF-43B02DC4C0D8}" presName="node" presStyleLbl="node1" presStyleIdx="0" presStyleCnt="8" custScaleX="141971">
        <dgm:presLayoutVars>
          <dgm:bulletEnabled val="1"/>
        </dgm:presLayoutVars>
      </dgm:prSet>
      <dgm:spPr/>
      <dgm:t>
        <a:bodyPr/>
        <a:lstStyle/>
        <a:p>
          <a:endParaRPr lang="en-US"/>
        </a:p>
      </dgm:t>
    </dgm:pt>
    <dgm:pt modelId="{ABEE2BB5-7848-435E-AD2A-08E63B85ED95}" type="pres">
      <dgm:prSet presAssocID="{2EB88BCC-AC6B-490A-B5DF-43B02DC4C0D8}" presName="spNode" presStyleCnt="0"/>
      <dgm:spPr/>
    </dgm:pt>
    <dgm:pt modelId="{6191FB41-11BE-4432-A71D-9EBD5AAEB4D8}" type="pres">
      <dgm:prSet presAssocID="{005A9039-8D14-4AFF-B69A-450C6BF6746D}" presName="sibTrans" presStyleLbl="sibTrans1D1" presStyleIdx="0" presStyleCnt="8"/>
      <dgm:spPr/>
      <dgm:t>
        <a:bodyPr/>
        <a:lstStyle/>
        <a:p>
          <a:endParaRPr lang="en-US"/>
        </a:p>
      </dgm:t>
    </dgm:pt>
    <dgm:pt modelId="{41034CAC-E4DC-4E81-B572-B4CC8CA2ACD1}" type="pres">
      <dgm:prSet presAssocID="{2BD188F6-8704-4AE1-881C-407445A6F969}" presName="node" presStyleLbl="node1" presStyleIdx="1" presStyleCnt="8" custScaleX="147916" custRadScaleRad="104718" custRadScaleInc="46227">
        <dgm:presLayoutVars>
          <dgm:bulletEnabled val="1"/>
        </dgm:presLayoutVars>
      </dgm:prSet>
      <dgm:spPr/>
      <dgm:t>
        <a:bodyPr/>
        <a:lstStyle/>
        <a:p>
          <a:endParaRPr lang="en-US"/>
        </a:p>
      </dgm:t>
    </dgm:pt>
    <dgm:pt modelId="{90392E17-CC96-4115-8495-090FAE6DC07B}" type="pres">
      <dgm:prSet presAssocID="{2BD188F6-8704-4AE1-881C-407445A6F969}" presName="spNode" presStyleCnt="0"/>
      <dgm:spPr/>
    </dgm:pt>
    <dgm:pt modelId="{F38F380C-A1DC-4C8F-896E-B637400E6C10}" type="pres">
      <dgm:prSet presAssocID="{0F699E51-1FF7-4624-8600-57FD759B6C5A}" presName="sibTrans" presStyleLbl="sibTrans1D1" presStyleIdx="1" presStyleCnt="8"/>
      <dgm:spPr/>
      <dgm:t>
        <a:bodyPr/>
        <a:lstStyle/>
        <a:p>
          <a:endParaRPr lang="en-US"/>
        </a:p>
      </dgm:t>
    </dgm:pt>
    <dgm:pt modelId="{DCFF9CF5-A2C6-4478-A31A-58E065995AE8}" type="pres">
      <dgm:prSet presAssocID="{B2B74F67-FFFC-400E-957D-04C5454E0629}" presName="node" presStyleLbl="node1" presStyleIdx="2" presStyleCnt="8" custScaleX="81234" custScaleY="45590">
        <dgm:presLayoutVars>
          <dgm:bulletEnabled val="1"/>
        </dgm:presLayoutVars>
      </dgm:prSet>
      <dgm:spPr/>
      <dgm:t>
        <a:bodyPr/>
        <a:lstStyle/>
        <a:p>
          <a:endParaRPr lang="en-US"/>
        </a:p>
      </dgm:t>
    </dgm:pt>
    <dgm:pt modelId="{261F7626-5323-4385-A5D0-5EE533A91880}" type="pres">
      <dgm:prSet presAssocID="{B2B74F67-FFFC-400E-957D-04C5454E0629}" presName="spNode" presStyleCnt="0"/>
      <dgm:spPr/>
    </dgm:pt>
    <dgm:pt modelId="{26BF6657-3E32-42F4-8CFD-3BF28FA668BE}" type="pres">
      <dgm:prSet presAssocID="{D7FF6716-DCD5-423F-ABDE-61E124B29B6E}" presName="sibTrans" presStyleLbl="sibTrans1D1" presStyleIdx="2" presStyleCnt="8"/>
      <dgm:spPr/>
      <dgm:t>
        <a:bodyPr/>
        <a:lstStyle/>
        <a:p>
          <a:endParaRPr lang="en-US"/>
        </a:p>
      </dgm:t>
    </dgm:pt>
    <dgm:pt modelId="{752369CF-031B-4B18-979E-A482AD0E2DBD}" type="pres">
      <dgm:prSet presAssocID="{92B03032-E309-4989-9101-CF67A672943A}" presName="node" presStyleLbl="node1" presStyleIdx="3" presStyleCnt="8" custScaleX="152993" custRadScaleRad="104718" custRadScaleInc="46227">
        <dgm:presLayoutVars>
          <dgm:bulletEnabled val="1"/>
        </dgm:presLayoutVars>
      </dgm:prSet>
      <dgm:spPr/>
      <dgm:t>
        <a:bodyPr/>
        <a:lstStyle/>
        <a:p>
          <a:endParaRPr lang="en-US"/>
        </a:p>
      </dgm:t>
    </dgm:pt>
    <dgm:pt modelId="{3AE68BD5-A6B7-4E70-BFE5-F274B26C94AB}" type="pres">
      <dgm:prSet presAssocID="{92B03032-E309-4989-9101-CF67A672943A}" presName="spNode" presStyleCnt="0"/>
      <dgm:spPr/>
    </dgm:pt>
    <dgm:pt modelId="{C18F1892-C00B-403F-8860-BAFDF19C7BCB}" type="pres">
      <dgm:prSet presAssocID="{F24FEE9C-A525-4E3B-9534-ECC33D8EEE8D}" presName="sibTrans" presStyleLbl="sibTrans1D1" presStyleIdx="3" presStyleCnt="8"/>
      <dgm:spPr/>
      <dgm:t>
        <a:bodyPr/>
        <a:lstStyle/>
        <a:p>
          <a:endParaRPr lang="en-US"/>
        </a:p>
      </dgm:t>
    </dgm:pt>
    <dgm:pt modelId="{D5E47572-66F1-4002-A4CF-8E699C06FED9}" type="pres">
      <dgm:prSet presAssocID="{97DBF61B-3C05-4A51-ABF1-B6BD9003BBE0}" presName="node" presStyleLbl="node1" presStyleIdx="4" presStyleCnt="8" custScaleY="56574">
        <dgm:presLayoutVars>
          <dgm:bulletEnabled val="1"/>
        </dgm:presLayoutVars>
      </dgm:prSet>
      <dgm:spPr/>
      <dgm:t>
        <a:bodyPr/>
        <a:lstStyle/>
        <a:p>
          <a:endParaRPr lang="en-US"/>
        </a:p>
      </dgm:t>
    </dgm:pt>
    <dgm:pt modelId="{680DFC6E-700A-445D-A09A-546A11E586B9}" type="pres">
      <dgm:prSet presAssocID="{97DBF61B-3C05-4A51-ABF1-B6BD9003BBE0}" presName="spNode" presStyleCnt="0"/>
      <dgm:spPr/>
    </dgm:pt>
    <dgm:pt modelId="{649DD9F3-E6F8-4DA8-B29C-CFE5D8552BD7}" type="pres">
      <dgm:prSet presAssocID="{44FDC007-C338-4130-A7BE-932694D20E75}" presName="sibTrans" presStyleLbl="sibTrans1D1" presStyleIdx="4" presStyleCnt="8"/>
      <dgm:spPr/>
      <dgm:t>
        <a:bodyPr/>
        <a:lstStyle/>
        <a:p>
          <a:endParaRPr lang="en-US"/>
        </a:p>
      </dgm:t>
    </dgm:pt>
    <dgm:pt modelId="{C30CF5F6-FAD7-44FD-8264-BF504A1CBB4F}" type="pres">
      <dgm:prSet presAssocID="{3574C618-4DB2-416F-9D04-03FAFCD18E2F}" presName="node" presStyleLbl="node1" presStyleIdx="5" presStyleCnt="8" custScaleX="143992">
        <dgm:presLayoutVars>
          <dgm:bulletEnabled val="1"/>
        </dgm:presLayoutVars>
      </dgm:prSet>
      <dgm:spPr/>
      <dgm:t>
        <a:bodyPr/>
        <a:lstStyle/>
        <a:p>
          <a:endParaRPr lang="en-US"/>
        </a:p>
      </dgm:t>
    </dgm:pt>
    <dgm:pt modelId="{726C6FB6-73D8-4CB2-8923-8DE6686777D7}" type="pres">
      <dgm:prSet presAssocID="{3574C618-4DB2-416F-9D04-03FAFCD18E2F}" presName="spNode" presStyleCnt="0"/>
      <dgm:spPr/>
    </dgm:pt>
    <dgm:pt modelId="{C00D24BB-2A80-4BD8-BF3E-7DFD35E3F757}" type="pres">
      <dgm:prSet presAssocID="{4863BC4A-C428-4DA3-95EF-3F4472F06E99}" presName="sibTrans" presStyleLbl="sibTrans1D1" presStyleIdx="5" presStyleCnt="8"/>
      <dgm:spPr/>
      <dgm:t>
        <a:bodyPr/>
        <a:lstStyle/>
        <a:p>
          <a:endParaRPr lang="en-US"/>
        </a:p>
      </dgm:t>
    </dgm:pt>
    <dgm:pt modelId="{BD5887ED-8122-4ADC-A4CC-86B86AAB2AD7}" type="pres">
      <dgm:prSet presAssocID="{249532C4-8524-49FF-98B7-1C69F38AB7D7}" presName="node" presStyleLbl="node1" presStyleIdx="6" presStyleCnt="8" custScaleX="125198" custScaleY="99318">
        <dgm:presLayoutVars>
          <dgm:bulletEnabled val="1"/>
        </dgm:presLayoutVars>
      </dgm:prSet>
      <dgm:spPr/>
      <dgm:t>
        <a:bodyPr/>
        <a:lstStyle/>
        <a:p>
          <a:endParaRPr lang="en-US"/>
        </a:p>
      </dgm:t>
    </dgm:pt>
    <dgm:pt modelId="{7FE6963C-9149-4534-9195-8DF9F6AA83FF}" type="pres">
      <dgm:prSet presAssocID="{249532C4-8524-49FF-98B7-1C69F38AB7D7}" presName="spNode" presStyleCnt="0"/>
      <dgm:spPr/>
    </dgm:pt>
    <dgm:pt modelId="{53FB4291-1A01-4700-AE67-1674D3DC7F5B}" type="pres">
      <dgm:prSet presAssocID="{3D1EDF02-CC9F-48ED-9390-E1FFCC5D7434}" presName="sibTrans" presStyleLbl="sibTrans1D1" presStyleIdx="6" presStyleCnt="8"/>
      <dgm:spPr/>
      <dgm:t>
        <a:bodyPr/>
        <a:lstStyle/>
        <a:p>
          <a:endParaRPr lang="en-US"/>
        </a:p>
      </dgm:t>
    </dgm:pt>
    <dgm:pt modelId="{FC39D783-D459-4D98-893C-6DA768AC3AD3}" type="pres">
      <dgm:prSet presAssocID="{431123C4-F482-42D9-B1F9-B8A84DF2EACD}" presName="node" presStyleLbl="node1" presStyleIdx="7" presStyleCnt="8" custScaleX="169190">
        <dgm:presLayoutVars>
          <dgm:bulletEnabled val="1"/>
        </dgm:presLayoutVars>
      </dgm:prSet>
      <dgm:spPr/>
      <dgm:t>
        <a:bodyPr/>
        <a:lstStyle/>
        <a:p>
          <a:endParaRPr lang="en-US"/>
        </a:p>
      </dgm:t>
    </dgm:pt>
    <dgm:pt modelId="{5CF48222-C183-405F-BCB0-C3668893CD21}" type="pres">
      <dgm:prSet presAssocID="{431123C4-F482-42D9-B1F9-B8A84DF2EACD}" presName="spNode" presStyleCnt="0"/>
      <dgm:spPr/>
    </dgm:pt>
    <dgm:pt modelId="{C4BCBE5A-16C6-48A0-AB7D-DF91C9A38C4A}" type="pres">
      <dgm:prSet presAssocID="{8FDA1EC9-1D61-4571-AC6B-28CDE426F441}" presName="sibTrans" presStyleLbl="sibTrans1D1" presStyleIdx="7" presStyleCnt="8"/>
      <dgm:spPr/>
      <dgm:t>
        <a:bodyPr/>
        <a:lstStyle/>
        <a:p>
          <a:endParaRPr lang="en-US"/>
        </a:p>
      </dgm:t>
    </dgm:pt>
  </dgm:ptLst>
  <dgm:cxnLst>
    <dgm:cxn modelId="{2C758E55-7463-4FD9-8F28-C92AD1CC66C8}" type="presOf" srcId="{D7FF6716-DCD5-423F-ABDE-61E124B29B6E}" destId="{26BF6657-3E32-42F4-8CFD-3BF28FA668BE}" srcOrd="0" destOrd="0" presId="urn:microsoft.com/office/officeart/2005/8/layout/cycle6"/>
    <dgm:cxn modelId="{A8E468E8-2E6B-40A4-BC2A-13D34FEF959B}" type="presOf" srcId="{8FDA1EC9-1D61-4571-AC6B-28CDE426F441}" destId="{C4BCBE5A-16C6-48A0-AB7D-DF91C9A38C4A}" srcOrd="0" destOrd="0" presId="urn:microsoft.com/office/officeart/2005/8/layout/cycle6"/>
    <dgm:cxn modelId="{9D465218-C918-48F2-B690-14469FCB9A03}" type="presOf" srcId="{2BD188F6-8704-4AE1-881C-407445A6F969}" destId="{41034CAC-E4DC-4E81-B572-B4CC8CA2ACD1}" srcOrd="0" destOrd="0" presId="urn:microsoft.com/office/officeart/2005/8/layout/cycle6"/>
    <dgm:cxn modelId="{FF4DE3E7-275F-47D0-986C-74B7513B2AA7}" type="presOf" srcId="{97DBF61B-3C05-4A51-ABF1-B6BD9003BBE0}" destId="{D5E47572-66F1-4002-A4CF-8E699C06FED9}" srcOrd="0" destOrd="0" presId="urn:microsoft.com/office/officeart/2005/8/layout/cycle6"/>
    <dgm:cxn modelId="{5CB51F7C-4F07-4889-9AA0-8118459597E1}" srcId="{E686012C-E13F-4CC4-9A64-B28E46240533}" destId="{92B03032-E309-4989-9101-CF67A672943A}" srcOrd="3" destOrd="0" parTransId="{BDBAEFF1-CB95-4349-9002-08AC2EAB1C1F}" sibTransId="{F24FEE9C-A525-4E3B-9534-ECC33D8EEE8D}"/>
    <dgm:cxn modelId="{04B18C82-A723-4BF2-985C-CC47E7E78A1E}" srcId="{E686012C-E13F-4CC4-9A64-B28E46240533}" destId="{3574C618-4DB2-416F-9D04-03FAFCD18E2F}" srcOrd="5" destOrd="0" parTransId="{FAE2B1FB-9F86-4344-A6D3-CF1ECAAF44F7}" sibTransId="{4863BC4A-C428-4DA3-95EF-3F4472F06E99}"/>
    <dgm:cxn modelId="{489F85A3-A01E-4255-BDDC-38FD180525A6}" srcId="{E686012C-E13F-4CC4-9A64-B28E46240533}" destId="{249532C4-8524-49FF-98B7-1C69F38AB7D7}" srcOrd="6" destOrd="0" parTransId="{AA042848-76C0-4802-8851-40EF94DF4C61}" sibTransId="{3D1EDF02-CC9F-48ED-9390-E1FFCC5D7434}"/>
    <dgm:cxn modelId="{141A065D-4F11-40A2-ADF7-6C8AE7C7AAD1}" type="presOf" srcId="{B2B74F67-FFFC-400E-957D-04C5454E0629}" destId="{DCFF9CF5-A2C6-4478-A31A-58E065995AE8}" srcOrd="0" destOrd="0" presId="urn:microsoft.com/office/officeart/2005/8/layout/cycle6"/>
    <dgm:cxn modelId="{C9B62E74-6784-41FB-878F-EF0B3CF9B1E9}" srcId="{E686012C-E13F-4CC4-9A64-B28E46240533}" destId="{2EB88BCC-AC6B-490A-B5DF-43B02DC4C0D8}" srcOrd="0" destOrd="0" parTransId="{95F0621B-D404-4C0C-8576-8C416A09A9A2}" sibTransId="{005A9039-8D14-4AFF-B69A-450C6BF6746D}"/>
    <dgm:cxn modelId="{9E5EA449-A78E-4142-A7AF-BBDCF236D161}" type="presOf" srcId="{F24FEE9C-A525-4E3B-9534-ECC33D8EEE8D}" destId="{C18F1892-C00B-403F-8860-BAFDF19C7BCB}" srcOrd="0" destOrd="0" presId="urn:microsoft.com/office/officeart/2005/8/layout/cycle6"/>
    <dgm:cxn modelId="{4A2E1DF7-F804-493E-9AB4-3CA369386976}" srcId="{E686012C-E13F-4CC4-9A64-B28E46240533}" destId="{97DBF61B-3C05-4A51-ABF1-B6BD9003BBE0}" srcOrd="4" destOrd="0" parTransId="{EAFE43DB-82B5-41E2-A672-B5C4BCE98601}" sibTransId="{44FDC007-C338-4130-A7BE-932694D20E75}"/>
    <dgm:cxn modelId="{B89C0C14-1048-4400-B4FF-EB086B7CA823}" type="presOf" srcId="{44FDC007-C338-4130-A7BE-932694D20E75}" destId="{649DD9F3-E6F8-4DA8-B29C-CFE5D8552BD7}" srcOrd="0" destOrd="0" presId="urn:microsoft.com/office/officeart/2005/8/layout/cycle6"/>
    <dgm:cxn modelId="{E5E29530-D44F-4E7E-BA4A-C30506799A4E}" type="presOf" srcId="{249532C4-8524-49FF-98B7-1C69F38AB7D7}" destId="{BD5887ED-8122-4ADC-A4CC-86B86AAB2AD7}" srcOrd="0" destOrd="0" presId="urn:microsoft.com/office/officeart/2005/8/layout/cycle6"/>
    <dgm:cxn modelId="{E1136E19-9B72-43D9-9B8C-E31576266600}" type="presOf" srcId="{4863BC4A-C428-4DA3-95EF-3F4472F06E99}" destId="{C00D24BB-2A80-4BD8-BF3E-7DFD35E3F757}" srcOrd="0" destOrd="0" presId="urn:microsoft.com/office/officeart/2005/8/layout/cycle6"/>
    <dgm:cxn modelId="{FCB4A0E5-5256-49A9-B5CB-996D22EF2E10}" type="presOf" srcId="{3574C618-4DB2-416F-9D04-03FAFCD18E2F}" destId="{C30CF5F6-FAD7-44FD-8264-BF504A1CBB4F}" srcOrd="0" destOrd="0" presId="urn:microsoft.com/office/officeart/2005/8/layout/cycle6"/>
    <dgm:cxn modelId="{23B9222B-6C4D-47F9-B93A-31B914C7DF61}" type="presOf" srcId="{3D1EDF02-CC9F-48ED-9390-E1FFCC5D7434}" destId="{53FB4291-1A01-4700-AE67-1674D3DC7F5B}" srcOrd="0" destOrd="0" presId="urn:microsoft.com/office/officeart/2005/8/layout/cycle6"/>
    <dgm:cxn modelId="{76E604DB-F011-46FD-B21F-31D9251D9370}" srcId="{E686012C-E13F-4CC4-9A64-B28E46240533}" destId="{431123C4-F482-42D9-B1F9-B8A84DF2EACD}" srcOrd="7" destOrd="0" parTransId="{D0DA3C43-60C2-4AE8-9087-B889C75DF269}" sibTransId="{8FDA1EC9-1D61-4571-AC6B-28CDE426F441}"/>
    <dgm:cxn modelId="{F4613EBE-E6FE-4C21-8FD6-D074F8A7BA67}" type="presOf" srcId="{92B03032-E309-4989-9101-CF67A672943A}" destId="{752369CF-031B-4B18-979E-A482AD0E2DBD}" srcOrd="0" destOrd="0" presId="urn:microsoft.com/office/officeart/2005/8/layout/cycle6"/>
    <dgm:cxn modelId="{3AEC05EA-E49C-468D-BC6F-660C82578343}" type="presOf" srcId="{E686012C-E13F-4CC4-9A64-B28E46240533}" destId="{018702E5-13E5-4B0B-984A-9D018AB64E60}" srcOrd="0" destOrd="0" presId="urn:microsoft.com/office/officeart/2005/8/layout/cycle6"/>
    <dgm:cxn modelId="{4E8189B6-61DC-4071-B81B-FC7650A12B14}" srcId="{E686012C-E13F-4CC4-9A64-B28E46240533}" destId="{2BD188F6-8704-4AE1-881C-407445A6F969}" srcOrd="1" destOrd="0" parTransId="{DA216A51-BB39-497A-9256-3BB0F29AEE8B}" sibTransId="{0F699E51-1FF7-4624-8600-57FD759B6C5A}"/>
    <dgm:cxn modelId="{6F40E1DB-C6FA-4974-8474-85A2C976CCC6}" type="presOf" srcId="{0F699E51-1FF7-4624-8600-57FD759B6C5A}" destId="{F38F380C-A1DC-4C8F-896E-B637400E6C10}" srcOrd="0" destOrd="0" presId="urn:microsoft.com/office/officeart/2005/8/layout/cycle6"/>
    <dgm:cxn modelId="{BEB5A96D-4C61-41CA-BD3D-33995AB70913}" type="presOf" srcId="{2EB88BCC-AC6B-490A-B5DF-43B02DC4C0D8}" destId="{EA62ECBA-4E5A-4153-B774-2C60E146A11A}" srcOrd="0" destOrd="0" presId="urn:microsoft.com/office/officeart/2005/8/layout/cycle6"/>
    <dgm:cxn modelId="{21CB043D-1707-4D84-8E9E-5DA9A0C45734}" type="presOf" srcId="{005A9039-8D14-4AFF-B69A-450C6BF6746D}" destId="{6191FB41-11BE-4432-A71D-9EBD5AAEB4D8}" srcOrd="0" destOrd="0" presId="urn:microsoft.com/office/officeart/2005/8/layout/cycle6"/>
    <dgm:cxn modelId="{DA2000AF-8BC9-4E9D-967B-A309F9886BE1}" srcId="{E686012C-E13F-4CC4-9A64-B28E46240533}" destId="{B2B74F67-FFFC-400E-957D-04C5454E0629}" srcOrd="2" destOrd="0" parTransId="{05F1EC59-93D4-462A-9577-1F744B7A9375}" sibTransId="{D7FF6716-DCD5-423F-ABDE-61E124B29B6E}"/>
    <dgm:cxn modelId="{A217B11E-1E6A-481D-B76A-D3E5289D19D9}" type="presOf" srcId="{431123C4-F482-42D9-B1F9-B8A84DF2EACD}" destId="{FC39D783-D459-4D98-893C-6DA768AC3AD3}" srcOrd="0" destOrd="0" presId="urn:microsoft.com/office/officeart/2005/8/layout/cycle6"/>
    <dgm:cxn modelId="{18653849-6B78-4B65-B143-905373284BAF}" type="presParOf" srcId="{018702E5-13E5-4B0B-984A-9D018AB64E60}" destId="{EA62ECBA-4E5A-4153-B774-2C60E146A11A}" srcOrd="0" destOrd="0" presId="urn:microsoft.com/office/officeart/2005/8/layout/cycle6"/>
    <dgm:cxn modelId="{4630D716-CA64-4BAE-8E32-8415E332DA03}" type="presParOf" srcId="{018702E5-13E5-4B0B-984A-9D018AB64E60}" destId="{ABEE2BB5-7848-435E-AD2A-08E63B85ED95}" srcOrd="1" destOrd="0" presId="urn:microsoft.com/office/officeart/2005/8/layout/cycle6"/>
    <dgm:cxn modelId="{51FEDD22-A255-4349-B4EB-A23CB6AA134B}" type="presParOf" srcId="{018702E5-13E5-4B0B-984A-9D018AB64E60}" destId="{6191FB41-11BE-4432-A71D-9EBD5AAEB4D8}" srcOrd="2" destOrd="0" presId="urn:microsoft.com/office/officeart/2005/8/layout/cycle6"/>
    <dgm:cxn modelId="{8E2F26F2-61FD-4B00-B912-1C94B98F830B}" type="presParOf" srcId="{018702E5-13E5-4B0B-984A-9D018AB64E60}" destId="{41034CAC-E4DC-4E81-B572-B4CC8CA2ACD1}" srcOrd="3" destOrd="0" presId="urn:microsoft.com/office/officeart/2005/8/layout/cycle6"/>
    <dgm:cxn modelId="{3AB4811D-7992-44E6-B1CF-0C110277D81A}" type="presParOf" srcId="{018702E5-13E5-4B0B-984A-9D018AB64E60}" destId="{90392E17-CC96-4115-8495-090FAE6DC07B}" srcOrd="4" destOrd="0" presId="urn:microsoft.com/office/officeart/2005/8/layout/cycle6"/>
    <dgm:cxn modelId="{DB657D12-091F-4FA1-839C-4C1FF4DE3199}" type="presParOf" srcId="{018702E5-13E5-4B0B-984A-9D018AB64E60}" destId="{F38F380C-A1DC-4C8F-896E-B637400E6C10}" srcOrd="5" destOrd="0" presId="urn:microsoft.com/office/officeart/2005/8/layout/cycle6"/>
    <dgm:cxn modelId="{D7621336-B3E0-4400-AFF5-4FDB1CA5D325}" type="presParOf" srcId="{018702E5-13E5-4B0B-984A-9D018AB64E60}" destId="{DCFF9CF5-A2C6-4478-A31A-58E065995AE8}" srcOrd="6" destOrd="0" presId="urn:microsoft.com/office/officeart/2005/8/layout/cycle6"/>
    <dgm:cxn modelId="{E9135606-10CB-48B0-8427-1763C9FF245A}" type="presParOf" srcId="{018702E5-13E5-4B0B-984A-9D018AB64E60}" destId="{261F7626-5323-4385-A5D0-5EE533A91880}" srcOrd="7" destOrd="0" presId="urn:microsoft.com/office/officeart/2005/8/layout/cycle6"/>
    <dgm:cxn modelId="{77C7D577-D32D-46B8-B61B-C2DC93048838}" type="presParOf" srcId="{018702E5-13E5-4B0B-984A-9D018AB64E60}" destId="{26BF6657-3E32-42F4-8CFD-3BF28FA668BE}" srcOrd="8" destOrd="0" presId="urn:microsoft.com/office/officeart/2005/8/layout/cycle6"/>
    <dgm:cxn modelId="{8C4758CE-1B96-4E31-868B-D45DFAFDE608}" type="presParOf" srcId="{018702E5-13E5-4B0B-984A-9D018AB64E60}" destId="{752369CF-031B-4B18-979E-A482AD0E2DBD}" srcOrd="9" destOrd="0" presId="urn:microsoft.com/office/officeart/2005/8/layout/cycle6"/>
    <dgm:cxn modelId="{DA0526A2-367C-4DD7-A912-60D0DF8874D1}" type="presParOf" srcId="{018702E5-13E5-4B0B-984A-9D018AB64E60}" destId="{3AE68BD5-A6B7-4E70-BFE5-F274B26C94AB}" srcOrd="10" destOrd="0" presId="urn:microsoft.com/office/officeart/2005/8/layout/cycle6"/>
    <dgm:cxn modelId="{12A66A81-A7EE-4D30-AC5E-C60DAEC8C8A4}" type="presParOf" srcId="{018702E5-13E5-4B0B-984A-9D018AB64E60}" destId="{C18F1892-C00B-403F-8860-BAFDF19C7BCB}" srcOrd="11" destOrd="0" presId="urn:microsoft.com/office/officeart/2005/8/layout/cycle6"/>
    <dgm:cxn modelId="{70AA85D9-9708-4FA3-86F9-1419B8E6F1C0}" type="presParOf" srcId="{018702E5-13E5-4B0B-984A-9D018AB64E60}" destId="{D5E47572-66F1-4002-A4CF-8E699C06FED9}" srcOrd="12" destOrd="0" presId="urn:microsoft.com/office/officeart/2005/8/layout/cycle6"/>
    <dgm:cxn modelId="{7583182C-B1F0-4DFC-AF20-D1D3D9556847}" type="presParOf" srcId="{018702E5-13E5-4B0B-984A-9D018AB64E60}" destId="{680DFC6E-700A-445D-A09A-546A11E586B9}" srcOrd="13" destOrd="0" presId="urn:microsoft.com/office/officeart/2005/8/layout/cycle6"/>
    <dgm:cxn modelId="{1701D3C6-D093-4C5D-8FAE-D18B71EDE7E3}" type="presParOf" srcId="{018702E5-13E5-4B0B-984A-9D018AB64E60}" destId="{649DD9F3-E6F8-4DA8-B29C-CFE5D8552BD7}" srcOrd="14" destOrd="0" presId="urn:microsoft.com/office/officeart/2005/8/layout/cycle6"/>
    <dgm:cxn modelId="{A589639A-82C0-4170-A1AF-96CEDE7A2A9C}" type="presParOf" srcId="{018702E5-13E5-4B0B-984A-9D018AB64E60}" destId="{C30CF5F6-FAD7-44FD-8264-BF504A1CBB4F}" srcOrd="15" destOrd="0" presId="urn:microsoft.com/office/officeart/2005/8/layout/cycle6"/>
    <dgm:cxn modelId="{2530B362-5D07-47DB-BFA5-73097F1F848E}" type="presParOf" srcId="{018702E5-13E5-4B0B-984A-9D018AB64E60}" destId="{726C6FB6-73D8-4CB2-8923-8DE6686777D7}" srcOrd="16" destOrd="0" presId="urn:microsoft.com/office/officeart/2005/8/layout/cycle6"/>
    <dgm:cxn modelId="{CA142987-2F0F-4757-A1B2-6486617786E7}" type="presParOf" srcId="{018702E5-13E5-4B0B-984A-9D018AB64E60}" destId="{C00D24BB-2A80-4BD8-BF3E-7DFD35E3F757}" srcOrd="17" destOrd="0" presId="urn:microsoft.com/office/officeart/2005/8/layout/cycle6"/>
    <dgm:cxn modelId="{0207E126-801A-4AD5-8CFC-74DCEC1919E9}" type="presParOf" srcId="{018702E5-13E5-4B0B-984A-9D018AB64E60}" destId="{BD5887ED-8122-4ADC-A4CC-86B86AAB2AD7}" srcOrd="18" destOrd="0" presId="urn:microsoft.com/office/officeart/2005/8/layout/cycle6"/>
    <dgm:cxn modelId="{A122FEA5-0E56-4B00-8CD1-6729F5C83B8A}" type="presParOf" srcId="{018702E5-13E5-4B0B-984A-9D018AB64E60}" destId="{7FE6963C-9149-4534-9195-8DF9F6AA83FF}" srcOrd="19" destOrd="0" presId="urn:microsoft.com/office/officeart/2005/8/layout/cycle6"/>
    <dgm:cxn modelId="{E640B6D4-22CB-42E2-9CBB-4C761AC9313E}" type="presParOf" srcId="{018702E5-13E5-4B0B-984A-9D018AB64E60}" destId="{53FB4291-1A01-4700-AE67-1674D3DC7F5B}" srcOrd="20" destOrd="0" presId="urn:microsoft.com/office/officeart/2005/8/layout/cycle6"/>
    <dgm:cxn modelId="{0776621D-FFD2-4AA8-BA88-576B682FAFD9}" type="presParOf" srcId="{018702E5-13E5-4B0B-984A-9D018AB64E60}" destId="{FC39D783-D459-4D98-893C-6DA768AC3AD3}" srcOrd="21" destOrd="0" presId="urn:microsoft.com/office/officeart/2005/8/layout/cycle6"/>
    <dgm:cxn modelId="{C678B9D4-ECDC-4210-BF17-C31DFFE56DD9}" type="presParOf" srcId="{018702E5-13E5-4B0B-984A-9D018AB64E60}" destId="{5CF48222-C183-405F-BCB0-C3668893CD21}" srcOrd="22" destOrd="0" presId="urn:microsoft.com/office/officeart/2005/8/layout/cycle6"/>
    <dgm:cxn modelId="{778F8E97-BEF2-4554-B563-450AAE0D1DBD}" type="presParOf" srcId="{018702E5-13E5-4B0B-984A-9D018AB64E60}" destId="{C4BCBE5A-16C6-48A0-AB7D-DF91C9A38C4A}" srcOrd="23"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AFA4EB-BD3F-4BBC-A4A8-ACAF77BAAA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95E24D-9816-4325-98C2-4225E0D7EC80}">
      <dgm:prSet/>
      <dgm:spPr/>
      <dgm:t>
        <a:bodyPr/>
        <a:lstStyle/>
        <a:p>
          <a:pPr rtl="0"/>
          <a:r>
            <a:rPr lang="en-US" dirty="0" smtClean="0"/>
            <a:t>Has direct </a:t>
          </a:r>
          <a:r>
            <a:rPr lang="en-US" dirty="0" err="1" smtClean="0"/>
            <a:t>bandgap</a:t>
          </a:r>
          <a:endParaRPr lang="en-US" dirty="0"/>
        </a:p>
      </dgm:t>
    </dgm:pt>
    <dgm:pt modelId="{1F4ED34F-1C73-43DA-A16B-11902E938BCF}" type="parTrans" cxnId="{D2D70E85-F64B-4E6F-9404-7C98D4A1B8ED}">
      <dgm:prSet/>
      <dgm:spPr/>
      <dgm:t>
        <a:bodyPr/>
        <a:lstStyle/>
        <a:p>
          <a:endParaRPr lang="en-US"/>
        </a:p>
      </dgm:t>
    </dgm:pt>
    <dgm:pt modelId="{3E4A6850-84B0-4DE9-9809-CFC4A2EA66D8}" type="sibTrans" cxnId="{D2D70E85-F64B-4E6F-9404-7C98D4A1B8ED}">
      <dgm:prSet/>
      <dgm:spPr/>
      <dgm:t>
        <a:bodyPr/>
        <a:lstStyle/>
        <a:p>
          <a:endParaRPr lang="en-US"/>
        </a:p>
      </dgm:t>
    </dgm:pt>
    <dgm:pt modelId="{5B426237-8C5C-44BD-9251-A0575988E1DB}">
      <dgm:prSet/>
      <dgm:spPr/>
      <dgm:t>
        <a:bodyPr/>
        <a:lstStyle/>
        <a:p>
          <a:pPr rtl="0"/>
          <a:r>
            <a:rPr lang="en-US" dirty="0" smtClean="0"/>
            <a:t>Has the distorted orthorhombic distorted </a:t>
          </a:r>
          <a:r>
            <a:rPr lang="en-US" dirty="0" err="1" smtClean="0"/>
            <a:t>perovskite</a:t>
          </a:r>
          <a:r>
            <a:rPr lang="en-US" dirty="0" smtClean="0"/>
            <a:t> type structure</a:t>
          </a:r>
          <a:endParaRPr lang="en-US" dirty="0"/>
        </a:p>
      </dgm:t>
    </dgm:pt>
    <dgm:pt modelId="{C6667A46-58C4-4835-B003-68734D07AB8F}" type="parTrans" cxnId="{1584AAB4-39D3-48DF-AC90-BBAD53257F5E}">
      <dgm:prSet/>
      <dgm:spPr/>
      <dgm:t>
        <a:bodyPr/>
        <a:lstStyle/>
        <a:p>
          <a:endParaRPr lang="en-US"/>
        </a:p>
      </dgm:t>
    </dgm:pt>
    <dgm:pt modelId="{4D334682-8330-4CCA-8C3E-47B01BDD1493}" type="sibTrans" cxnId="{1584AAB4-39D3-48DF-AC90-BBAD53257F5E}">
      <dgm:prSet/>
      <dgm:spPr/>
      <dgm:t>
        <a:bodyPr/>
        <a:lstStyle/>
        <a:p>
          <a:endParaRPr lang="en-US"/>
        </a:p>
      </dgm:t>
    </dgm:pt>
    <dgm:pt modelId="{D7838B1A-1E4C-49FB-ABE3-5E6DC21A56A9}">
      <dgm:prSet/>
      <dgm:spPr/>
      <dgm:t>
        <a:bodyPr/>
        <a:lstStyle/>
        <a:p>
          <a:pPr rtl="0"/>
          <a:r>
            <a:rPr lang="en-US" i="1" dirty="0" smtClean="0"/>
            <a:t>n</a:t>
          </a:r>
          <a:r>
            <a:rPr lang="en-US" dirty="0" smtClean="0"/>
            <a:t>-type semiconductor</a:t>
          </a:r>
          <a:endParaRPr lang="en-US" dirty="0"/>
        </a:p>
      </dgm:t>
    </dgm:pt>
    <dgm:pt modelId="{D50FEE7D-1704-4AAE-9068-73D1000E72BA}" type="parTrans" cxnId="{12B5EBDE-D68D-4FBB-8633-7C3AAC5F1E64}">
      <dgm:prSet/>
      <dgm:spPr/>
      <dgm:t>
        <a:bodyPr/>
        <a:lstStyle/>
        <a:p>
          <a:endParaRPr lang="en-US"/>
        </a:p>
      </dgm:t>
    </dgm:pt>
    <dgm:pt modelId="{53F9C80C-F09B-483E-A39A-07537E3D493E}" type="sibTrans" cxnId="{12B5EBDE-D68D-4FBB-8633-7C3AAC5F1E64}">
      <dgm:prSet/>
      <dgm:spPr/>
      <dgm:t>
        <a:bodyPr/>
        <a:lstStyle/>
        <a:p>
          <a:endParaRPr lang="en-US"/>
        </a:p>
      </dgm:t>
    </dgm:pt>
    <dgm:pt modelId="{49F521A4-AA95-4FE1-AF9A-0DB48D7E7438}">
      <dgm:prSet/>
      <dgm:spPr/>
      <dgm:t>
        <a:bodyPr/>
        <a:lstStyle/>
        <a:p>
          <a:pPr rtl="0"/>
          <a:r>
            <a:rPr lang="en-US" dirty="0" smtClean="0"/>
            <a:t>Sn</a:t>
          </a:r>
          <a:r>
            <a:rPr lang="en-US" baseline="30000" dirty="0" smtClean="0"/>
            <a:t>4+</a:t>
          </a:r>
          <a:r>
            <a:rPr lang="en-US" dirty="0" smtClean="0"/>
            <a:t> occupies the octahedral sites</a:t>
          </a:r>
          <a:endParaRPr lang="en-US" dirty="0"/>
        </a:p>
      </dgm:t>
    </dgm:pt>
    <dgm:pt modelId="{29F5DD1D-6B3C-404D-9AB9-714B993CFB04}" type="parTrans" cxnId="{64602ADE-B8DD-4475-BB84-A2285A429035}">
      <dgm:prSet/>
      <dgm:spPr/>
      <dgm:t>
        <a:bodyPr/>
        <a:lstStyle/>
        <a:p>
          <a:endParaRPr lang="en-US"/>
        </a:p>
      </dgm:t>
    </dgm:pt>
    <dgm:pt modelId="{2CC3B73E-0937-443B-9DD9-0EE76E87CB8A}" type="sibTrans" cxnId="{64602ADE-B8DD-4475-BB84-A2285A429035}">
      <dgm:prSet/>
      <dgm:spPr/>
      <dgm:t>
        <a:bodyPr/>
        <a:lstStyle/>
        <a:p>
          <a:endParaRPr lang="en-US"/>
        </a:p>
      </dgm:t>
    </dgm:pt>
    <dgm:pt modelId="{FA290B78-9CDB-46BE-AF24-91BCD72E27E6}" type="pres">
      <dgm:prSet presAssocID="{6EAFA4EB-BD3F-4BBC-A4A8-ACAF77BAAA9D}" presName="linear" presStyleCnt="0">
        <dgm:presLayoutVars>
          <dgm:animLvl val="lvl"/>
          <dgm:resizeHandles val="exact"/>
        </dgm:presLayoutVars>
      </dgm:prSet>
      <dgm:spPr/>
      <dgm:t>
        <a:bodyPr/>
        <a:lstStyle/>
        <a:p>
          <a:endParaRPr lang="en-US"/>
        </a:p>
      </dgm:t>
    </dgm:pt>
    <dgm:pt modelId="{4300CB57-90C1-4CEC-AEA5-D7DC68D0D89A}" type="pres">
      <dgm:prSet presAssocID="{6295E24D-9816-4325-98C2-4225E0D7EC80}" presName="parentText" presStyleLbl="node1" presStyleIdx="0" presStyleCnt="4">
        <dgm:presLayoutVars>
          <dgm:chMax val="0"/>
          <dgm:bulletEnabled val="1"/>
        </dgm:presLayoutVars>
      </dgm:prSet>
      <dgm:spPr/>
      <dgm:t>
        <a:bodyPr/>
        <a:lstStyle/>
        <a:p>
          <a:endParaRPr lang="en-US"/>
        </a:p>
      </dgm:t>
    </dgm:pt>
    <dgm:pt modelId="{6F858EC7-06FA-4C8F-9C62-4417F5E4E535}" type="pres">
      <dgm:prSet presAssocID="{3E4A6850-84B0-4DE9-9809-CFC4A2EA66D8}" presName="spacer" presStyleCnt="0"/>
      <dgm:spPr/>
    </dgm:pt>
    <dgm:pt modelId="{0CF61D90-F4D9-435F-B543-0DAE2408B10A}" type="pres">
      <dgm:prSet presAssocID="{5B426237-8C5C-44BD-9251-A0575988E1DB}" presName="parentText" presStyleLbl="node1" presStyleIdx="1" presStyleCnt="4">
        <dgm:presLayoutVars>
          <dgm:chMax val="0"/>
          <dgm:bulletEnabled val="1"/>
        </dgm:presLayoutVars>
      </dgm:prSet>
      <dgm:spPr/>
      <dgm:t>
        <a:bodyPr/>
        <a:lstStyle/>
        <a:p>
          <a:endParaRPr lang="en-US"/>
        </a:p>
      </dgm:t>
    </dgm:pt>
    <dgm:pt modelId="{815030B2-CBD8-42D7-A0A6-EA7BF291DEF2}" type="pres">
      <dgm:prSet presAssocID="{4D334682-8330-4CCA-8C3E-47B01BDD1493}" presName="spacer" presStyleCnt="0"/>
      <dgm:spPr/>
    </dgm:pt>
    <dgm:pt modelId="{33D878EE-5DCC-4BCA-8B0B-693806756CBD}" type="pres">
      <dgm:prSet presAssocID="{D7838B1A-1E4C-49FB-ABE3-5E6DC21A56A9}" presName="parentText" presStyleLbl="node1" presStyleIdx="2" presStyleCnt="4">
        <dgm:presLayoutVars>
          <dgm:chMax val="0"/>
          <dgm:bulletEnabled val="1"/>
        </dgm:presLayoutVars>
      </dgm:prSet>
      <dgm:spPr/>
      <dgm:t>
        <a:bodyPr/>
        <a:lstStyle/>
        <a:p>
          <a:endParaRPr lang="en-US"/>
        </a:p>
      </dgm:t>
    </dgm:pt>
    <dgm:pt modelId="{2FA03264-F267-4689-B56D-D40C42C1E419}" type="pres">
      <dgm:prSet presAssocID="{53F9C80C-F09B-483E-A39A-07537E3D493E}" presName="spacer" presStyleCnt="0"/>
      <dgm:spPr/>
    </dgm:pt>
    <dgm:pt modelId="{9FD64358-01AF-47EA-A307-B37BD362888B}" type="pres">
      <dgm:prSet presAssocID="{49F521A4-AA95-4FE1-AF9A-0DB48D7E7438}" presName="parentText" presStyleLbl="node1" presStyleIdx="3" presStyleCnt="4">
        <dgm:presLayoutVars>
          <dgm:chMax val="0"/>
          <dgm:bulletEnabled val="1"/>
        </dgm:presLayoutVars>
      </dgm:prSet>
      <dgm:spPr/>
      <dgm:t>
        <a:bodyPr/>
        <a:lstStyle/>
        <a:p>
          <a:endParaRPr lang="en-US"/>
        </a:p>
      </dgm:t>
    </dgm:pt>
  </dgm:ptLst>
  <dgm:cxnLst>
    <dgm:cxn modelId="{83856CA7-916D-4CE2-A7D9-05F5C9A10FB3}" type="presOf" srcId="{D7838B1A-1E4C-49FB-ABE3-5E6DC21A56A9}" destId="{33D878EE-5DCC-4BCA-8B0B-693806756CBD}" srcOrd="0" destOrd="0" presId="urn:microsoft.com/office/officeart/2005/8/layout/vList2"/>
    <dgm:cxn modelId="{64602ADE-B8DD-4475-BB84-A2285A429035}" srcId="{6EAFA4EB-BD3F-4BBC-A4A8-ACAF77BAAA9D}" destId="{49F521A4-AA95-4FE1-AF9A-0DB48D7E7438}" srcOrd="3" destOrd="0" parTransId="{29F5DD1D-6B3C-404D-9AB9-714B993CFB04}" sibTransId="{2CC3B73E-0937-443B-9DD9-0EE76E87CB8A}"/>
    <dgm:cxn modelId="{1584AAB4-39D3-48DF-AC90-BBAD53257F5E}" srcId="{6EAFA4EB-BD3F-4BBC-A4A8-ACAF77BAAA9D}" destId="{5B426237-8C5C-44BD-9251-A0575988E1DB}" srcOrd="1" destOrd="0" parTransId="{C6667A46-58C4-4835-B003-68734D07AB8F}" sibTransId="{4D334682-8330-4CCA-8C3E-47B01BDD1493}"/>
    <dgm:cxn modelId="{D2D70E85-F64B-4E6F-9404-7C98D4A1B8ED}" srcId="{6EAFA4EB-BD3F-4BBC-A4A8-ACAF77BAAA9D}" destId="{6295E24D-9816-4325-98C2-4225E0D7EC80}" srcOrd="0" destOrd="0" parTransId="{1F4ED34F-1C73-43DA-A16B-11902E938BCF}" sibTransId="{3E4A6850-84B0-4DE9-9809-CFC4A2EA66D8}"/>
    <dgm:cxn modelId="{4D71FEFB-63A9-45B2-A4A7-702092C4909F}" type="presOf" srcId="{49F521A4-AA95-4FE1-AF9A-0DB48D7E7438}" destId="{9FD64358-01AF-47EA-A307-B37BD362888B}" srcOrd="0" destOrd="0" presId="urn:microsoft.com/office/officeart/2005/8/layout/vList2"/>
    <dgm:cxn modelId="{49F5A377-827C-4D5C-9EB9-08F8222DD9F1}" type="presOf" srcId="{5B426237-8C5C-44BD-9251-A0575988E1DB}" destId="{0CF61D90-F4D9-435F-B543-0DAE2408B10A}" srcOrd="0" destOrd="0" presId="urn:microsoft.com/office/officeart/2005/8/layout/vList2"/>
    <dgm:cxn modelId="{12B5EBDE-D68D-4FBB-8633-7C3AAC5F1E64}" srcId="{6EAFA4EB-BD3F-4BBC-A4A8-ACAF77BAAA9D}" destId="{D7838B1A-1E4C-49FB-ABE3-5E6DC21A56A9}" srcOrd="2" destOrd="0" parTransId="{D50FEE7D-1704-4AAE-9068-73D1000E72BA}" sibTransId="{53F9C80C-F09B-483E-A39A-07537E3D493E}"/>
    <dgm:cxn modelId="{553B4095-94C4-4E35-87BF-CD75B2E3049F}" type="presOf" srcId="{6295E24D-9816-4325-98C2-4225E0D7EC80}" destId="{4300CB57-90C1-4CEC-AEA5-D7DC68D0D89A}" srcOrd="0" destOrd="0" presId="urn:microsoft.com/office/officeart/2005/8/layout/vList2"/>
    <dgm:cxn modelId="{AC9FCC60-7FDB-4E57-B877-F6650C06AA5B}" type="presOf" srcId="{6EAFA4EB-BD3F-4BBC-A4A8-ACAF77BAAA9D}" destId="{FA290B78-9CDB-46BE-AF24-91BCD72E27E6}" srcOrd="0" destOrd="0" presId="urn:microsoft.com/office/officeart/2005/8/layout/vList2"/>
    <dgm:cxn modelId="{27A3F1D0-28F0-4AD0-B664-4826298CECEA}" type="presParOf" srcId="{FA290B78-9CDB-46BE-AF24-91BCD72E27E6}" destId="{4300CB57-90C1-4CEC-AEA5-D7DC68D0D89A}" srcOrd="0" destOrd="0" presId="urn:microsoft.com/office/officeart/2005/8/layout/vList2"/>
    <dgm:cxn modelId="{09F278FB-A9A4-46F5-8455-3E9E9CD88BC6}" type="presParOf" srcId="{FA290B78-9CDB-46BE-AF24-91BCD72E27E6}" destId="{6F858EC7-06FA-4C8F-9C62-4417F5E4E535}" srcOrd="1" destOrd="0" presId="urn:microsoft.com/office/officeart/2005/8/layout/vList2"/>
    <dgm:cxn modelId="{B1CEDD07-3F8C-4E27-8025-F6D6646DE383}" type="presParOf" srcId="{FA290B78-9CDB-46BE-AF24-91BCD72E27E6}" destId="{0CF61D90-F4D9-435F-B543-0DAE2408B10A}" srcOrd="2" destOrd="0" presId="urn:microsoft.com/office/officeart/2005/8/layout/vList2"/>
    <dgm:cxn modelId="{023F6D4B-7249-4001-844A-C22969D465A9}" type="presParOf" srcId="{FA290B78-9CDB-46BE-AF24-91BCD72E27E6}" destId="{815030B2-CBD8-42D7-A0A6-EA7BF291DEF2}" srcOrd="3" destOrd="0" presId="urn:microsoft.com/office/officeart/2005/8/layout/vList2"/>
    <dgm:cxn modelId="{8F95A8B3-9FD0-4709-A805-6DB6658DF7F7}" type="presParOf" srcId="{FA290B78-9CDB-46BE-AF24-91BCD72E27E6}" destId="{33D878EE-5DCC-4BCA-8B0B-693806756CBD}" srcOrd="4" destOrd="0" presId="urn:microsoft.com/office/officeart/2005/8/layout/vList2"/>
    <dgm:cxn modelId="{84E2092E-A37A-42F5-B991-C02A23E7235A}" type="presParOf" srcId="{FA290B78-9CDB-46BE-AF24-91BCD72E27E6}" destId="{2FA03264-F267-4689-B56D-D40C42C1E419}" srcOrd="5" destOrd="0" presId="urn:microsoft.com/office/officeart/2005/8/layout/vList2"/>
    <dgm:cxn modelId="{43686A59-3422-4A18-AA28-9D11699A5B9D}" type="presParOf" srcId="{FA290B78-9CDB-46BE-AF24-91BCD72E27E6}" destId="{9FD64358-01AF-47EA-A307-B37BD362888B}"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FE5949-7353-43D6-98D7-9496E15BC070}"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CB56ADBD-340E-4704-B3BB-4543BF50B0FB}">
      <dgm:prSet/>
      <dgm:spPr/>
      <dgm:t>
        <a:bodyPr/>
        <a:lstStyle/>
        <a:p>
          <a:pPr algn="l" rtl="0"/>
          <a:r>
            <a:rPr lang="en-US" dirty="0" smtClean="0"/>
            <a:t>Electrical conductivity : 1.5 X 10</a:t>
          </a:r>
          <a:r>
            <a:rPr lang="en-US" baseline="30000" dirty="0" smtClean="0"/>
            <a:t>-7  </a:t>
          </a:r>
          <a:r>
            <a:rPr lang="en-US" dirty="0" smtClean="0"/>
            <a:t>S cm</a:t>
          </a:r>
          <a:r>
            <a:rPr lang="en-US" baseline="30000" dirty="0" smtClean="0"/>
            <a:t>-1</a:t>
          </a:r>
          <a:endParaRPr lang="en-US" dirty="0"/>
        </a:p>
      </dgm:t>
    </dgm:pt>
    <dgm:pt modelId="{DB9D53CF-1300-49FE-AF64-B1736B8E1DF6}" type="parTrans" cxnId="{E80ADD73-EFC6-4B27-90CB-BEEA9F8ACE76}">
      <dgm:prSet/>
      <dgm:spPr/>
      <dgm:t>
        <a:bodyPr/>
        <a:lstStyle/>
        <a:p>
          <a:endParaRPr lang="en-US"/>
        </a:p>
      </dgm:t>
    </dgm:pt>
    <dgm:pt modelId="{448BEC67-7C43-4673-B129-D9D76449CAA0}" type="sibTrans" cxnId="{E80ADD73-EFC6-4B27-90CB-BEEA9F8ACE76}">
      <dgm:prSet/>
      <dgm:spPr/>
      <dgm:t>
        <a:bodyPr/>
        <a:lstStyle/>
        <a:p>
          <a:endParaRPr lang="en-US"/>
        </a:p>
      </dgm:t>
    </dgm:pt>
    <dgm:pt modelId="{92631C3C-E355-464D-A85C-D13CF99B99BF}">
      <dgm:prSet/>
      <dgm:spPr/>
      <dgm:t>
        <a:bodyPr/>
        <a:lstStyle/>
        <a:p>
          <a:pPr algn="l" rtl="0"/>
          <a:r>
            <a:rPr lang="en-US" dirty="0" smtClean="0"/>
            <a:t>CdSnO</a:t>
          </a:r>
          <a:r>
            <a:rPr lang="en-US" baseline="-25000" dirty="0" smtClean="0"/>
            <a:t>3</a:t>
          </a:r>
          <a:r>
            <a:rPr lang="en-US" dirty="0" smtClean="0"/>
            <a:t> is widely studied as a sensor for various compounds like ammonia, ethanol and chlorine</a:t>
          </a:r>
          <a:endParaRPr lang="en-US" dirty="0"/>
        </a:p>
      </dgm:t>
    </dgm:pt>
    <dgm:pt modelId="{7E3C0DE0-9D8E-47C9-8693-19348EEE6545}" type="parTrans" cxnId="{BE0B36CB-D33D-46FE-ACDE-87497222B204}">
      <dgm:prSet/>
      <dgm:spPr/>
      <dgm:t>
        <a:bodyPr/>
        <a:lstStyle/>
        <a:p>
          <a:endParaRPr lang="en-US"/>
        </a:p>
      </dgm:t>
    </dgm:pt>
    <dgm:pt modelId="{B96DDB0B-DAE9-4D8F-842D-5EBDAF5D25AA}" type="sibTrans" cxnId="{BE0B36CB-D33D-46FE-ACDE-87497222B204}">
      <dgm:prSet/>
      <dgm:spPr/>
      <dgm:t>
        <a:bodyPr/>
        <a:lstStyle/>
        <a:p>
          <a:endParaRPr lang="en-US"/>
        </a:p>
      </dgm:t>
    </dgm:pt>
    <dgm:pt modelId="{9BD1F62C-C8B3-4C36-A91E-EF0EC9B4BA3E}">
      <dgm:prSet/>
      <dgm:spPr/>
      <dgm:t>
        <a:bodyPr/>
        <a:lstStyle/>
        <a:p>
          <a:pPr algn="l" rtl="0"/>
          <a:r>
            <a:rPr lang="en-US" dirty="0" smtClean="0"/>
            <a:t>CdSnO</a:t>
          </a:r>
          <a:r>
            <a:rPr lang="en-US" baseline="-25000" dirty="0" smtClean="0"/>
            <a:t>3</a:t>
          </a:r>
          <a:r>
            <a:rPr lang="en-US" dirty="0" smtClean="0"/>
            <a:t> is also studied as host for Li ion batteries</a:t>
          </a:r>
          <a:endParaRPr lang="en-US" dirty="0"/>
        </a:p>
      </dgm:t>
    </dgm:pt>
    <dgm:pt modelId="{CD6AD6F7-D5CE-4076-A7F9-EE6806DAD4F7}" type="parTrans" cxnId="{1064C77B-6D38-45D4-AC8B-42B8C13D3ACA}">
      <dgm:prSet/>
      <dgm:spPr/>
      <dgm:t>
        <a:bodyPr/>
        <a:lstStyle/>
        <a:p>
          <a:endParaRPr lang="en-US"/>
        </a:p>
      </dgm:t>
    </dgm:pt>
    <dgm:pt modelId="{C021A7AF-9CC5-492E-88F9-1B30F61FE897}" type="sibTrans" cxnId="{1064C77B-6D38-45D4-AC8B-42B8C13D3ACA}">
      <dgm:prSet/>
      <dgm:spPr/>
      <dgm:t>
        <a:bodyPr/>
        <a:lstStyle/>
        <a:p>
          <a:endParaRPr lang="en-US"/>
        </a:p>
      </dgm:t>
    </dgm:pt>
    <dgm:pt modelId="{A57E3915-16AE-4F81-900E-2E06A74D2E96}">
      <dgm:prSet/>
      <dgm:spPr/>
      <dgm:t>
        <a:bodyPr/>
        <a:lstStyle/>
        <a:p>
          <a:pPr algn="l" rtl="0"/>
          <a:r>
            <a:rPr lang="en-US" dirty="0" smtClean="0"/>
            <a:t>As </a:t>
          </a:r>
          <a:r>
            <a:rPr lang="en-US" dirty="0" err="1" smtClean="0"/>
            <a:t>photoanodes</a:t>
          </a:r>
          <a:r>
            <a:rPr lang="en-US" dirty="0" smtClean="0"/>
            <a:t> for dye sensitized solar cells</a:t>
          </a:r>
          <a:endParaRPr lang="en-US" dirty="0"/>
        </a:p>
      </dgm:t>
    </dgm:pt>
    <dgm:pt modelId="{43BD5098-D323-4005-8524-3FFEC5A5013A}" type="parTrans" cxnId="{EAB7A887-A90C-4E3C-AE9E-1A772268C59A}">
      <dgm:prSet/>
      <dgm:spPr/>
      <dgm:t>
        <a:bodyPr/>
        <a:lstStyle/>
        <a:p>
          <a:endParaRPr lang="en-US"/>
        </a:p>
      </dgm:t>
    </dgm:pt>
    <dgm:pt modelId="{4C253C25-48D1-4CB0-A49F-112CC65B0018}" type="sibTrans" cxnId="{EAB7A887-A90C-4E3C-AE9E-1A772268C59A}">
      <dgm:prSet/>
      <dgm:spPr/>
      <dgm:t>
        <a:bodyPr/>
        <a:lstStyle/>
        <a:p>
          <a:endParaRPr lang="en-US"/>
        </a:p>
      </dgm:t>
    </dgm:pt>
    <dgm:pt modelId="{666776DB-911B-4688-B9FC-887F57654599}">
      <dgm:prSet/>
      <dgm:spPr/>
      <dgm:t>
        <a:bodyPr/>
        <a:lstStyle/>
        <a:p>
          <a:pPr algn="l" rtl="0"/>
          <a:r>
            <a:rPr lang="en-US" dirty="0" smtClean="0"/>
            <a:t>Also studied as transparent conducting oxides</a:t>
          </a:r>
          <a:endParaRPr lang="en-US" dirty="0"/>
        </a:p>
      </dgm:t>
    </dgm:pt>
    <dgm:pt modelId="{266AABCE-8312-47AD-A728-389788D0C59F}" type="parTrans" cxnId="{E7271881-9192-4570-BB88-A70AF45E2C69}">
      <dgm:prSet/>
      <dgm:spPr/>
      <dgm:t>
        <a:bodyPr/>
        <a:lstStyle/>
        <a:p>
          <a:endParaRPr lang="en-US"/>
        </a:p>
      </dgm:t>
    </dgm:pt>
    <dgm:pt modelId="{63AAE7E0-0164-4E87-BADE-F0F463CAE263}" type="sibTrans" cxnId="{E7271881-9192-4570-BB88-A70AF45E2C69}">
      <dgm:prSet/>
      <dgm:spPr/>
      <dgm:t>
        <a:bodyPr/>
        <a:lstStyle/>
        <a:p>
          <a:endParaRPr lang="en-US"/>
        </a:p>
      </dgm:t>
    </dgm:pt>
    <dgm:pt modelId="{36544E63-DCFE-49AD-97F4-A0A7D62F3E6D}" type="pres">
      <dgm:prSet presAssocID="{70FE5949-7353-43D6-98D7-9496E15BC070}" presName="Name0" presStyleCnt="0">
        <dgm:presLayoutVars>
          <dgm:dir/>
          <dgm:animLvl val="lvl"/>
          <dgm:resizeHandles val="exact"/>
        </dgm:presLayoutVars>
      </dgm:prSet>
      <dgm:spPr/>
      <dgm:t>
        <a:bodyPr/>
        <a:lstStyle/>
        <a:p>
          <a:endParaRPr lang="en-US"/>
        </a:p>
      </dgm:t>
    </dgm:pt>
    <dgm:pt modelId="{57310547-B73A-4A72-9749-B6728371E34A}" type="pres">
      <dgm:prSet presAssocID="{CB56ADBD-340E-4704-B3BB-4543BF50B0FB}" presName="linNode" presStyleCnt="0"/>
      <dgm:spPr/>
    </dgm:pt>
    <dgm:pt modelId="{D5B21794-9EFC-4632-A44C-40566AB90184}" type="pres">
      <dgm:prSet presAssocID="{CB56ADBD-340E-4704-B3BB-4543BF50B0FB}" presName="parentText" presStyleLbl="node1" presStyleIdx="0" presStyleCnt="5" custScaleX="277778">
        <dgm:presLayoutVars>
          <dgm:chMax val="1"/>
          <dgm:bulletEnabled val="1"/>
        </dgm:presLayoutVars>
      </dgm:prSet>
      <dgm:spPr/>
      <dgm:t>
        <a:bodyPr/>
        <a:lstStyle/>
        <a:p>
          <a:endParaRPr lang="en-US"/>
        </a:p>
      </dgm:t>
    </dgm:pt>
    <dgm:pt modelId="{23186DF1-FF70-4B51-AECD-ACE9910D4449}" type="pres">
      <dgm:prSet presAssocID="{448BEC67-7C43-4673-B129-D9D76449CAA0}" presName="sp" presStyleCnt="0"/>
      <dgm:spPr/>
    </dgm:pt>
    <dgm:pt modelId="{F4D63D2D-279E-43CE-94D1-C918782A8F5F}" type="pres">
      <dgm:prSet presAssocID="{92631C3C-E355-464D-A85C-D13CF99B99BF}" presName="linNode" presStyleCnt="0"/>
      <dgm:spPr/>
    </dgm:pt>
    <dgm:pt modelId="{420BEA5A-D6B8-4751-BAF1-5005A0803396}" type="pres">
      <dgm:prSet presAssocID="{92631C3C-E355-464D-A85C-D13CF99B99BF}" presName="parentText" presStyleLbl="node1" presStyleIdx="1" presStyleCnt="5" custScaleX="277778">
        <dgm:presLayoutVars>
          <dgm:chMax val="1"/>
          <dgm:bulletEnabled val="1"/>
        </dgm:presLayoutVars>
      </dgm:prSet>
      <dgm:spPr/>
      <dgm:t>
        <a:bodyPr/>
        <a:lstStyle/>
        <a:p>
          <a:endParaRPr lang="en-US"/>
        </a:p>
      </dgm:t>
    </dgm:pt>
    <dgm:pt modelId="{DD41B8C6-2696-40C0-9339-251DDC6FE080}" type="pres">
      <dgm:prSet presAssocID="{B96DDB0B-DAE9-4D8F-842D-5EBDAF5D25AA}" presName="sp" presStyleCnt="0"/>
      <dgm:spPr/>
    </dgm:pt>
    <dgm:pt modelId="{9F81DDB4-F02A-4CB4-ACEB-87E559829B8E}" type="pres">
      <dgm:prSet presAssocID="{9BD1F62C-C8B3-4C36-A91E-EF0EC9B4BA3E}" presName="linNode" presStyleCnt="0"/>
      <dgm:spPr/>
    </dgm:pt>
    <dgm:pt modelId="{283456E8-DC37-4BB0-A76F-97A46A166E7A}" type="pres">
      <dgm:prSet presAssocID="{9BD1F62C-C8B3-4C36-A91E-EF0EC9B4BA3E}" presName="parentText" presStyleLbl="node1" presStyleIdx="2" presStyleCnt="5" custScaleX="277778">
        <dgm:presLayoutVars>
          <dgm:chMax val="1"/>
          <dgm:bulletEnabled val="1"/>
        </dgm:presLayoutVars>
      </dgm:prSet>
      <dgm:spPr/>
      <dgm:t>
        <a:bodyPr/>
        <a:lstStyle/>
        <a:p>
          <a:endParaRPr lang="en-US"/>
        </a:p>
      </dgm:t>
    </dgm:pt>
    <dgm:pt modelId="{7C5D0092-2B2C-4FC6-B7DA-7BDCD8C8B5FA}" type="pres">
      <dgm:prSet presAssocID="{C021A7AF-9CC5-492E-88F9-1B30F61FE897}" presName="sp" presStyleCnt="0"/>
      <dgm:spPr/>
    </dgm:pt>
    <dgm:pt modelId="{B67C53AE-0909-42A5-943B-477700C8F3B0}" type="pres">
      <dgm:prSet presAssocID="{A57E3915-16AE-4F81-900E-2E06A74D2E96}" presName="linNode" presStyleCnt="0"/>
      <dgm:spPr/>
    </dgm:pt>
    <dgm:pt modelId="{AFE01456-E07C-4634-8A50-2B9B5866CBA1}" type="pres">
      <dgm:prSet presAssocID="{A57E3915-16AE-4F81-900E-2E06A74D2E96}" presName="parentText" presStyleLbl="node1" presStyleIdx="3" presStyleCnt="5" custScaleX="277778">
        <dgm:presLayoutVars>
          <dgm:chMax val="1"/>
          <dgm:bulletEnabled val="1"/>
        </dgm:presLayoutVars>
      </dgm:prSet>
      <dgm:spPr/>
      <dgm:t>
        <a:bodyPr/>
        <a:lstStyle/>
        <a:p>
          <a:endParaRPr lang="en-US"/>
        </a:p>
      </dgm:t>
    </dgm:pt>
    <dgm:pt modelId="{86BB64DE-656A-4081-801E-0D4296337265}" type="pres">
      <dgm:prSet presAssocID="{4C253C25-48D1-4CB0-A49F-112CC65B0018}" presName="sp" presStyleCnt="0"/>
      <dgm:spPr/>
    </dgm:pt>
    <dgm:pt modelId="{E7278103-5428-4F9B-829A-B2CF1AD4939E}" type="pres">
      <dgm:prSet presAssocID="{666776DB-911B-4688-B9FC-887F57654599}" presName="linNode" presStyleCnt="0"/>
      <dgm:spPr/>
    </dgm:pt>
    <dgm:pt modelId="{1EF639DD-FB5A-4A02-9660-2A5155F934A6}" type="pres">
      <dgm:prSet presAssocID="{666776DB-911B-4688-B9FC-887F57654599}" presName="parentText" presStyleLbl="node1" presStyleIdx="4" presStyleCnt="5" custScaleX="277778">
        <dgm:presLayoutVars>
          <dgm:chMax val="1"/>
          <dgm:bulletEnabled val="1"/>
        </dgm:presLayoutVars>
      </dgm:prSet>
      <dgm:spPr/>
      <dgm:t>
        <a:bodyPr/>
        <a:lstStyle/>
        <a:p>
          <a:endParaRPr lang="en-US"/>
        </a:p>
      </dgm:t>
    </dgm:pt>
  </dgm:ptLst>
  <dgm:cxnLst>
    <dgm:cxn modelId="{35A5D166-BB09-4C84-962B-55E0125F89B0}" type="presOf" srcId="{70FE5949-7353-43D6-98D7-9496E15BC070}" destId="{36544E63-DCFE-49AD-97F4-A0A7D62F3E6D}" srcOrd="0" destOrd="0" presId="urn:microsoft.com/office/officeart/2005/8/layout/vList5"/>
    <dgm:cxn modelId="{E80ADD73-EFC6-4B27-90CB-BEEA9F8ACE76}" srcId="{70FE5949-7353-43D6-98D7-9496E15BC070}" destId="{CB56ADBD-340E-4704-B3BB-4543BF50B0FB}" srcOrd="0" destOrd="0" parTransId="{DB9D53CF-1300-49FE-AF64-B1736B8E1DF6}" sibTransId="{448BEC67-7C43-4673-B129-D9D76449CAA0}"/>
    <dgm:cxn modelId="{7482CE37-0E44-460A-B090-0C97B7EBE3EF}" type="presOf" srcId="{CB56ADBD-340E-4704-B3BB-4543BF50B0FB}" destId="{D5B21794-9EFC-4632-A44C-40566AB90184}" srcOrd="0" destOrd="0" presId="urn:microsoft.com/office/officeart/2005/8/layout/vList5"/>
    <dgm:cxn modelId="{FC0CAC5B-A8AC-4093-8E74-429F1E1A4B78}" type="presOf" srcId="{666776DB-911B-4688-B9FC-887F57654599}" destId="{1EF639DD-FB5A-4A02-9660-2A5155F934A6}" srcOrd="0" destOrd="0" presId="urn:microsoft.com/office/officeart/2005/8/layout/vList5"/>
    <dgm:cxn modelId="{930AD014-E146-4E0B-B071-0C3D2203D068}" type="presOf" srcId="{92631C3C-E355-464D-A85C-D13CF99B99BF}" destId="{420BEA5A-D6B8-4751-BAF1-5005A0803396}" srcOrd="0" destOrd="0" presId="urn:microsoft.com/office/officeart/2005/8/layout/vList5"/>
    <dgm:cxn modelId="{2823E535-6545-4AC7-AA99-F546D0413440}" type="presOf" srcId="{A57E3915-16AE-4F81-900E-2E06A74D2E96}" destId="{AFE01456-E07C-4634-8A50-2B9B5866CBA1}" srcOrd="0" destOrd="0" presId="urn:microsoft.com/office/officeart/2005/8/layout/vList5"/>
    <dgm:cxn modelId="{E7271881-9192-4570-BB88-A70AF45E2C69}" srcId="{70FE5949-7353-43D6-98D7-9496E15BC070}" destId="{666776DB-911B-4688-B9FC-887F57654599}" srcOrd="4" destOrd="0" parTransId="{266AABCE-8312-47AD-A728-389788D0C59F}" sibTransId="{63AAE7E0-0164-4E87-BADE-F0F463CAE263}"/>
    <dgm:cxn modelId="{E022CB1D-6265-48D4-B470-84C49C25CA21}" type="presOf" srcId="{9BD1F62C-C8B3-4C36-A91E-EF0EC9B4BA3E}" destId="{283456E8-DC37-4BB0-A76F-97A46A166E7A}" srcOrd="0" destOrd="0" presId="urn:microsoft.com/office/officeart/2005/8/layout/vList5"/>
    <dgm:cxn modelId="{EAB7A887-A90C-4E3C-AE9E-1A772268C59A}" srcId="{70FE5949-7353-43D6-98D7-9496E15BC070}" destId="{A57E3915-16AE-4F81-900E-2E06A74D2E96}" srcOrd="3" destOrd="0" parTransId="{43BD5098-D323-4005-8524-3FFEC5A5013A}" sibTransId="{4C253C25-48D1-4CB0-A49F-112CC65B0018}"/>
    <dgm:cxn modelId="{BE0B36CB-D33D-46FE-ACDE-87497222B204}" srcId="{70FE5949-7353-43D6-98D7-9496E15BC070}" destId="{92631C3C-E355-464D-A85C-D13CF99B99BF}" srcOrd="1" destOrd="0" parTransId="{7E3C0DE0-9D8E-47C9-8693-19348EEE6545}" sibTransId="{B96DDB0B-DAE9-4D8F-842D-5EBDAF5D25AA}"/>
    <dgm:cxn modelId="{1064C77B-6D38-45D4-AC8B-42B8C13D3ACA}" srcId="{70FE5949-7353-43D6-98D7-9496E15BC070}" destId="{9BD1F62C-C8B3-4C36-A91E-EF0EC9B4BA3E}" srcOrd="2" destOrd="0" parTransId="{CD6AD6F7-D5CE-4076-A7F9-EE6806DAD4F7}" sibTransId="{C021A7AF-9CC5-492E-88F9-1B30F61FE897}"/>
    <dgm:cxn modelId="{92533FBE-7B33-4146-ACA6-AC430016F8FD}" type="presParOf" srcId="{36544E63-DCFE-49AD-97F4-A0A7D62F3E6D}" destId="{57310547-B73A-4A72-9749-B6728371E34A}" srcOrd="0" destOrd="0" presId="urn:microsoft.com/office/officeart/2005/8/layout/vList5"/>
    <dgm:cxn modelId="{4BFF68DE-8160-4841-B639-5AA29E7DAD9B}" type="presParOf" srcId="{57310547-B73A-4A72-9749-B6728371E34A}" destId="{D5B21794-9EFC-4632-A44C-40566AB90184}" srcOrd="0" destOrd="0" presId="urn:microsoft.com/office/officeart/2005/8/layout/vList5"/>
    <dgm:cxn modelId="{78474680-EB29-44A9-9DF3-0C930B9E680A}" type="presParOf" srcId="{36544E63-DCFE-49AD-97F4-A0A7D62F3E6D}" destId="{23186DF1-FF70-4B51-AECD-ACE9910D4449}" srcOrd="1" destOrd="0" presId="urn:microsoft.com/office/officeart/2005/8/layout/vList5"/>
    <dgm:cxn modelId="{02518EDC-EB2F-446F-8DA2-38B5EA51425E}" type="presParOf" srcId="{36544E63-DCFE-49AD-97F4-A0A7D62F3E6D}" destId="{F4D63D2D-279E-43CE-94D1-C918782A8F5F}" srcOrd="2" destOrd="0" presId="urn:microsoft.com/office/officeart/2005/8/layout/vList5"/>
    <dgm:cxn modelId="{4C5A8434-D92E-43CF-8D7B-75CD3415C078}" type="presParOf" srcId="{F4D63D2D-279E-43CE-94D1-C918782A8F5F}" destId="{420BEA5A-D6B8-4751-BAF1-5005A0803396}" srcOrd="0" destOrd="0" presId="urn:microsoft.com/office/officeart/2005/8/layout/vList5"/>
    <dgm:cxn modelId="{2D438218-322B-4C7D-A028-D0D873F366A2}" type="presParOf" srcId="{36544E63-DCFE-49AD-97F4-A0A7D62F3E6D}" destId="{DD41B8C6-2696-40C0-9339-251DDC6FE080}" srcOrd="3" destOrd="0" presId="urn:microsoft.com/office/officeart/2005/8/layout/vList5"/>
    <dgm:cxn modelId="{D1F63AF2-1879-44A3-B0C7-BC502576E93D}" type="presParOf" srcId="{36544E63-DCFE-49AD-97F4-A0A7D62F3E6D}" destId="{9F81DDB4-F02A-4CB4-ACEB-87E559829B8E}" srcOrd="4" destOrd="0" presId="urn:microsoft.com/office/officeart/2005/8/layout/vList5"/>
    <dgm:cxn modelId="{373F7AE7-DAE4-411A-87E4-329F1CC6FF2C}" type="presParOf" srcId="{9F81DDB4-F02A-4CB4-ACEB-87E559829B8E}" destId="{283456E8-DC37-4BB0-A76F-97A46A166E7A}" srcOrd="0" destOrd="0" presId="urn:microsoft.com/office/officeart/2005/8/layout/vList5"/>
    <dgm:cxn modelId="{FE83B598-5D96-4FC2-9C49-DF9D6BD18E51}" type="presParOf" srcId="{36544E63-DCFE-49AD-97F4-A0A7D62F3E6D}" destId="{7C5D0092-2B2C-4FC6-B7DA-7BDCD8C8B5FA}" srcOrd="5" destOrd="0" presId="urn:microsoft.com/office/officeart/2005/8/layout/vList5"/>
    <dgm:cxn modelId="{74D603BE-45A0-4DB5-BDE1-D64722DD73AA}" type="presParOf" srcId="{36544E63-DCFE-49AD-97F4-A0A7D62F3E6D}" destId="{B67C53AE-0909-42A5-943B-477700C8F3B0}" srcOrd="6" destOrd="0" presId="urn:microsoft.com/office/officeart/2005/8/layout/vList5"/>
    <dgm:cxn modelId="{E9AC8CA2-4649-43A4-A81D-AEE6C295B0CE}" type="presParOf" srcId="{B67C53AE-0909-42A5-943B-477700C8F3B0}" destId="{AFE01456-E07C-4634-8A50-2B9B5866CBA1}" srcOrd="0" destOrd="0" presId="urn:microsoft.com/office/officeart/2005/8/layout/vList5"/>
    <dgm:cxn modelId="{B82879B1-34CD-410B-AB42-3CAB9147AA7A}" type="presParOf" srcId="{36544E63-DCFE-49AD-97F4-A0A7D62F3E6D}" destId="{86BB64DE-656A-4081-801E-0D4296337265}" srcOrd="7" destOrd="0" presId="urn:microsoft.com/office/officeart/2005/8/layout/vList5"/>
    <dgm:cxn modelId="{DD122D37-5B63-4661-897A-18BD679DA228}" type="presParOf" srcId="{36544E63-DCFE-49AD-97F4-A0A7D62F3E6D}" destId="{E7278103-5428-4F9B-829A-B2CF1AD4939E}" srcOrd="8" destOrd="0" presId="urn:microsoft.com/office/officeart/2005/8/layout/vList5"/>
    <dgm:cxn modelId="{285465B5-499D-4280-98B2-A0383361E768}" type="presParOf" srcId="{E7278103-5428-4F9B-829A-B2CF1AD4939E}" destId="{1EF639DD-FB5A-4A02-9660-2A5155F934A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E62E33-29A1-4632-8EF5-DAD0368161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0BC2A43-8F41-4615-BD77-8758369C44EC}">
      <dgm:prSet custT="1"/>
      <dgm:spPr/>
      <dgm:t>
        <a:bodyPr/>
        <a:lstStyle/>
        <a:p>
          <a:pPr algn="l" rtl="0"/>
          <a:r>
            <a:rPr lang="en-US" sz="1400" dirty="0" smtClean="0"/>
            <a:t>Electrical conductivity : 3.8 X 10</a:t>
          </a:r>
          <a:r>
            <a:rPr lang="en-US" sz="1400" baseline="30000" dirty="0" smtClean="0"/>
            <a:t>-2</a:t>
          </a:r>
          <a:r>
            <a:rPr lang="en-US" sz="1400" dirty="0" smtClean="0"/>
            <a:t> S cm</a:t>
          </a:r>
          <a:r>
            <a:rPr lang="en-US" sz="1400" baseline="30000" dirty="0" smtClean="0"/>
            <a:t>-1</a:t>
          </a:r>
          <a:endParaRPr lang="en-US" sz="1400" baseline="30000" dirty="0"/>
        </a:p>
      </dgm:t>
    </dgm:pt>
    <dgm:pt modelId="{090F84B0-2848-4F46-AAB8-862B16808983}" type="parTrans" cxnId="{83FEBA59-2459-4E13-818F-3B59047D7C1A}">
      <dgm:prSet/>
      <dgm:spPr/>
      <dgm:t>
        <a:bodyPr/>
        <a:lstStyle/>
        <a:p>
          <a:endParaRPr lang="en-US" sz="1400"/>
        </a:p>
      </dgm:t>
    </dgm:pt>
    <dgm:pt modelId="{1B55A6EE-5CD8-4451-BD57-46D9C70609D6}" type="sibTrans" cxnId="{83FEBA59-2459-4E13-818F-3B59047D7C1A}">
      <dgm:prSet/>
      <dgm:spPr/>
      <dgm:t>
        <a:bodyPr/>
        <a:lstStyle/>
        <a:p>
          <a:endParaRPr lang="en-US" sz="1400"/>
        </a:p>
      </dgm:t>
    </dgm:pt>
    <dgm:pt modelId="{A8A67BA8-7EE2-4E14-9A8E-8B1AC5B55285}">
      <dgm:prSet custT="1"/>
      <dgm:spPr/>
      <dgm:t>
        <a:bodyPr/>
        <a:lstStyle/>
        <a:p>
          <a:pPr algn="l" rtl="0"/>
          <a:r>
            <a:rPr lang="en-US" sz="1400" dirty="0" smtClean="0"/>
            <a:t>Cd</a:t>
          </a:r>
          <a:r>
            <a:rPr lang="en-US" sz="1400" baseline="-25000" dirty="0" smtClean="0"/>
            <a:t>2</a:t>
          </a:r>
          <a:r>
            <a:rPr lang="en-US" sz="1400" dirty="0" smtClean="0"/>
            <a:t>SnO</a:t>
          </a:r>
          <a:r>
            <a:rPr lang="en-US" sz="1400" baseline="-25000" dirty="0" smtClean="0"/>
            <a:t>4</a:t>
          </a:r>
          <a:r>
            <a:rPr lang="en-US" sz="1400" dirty="0" smtClean="0"/>
            <a:t> shows high conductivity due to oxygen vacancies</a:t>
          </a:r>
          <a:endParaRPr lang="en-US" sz="1400" dirty="0"/>
        </a:p>
      </dgm:t>
    </dgm:pt>
    <dgm:pt modelId="{E243DB58-CF26-4DEA-B5BE-6126CBF933D5}" type="parTrans" cxnId="{5F8221FF-438A-4FD1-843E-03EB18B3287F}">
      <dgm:prSet/>
      <dgm:spPr/>
      <dgm:t>
        <a:bodyPr/>
        <a:lstStyle/>
        <a:p>
          <a:endParaRPr lang="en-US" sz="1400"/>
        </a:p>
      </dgm:t>
    </dgm:pt>
    <dgm:pt modelId="{070F04A6-C99A-4226-A105-BFA07CD35495}" type="sibTrans" cxnId="{5F8221FF-438A-4FD1-843E-03EB18B3287F}">
      <dgm:prSet/>
      <dgm:spPr/>
      <dgm:t>
        <a:bodyPr/>
        <a:lstStyle/>
        <a:p>
          <a:endParaRPr lang="en-US" sz="1400"/>
        </a:p>
      </dgm:t>
    </dgm:pt>
    <dgm:pt modelId="{D08FAA40-84FE-408B-9A71-CCEB08FA8B32}">
      <dgm:prSet custT="1"/>
      <dgm:spPr/>
      <dgm:t>
        <a:bodyPr/>
        <a:lstStyle/>
        <a:p>
          <a:pPr algn="l" rtl="0"/>
          <a:r>
            <a:rPr lang="en-US" sz="1400" dirty="0" smtClean="0"/>
            <a:t>Widely studied as transparent conducting oxides</a:t>
          </a:r>
          <a:endParaRPr lang="en-US" sz="1400" dirty="0"/>
        </a:p>
      </dgm:t>
    </dgm:pt>
    <dgm:pt modelId="{E2AD74A1-F0A9-4A7E-91AF-1191EF8BE28F}" type="parTrans" cxnId="{7A7018CD-3022-4C89-9A97-905AAAA299AF}">
      <dgm:prSet/>
      <dgm:spPr/>
      <dgm:t>
        <a:bodyPr/>
        <a:lstStyle/>
        <a:p>
          <a:endParaRPr lang="en-US" sz="1400"/>
        </a:p>
      </dgm:t>
    </dgm:pt>
    <dgm:pt modelId="{E1436638-B4DE-4F21-A7C3-C03BF796C97B}" type="sibTrans" cxnId="{7A7018CD-3022-4C89-9A97-905AAAA299AF}">
      <dgm:prSet/>
      <dgm:spPr/>
      <dgm:t>
        <a:bodyPr/>
        <a:lstStyle/>
        <a:p>
          <a:endParaRPr lang="en-US" sz="1400"/>
        </a:p>
      </dgm:t>
    </dgm:pt>
    <dgm:pt modelId="{60A1E089-3D5B-47D1-8A04-ED5339A486F2}">
      <dgm:prSet custT="1"/>
      <dgm:spPr/>
      <dgm:t>
        <a:bodyPr/>
        <a:lstStyle/>
        <a:p>
          <a:pPr algn="l" rtl="0"/>
          <a:r>
            <a:rPr lang="en-US" sz="1400" dirty="0" smtClean="0"/>
            <a:t>shows </a:t>
          </a:r>
          <a:r>
            <a:rPr lang="en-US" sz="1400" dirty="0" err="1" smtClean="0"/>
            <a:t>upto</a:t>
          </a:r>
          <a:r>
            <a:rPr lang="en-US" sz="1400" dirty="0" smtClean="0"/>
            <a:t> 90% transmission in the visible region</a:t>
          </a:r>
          <a:endParaRPr lang="en-US" sz="1400" dirty="0"/>
        </a:p>
      </dgm:t>
    </dgm:pt>
    <dgm:pt modelId="{51DA6DFA-C4B4-47E0-BAD4-EFB074872912}" type="parTrans" cxnId="{4A2F4C38-E14D-4CB3-B230-7AAAF8A8CBBB}">
      <dgm:prSet/>
      <dgm:spPr/>
      <dgm:t>
        <a:bodyPr/>
        <a:lstStyle/>
        <a:p>
          <a:endParaRPr lang="en-US" sz="1400"/>
        </a:p>
      </dgm:t>
    </dgm:pt>
    <dgm:pt modelId="{65C078F8-6BB6-4522-999F-0D338B87A6F4}" type="sibTrans" cxnId="{4A2F4C38-E14D-4CB3-B230-7AAAF8A8CBBB}">
      <dgm:prSet/>
      <dgm:spPr/>
      <dgm:t>
        <a:bodyPr/>
        <a:lstStyle/>
        <a:p>
          <a:endParaRPr lang="en-US" sz="1400"/>
        </a:p>
      </dgm:t>
    </dgm:pt>
    <dgm:pt modelId="{AD6D3553-0811-4D04-AF63-4B7EB02A5084}" type="pres">
      <dgm:prSet presAssocID="{D1E62E33-29A1-4632-8EF5-DAD0368161A4}" presName="Name0" presStyleCnt="0">
        <dgm:presLayoutVars>
          <dgm:dir/>
          <dgm:animLvl val="lvl"/>
          <dgm:resizeHandles val="exact"/>
        </dgm:presLayoutVars>
      </dgm:prSet>
      <dgm:spPr/>
      <dgm:t>
        <a:bodyPr/>
        <a:lstStyle/>
        <a:p>
          <a:endParaRPr lang="en-US"/>
        </a:p>
      </dgm:t>
    </dgm:pt>
    <dgm:pt modelId="{F1C3DCF9-732A-4C0A-BDC0-DF6ED416CB52}" type="pres">
      <dgm:prSet presAssocID="{D0BC2A43-8F41-4615-BD77-8758369C44EC}" presName="linNode" presStyleCnt="0"/>
      <dgm:spPr/>
    </dgm:pt>
    <dgm:pt modelId="{B32592AB-24ED-4920-ACCD-B724D8C9FACC}" type="pres">
      <dgm:prSet presAssocID="{D0BC2A43-8F41-4615-BD77-8758369C44EC}" presName="parentText" presStyleLbl="node1" presStyleIdx="0" presStyleCnt="4" custScaleX="240741">
        <dgm:presLayoutVars>
          <dgm:chMax val="1"/>
          <dgm:bulletEnabled val="1"/>
        </dgm:presLayoutVars>
      </dgm:prSet>
      <dgm:spPr/>
      <dgm:t>
        <a:bodyPr/>
        <a:lstStyle/>
        <a:p>
          <a:endParaRPr lang="en-US"/>
        </a:p>
      </dgm:t>
    </dgm:pt>
    <dgm:pt modelId="{439ABC37-03AD-43FC-8CE2-C53973D8FED3}" type="pres">
      <dgm:prSet presAssocID="{1B55A6EE-5CD8-4451-BD57-46D9C70609D6}" presName="sp" presStyleCnt="0"/>
      <dgm:spPr/>
    </dgm:pt>
    <dgm:pt modelId="{FBFC708D-E054-48BA-B6FE-6260F42B8666}" type="pres">
      <dgm:prSet presAssocID="{A8A67BA8-7EE2-4E14-9A8E-8B1AC5B55285}" presName="linNode" presStyleCnt="0"/>
      <dgm:spPr/>
    </dgm:pt>
    <dgm:pt modelId="{547423D8-34D3-4450-8203-7010EF572697}" type="pres">
      <dgm:prSet presAssocID="{A8A67BA8-7EE2-4E14-9A8E-8B1AC5B55285}" presName="parentText" presStyleLbl="node1" presStyleIdx="1" presStyleCnt="4" custScaleX="240741">
        <dgm:presLayoutVars>
          <dgm:chMax val="1"/>
          <dgm:bulletEnabled val="1"/>
        </dgm:presLayoutVars>
      </dgm:prSet>
      <dgm:spPr/>
      <dgm:t>
        <a:bodyPr/>
        <a:lstStyle/>
        <a:p>
          <a:endParaRPr lang="en-US"/>
        </a:p>
      </dgm:t>
    </dgm:pt>
    <dgm:pt modelId="{0B0D25B1-7B98-43F9-8F29-62E0C04C59EC}" type="pres">
      <dgm:prSet presAssocID="{070F04A6-C99A-4226-A105-BFA07CD35495}" presName="sp" presStyleCnt="0"/>
      <dgm:spPr/>
    </dgm:pt>
    <dgm:pt modelId="{6CFB6CA8-916F-477B-A686-40B60F6BB622}" type="pres">
      <dgm:prSet presAssocID="{D08FAA40-84FE-408B-9A71-CCEB08FA8B32}" presName="linNode" presStyleCnt="0"/>
      <dgm:spPr/>
    </dgm:pt>
    <dgm:pt modelId="{C320602D-082E-4DEA-81B5-CBA8FDD98C05}" type="pres">
      <dgm:prSet presAssocID="{D08FAA40-84FE-408B-9A71-CCEB08FA8B32}" presName="parentText" presStyleLbl="node1" presStyleIdx="2" presStyleCnt="4" custScaleX="240741">
        <dgm:presLayoutVars>
          <dgm:chMax val="1"/>
          <dgm:bulletEnabled val="1"/>
        </dgm:presLayoutVars>
      </dgm:prSet>
      <dgm:spPr/>
      <dgm:t>
        <a:bodyPr/>
        <a:lstStyle/>
        <a:p>
          <a:endParaRPr lang="en-US"/>
        </a:p>
      </dgm:t>
    </dgm:pt>
    <dgm:pt modelId="{5212D3DD-F3D0-4434-AF1D-CFA6725BD309}" type="pres">
      <dgm:prSet presAssocID="{E1436638-B4DE-4F21-A7C3-C03BF796C97B}" presName="sp" presStyleCnt="0"/>
      <dgm:spPr/>
    </dgm:pt>
    <dgm:pt modelId="{83294DB0-A599-43F3-8AAC-3B360998B7B7}" type="pres">
      <dgm:prSet presAssocID="{60A1E089-3D5B-47D1-8A04-ED5339A486F2}" presName="linNode" presStyleCnt="0"/>
      <dgm:spPr/>
    </dgm:pt>
    <dgm:pt modelId="{C3C696DF-A98E-4514-BA43-A138DEEEDC7E}" type="pres">
      <dgm:prSet presAssocID="{60A1E089-3D5B-47D1-8A04-ED5339A486F2}" presName="parentText" presStyleLbl="node1" presStyleIdx="3" presStyleCnt="4" custScaleX="240741">
        <dgm:presLayoutVars>
          <dgm:chMax val="1"/>
          <dgm:bulletEnabled val="1"/>
        </dgm:presLayoutVars>
      </dgm:prSet>
      <dgm:spPr/>
      <dgm:t>
        <a:bodyPr/>
        <a:lstStyle/>
        <a:p>
          <a:endParaRPr lang="en-US"/>
        </a:p>
      </dgm:t>
    </dgm:pt>
  </dgm:ptLst>
  <dgm:cxnLst>
    <dgm:cxn modelId="{4A2F4C38-E14D-4CB3-B230-7AAAF8A8CBBB}" srcId="{D1E62E33-29A1-4632-8EF5-DAD0368161A4}" destId="{60A1E089-3D5B-47D1-8A04-ED5339A486F2}" srcOrd="3" destOrd="0" parTransId="{51DA6DFA-C4B4-47E0-BAD4-EFB074872912}" sibTransId="{65C078F8-6BB6-4522-999F-0D338B87A6F4}"/>
    <dgm:cxn modelId="{7A7018CD-3022-4C89-9A97-905AAAA299AF}" srcId="{D1E62E33-29A1-4632-8EF5-DAD0368161A4}" destId="{D08FAA40-84FE-408B-9A71-CCEB08FA8B32}" srcOrd="2" destOrd="0" parTransId="{E2AD74A1-F0A9-4A7E-91AF-1191EF8BE28F}" sibTransId="{E1436638-B4DE-4F21-A7C3-C03BF796C97B}"/>
    <dgm:cxn modelId="{595FA045-AED1-492A-BD62-31536D802CA2}" type="presOf" srcId="{60A1E089-3D5B-47D1-8A04-ED5339A486F2}" destId="{C3C696DF-A98E-4514-BA43-A138DEEEDC7E}" srcOrd="0" destOrd="0" presId="urn:microsoft.com/office/officeart/2005/8/layout/vList5"/>
    <dgm:cxn modelId="{3063F720-A2E6-4376-98BD-190F9EA56D54}" type="presOf" srcId="{D08FAA40-84FE-408B-9A71-CCEB08FA8B32}" destId="{C320602D-082E-4DEA-81B5-CBA8FDD98C05}" srcOrd="0" destOrd="0" presId="urn:microsoft.com/office/officeart/2005/8/layout/vList5"/>
    <dgm:cxn modelId="{83FEBA59-2459-4E13-818F-3B59047D7C1A}" srcId="{D1E62E33-29A1-4632-8EF5-DAD0368161A4}" destId="{D0BC2A43-8F41-4615-BD77-8758369C44EC}" srcOrd="0" destOrd="0" parTransId="{090F84B0-2848-4F46-AAB8-862B16808983}" sibTransId="{1B55A6EE-5CD8-4451-BD57-46D9C70609D6}"/>
    <dgm:cxn modelId="{F4E505D9-9873-4D00-83A1-7162583C67B5}" type="presOf" srcId="{D0BC2A43-8F41-4615-BD77-8758369C44EC}" destId="{B32592AB-24ED-4920-ACCD-B724D8C9FACC}" srcOrd="0" destOrd="0" presId="urn:microsoft.com/office/officeart/2005/8/layout/vList5"/>
    <dgm:cxn modelId="{BD0F202D-72E0-4996-8BFB-5D63B3282FDC}" type="presOf" srcId="{A8A67BA8-7EE2-4E14-9A8E-8B1AC5B55285}" destId="{547423D8-34D3-4450-8203-7010EF572697}" srcOrd="0" destOrd="0" presId="urn:microsoft.com/office/officeart/2005/8/layout/vList5"/>
    <dgm:cxn modelId="{5F8221FF-438A-4FD1-843E-03EB18B3287F}" srcId="{D1E62E33-29A1-4632-8EF5-DAD0368161A4}" destId="{A8A67BA8-7EE2-4E14-9A8E-8B1AC5B55285}" srcOrd="1" destOrd="0" parTransId="{E243DB58-CF26-4DEA-B5BE-6126CBF933D5}" sibTransId="{070F04A6-C99A-4226-A105-BFA07CD35495}"/>
    <dgm:cxn modelId="{88E6554B-2B87-4EAE-8CA8-6FA41CC53133}" type="presOf" srcId="{D1E62E33-29A1-4632-8EF5-DAD0368161A4}" destId="{AD6D3553-0811-4D04-AF63-4B7EB02A5084}" srcOrd="0" destOrd="0" presId="urn:microsoft.com/office/officeart/2005/8/layout/vList5"/>
    <dgm:cxn modelId="{7D8D4D44-13A7-4DA3-89EC-7979788868EA}" type="presParOf" srcId="{AD6D3553-0811-4D04-AF63-4B7EB02A5084}" destId="{F1C3DCF9-732A-4C0A-BDC0-DF6ED416CB52}" srcOrd="0" destOrd="0" presId="urn:microsoft.com/office/officeart/2005/8/layout/vList5"/>
    <dgm:cxn modelId="{84F02A31-E158-43A0-8413-A546957D29D6}" type="presParOf" srcId="{F1C3DCF9-732A-4C0A-BDC0-DF6ED416CB52}" destId="{B32592AB-24ED-4920-ACCD-B724D8C9FACC}" srcOrd="0" destOrd="0" presId="urn:microsoft.com/office/officeart/2005/8/layout/vList5"/>
    <dgm:cxn modelId="{61F89E29-5A84-4529-8342-D1A257601D76}" type="presParOf" srcId="{AD6D3553-0811-4D04-AF63-4B7EB02A5084}" destId="{439ABC37-03AD-43FC-8CE2-C53973D8FED3}" srcOrd="1" destOrd="0" presId="urn:microsoft.com/office/officeart/2005/8/layout/vList5"/>
    <dgm:cxn modelId="{1F647004-DB8A-4D81-8821-C758F0872DF4}" type="presParOf" srcId="{AD6D3553-0811-4D04-AF63-4B7EB02A5084}" destId="{FBFC708D-E054-48BA-B6FE-6260F42B8666}" srcOrd="2" destOrd="0" presId="urn:microsoft.com/office/officeart/2005/8/layout/vList5"/>
    <dgm:cxn modelId="{B3A61FAE-7ECB-474D-B248-DE05A802AA82}" type="presParOf" srcId="{FBFC708D-E054-48BA-B6FE-6260F42B8666}" destId="{547423D8-34D3-4450-8203-7010EF572697}" srcOrd="0" destOrd="0" presId="urn:microsoft.com/office/officeart/2005/8/layout/vList5"/>
    <dgm:cxn modelId="{B3812639-78D5-41F2-ABCF-596B41794DA4}" type="presParOf" srcId="{AD6D3553-0811-4D04-AF63-4B7EB02A5084}" destId="{0B0D25B1-7B98-43F9-8F29-62E0C04C59EC}" srcOrd="3" destOrd="0" presId="urn:microsoft.com/office/officeart/2005/8/layout/vList5"/>
    <dgm:cxn modelId="{8611C259-6A98-4641-8E04-10DEE52E9548}" type="presParOf" srcId="{AD6D3553-0811-4D04-AF63-4B7EB02A5084}" destId="{6CFB6CA8-916F-477B-A686-40B60F6BB622}" srcOrd="4" destOrd="0" presId="urn:microsoft.com/office/officeart/2005/8/layout/vList5"/>
    <dgm:cxn modelId="{EC990569-01FE-4C9F-84F5-A3C41ACCA6CC}" type="presParOf" srcId="{6CFB6CA8-916F-477B-A686-40B60F6BB622}" destId="{C320602D-082E-4DEA-81B5-CBA8FDD98C05}" srcOrd="0" destOrd="0" presId="urn:microsoft.com/office/officeart/2005/8/layout/vList5"/>
    <dgm:cxn modelId="{2B5FC50A-5625-4E14-84C6-DBA5CD100E66}" type="presParOf" srcId="{AD6D3553-0811-4D04-AF63-4B7EB02A5084}" destId="{5212D3DD-F3D0-4434-AF1D-CFA6725BD309}" srcOrd="5" destOrd="0" presId="urn:microsoft.com/office/officeart/2005/8/layout/vList5"/>
    <dgm:cxn modelId="{907CF141-E870-4EA1-A6AC-9DB4071DDC77}" type="presParOf" srcId="{AD6D3553-0811-4D04-AF63-4B7EB02A5084}" destId="{83294DB0-A599-43F3-8AAC-3B360998B7B7}" srcOrd="6" destOrd="0" presId="urn:microsoft.com/office/officeart/2005/8/layout/vList5"/>
    <dgm:cxn modelId="{513773B9-6422-49FF-9634-829C1A7F7342}" type="presParOf" srcId="{83294DB0-A599-43F3-8AAC-3B360998B7B7}" destId="{C3C696DF-A98E-4514-BA43-A138DEEEDC7E}" srcOrd="0" destOrd="0" presId="urn:microsoft.com/office/officeart/2005/8/layout/vList5"/>
  </dgm:cxnLst>
  <dgm:bg>
    <a:noFill/>
  </dgm:bg>
  <dgm:whole>
    <a:ln>
      <a:solidFill>
        <a:schemeClr val="bg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515A4B-0C01-4619-AD94-7DAB2B13AD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DF33890-F644-4B01-99A7-3AFA3F499FBD}">
      <dgm:prSet/>
      <dgm:spPr/>
      <dgm:t>
        <a:bodyPr/>
        <a:lstStyle/>
        <a:p>
          <a:pPr rtl="0"/>
          <a:r>
            <a:rPr lang="en-US" b="1" dirty="0" err="1" smtClean="0"/>
            <a:t>Rhombohedral</a:t>
          </a:r>
          <a:r>
            <a:rPr lang="en-US" b="1" dirty="0" smtClean="0"/>
            <a:t> (JCPDS no. 880287)</a:t>
          </a:r>
          <a:endParaRPr lang="en-US" dirty="0"/>
        </a:p>
      </dgm:t>
    </dgm:pt>
    <dgm:pt modelId="{4B695F5A-CBAD-4E46-982B-997A286F4B16}" type="parTrans" cxnId="{1769156D-5BA3-4A38-80D6-5DCED7BF7E81}">
      <dgm:prSet/>
      <dgm:spPr/>
      <dgm:t>
        <a:bodyPr/>
        <a:lstStyle/>
        <a:p>
          <a:endParaRPr lang="en-US"/>
        </a:p>
      </dgm:t>
    </dgm:pt>
    <dgm:pt modelId="{A0983A46-FED2-450C-8884-7CA1D0F00809}" type="sibTrans" cxnId="{1769156D-5BA3-4A38-80D6-5DCED7BF7E81}">
      <dgm:prSet/>
      <dgm:spPr/>
      <dgm:t>
        <a:bodyPr/>
        <a:lstStyle/>
        <a:p>
          <a:endParaRPr lang="en-US"/>
        </a:p>
      </dgm:t>
    </dgm:pt>
    <dgm:pt modelId="{6C04BB0A-4BF1-4114-90CF-8AD9D0EE3F9B}">
      <dgm:prSet/>
      <dgm:spPr/>
      <dgm:t>
        <a:bodyPr/>
        <a:lstStyle/>
        <a:p>
          <a:pPr rtl="0"/>
          <a:r>
            <a:rPr lang="en-US" b="1" dirty="0" smtClean="0"/>
            <a:t>Particle size from Debye-</a:t>
          </a:r>
          <a:r>
            <a:rPr lang="en-US" b="1" dirty="0" err="1" smtClean="0"/>
            <a:t>Scherrer</a:t>
          </a:r>
          <a:r>
            <a:rPr lang="en-US" b="1" dirty="0" smtClean="0"/>
            <a:t> equation – 45 nm</a:t>
          </a:r>
          <a:endParaRPr lang="en-US" b="1" dirty="0"/>
        </a:p>
      </dgm:t>
    </dgm:pt>
    <dgm:pt modelId="{6775D854-2CA2-4B4F-854A-3873AB1AE03C}" type="parTrans" cxnId="{19B0B86A-F80C-4481-A770-2A348E202A8E}">
      <dgm:prSet/>
      <dgm:spPr/>
      <dgm:t>
        <a:bodyPr/>
        <a:lstStyle/>
        <a:p>
          <a:endParaRPr lang="en-US"/>
        </a:p>
      </dgm:t>
    </dgm:pt>
    <dgm:pt modelId="{81A58766-9935-49E2-8D5B-BB332AF5114B}" type="sibTrans" cxnId="{19B0B86A-F80C-4481-A770-2A348E202A8E}">
      <dgm:prSet/>
      <dgm:spPr/>
      <dgm:t>
        <a:bodyPr/>
        <a:lstStyle/>
        <a:p>
          <a:endParaRPr lang="en-US"/>
        </a:p>
      </dgm:t>
    </dgm:pt>
    <dgm:pt modelId="{FC0FE06D-682B-4CB9-B87C-4B4A16A61850}" type="pres">
      <dgm:prSet presAssocID="{26515A4B-0C01-4619-AD94-7DAB2B13AD24}" presName="linear" presStyleCnt="0">
        <dgm:presLayoutVars>
          <dgm:animLvl val="lvl"/>
          <dgm:resizeHandles val="exact"/>
        </dgm:presLayoutVars>
      </dgm:prSet>
      <dgm:spPr/>
      <dgm:t>
        <a:bodyPr/>
        <a:lstStyle/>
        <a:p>
          <a:endParaRPr lang="en-US"/>
        </a:p>
      </dgm:t>
    </dgm:pt>
    <dgm:pt modelId="{EA280F9B-7F77-4077-AAF8-85DCDF15DB57}" type="pres">
      <dgm:prSet presAssocID="{0DF33890-F644-4B01-99A7-3AFA3F499FBD}" presName="parentText" presStyleLbl="node1" presStyleIdx="0" presStyleCnt="2">
        <dgm:presLayoutVars>
          <dgm:chMax val="0"/>
          <dgm:bulletEnabled val="1"/>
        </dgm:presLayoutVars>
      </dgm:prSet>
      <dgm:spPr/>
      <dgm:t>
        <a:bodyPr/>
        <a:lstStyle/>
        <a:p>
          <a:endParaRPr lang="en-US"/>
        </a:p>
      </dgm:t>
    </dgm:pt>
    <dgm:pt modelId="{9CB578E1-A6A9-4D73-A48F-614DF030C522}" type="pres">
      <dgm:prSet presAssocID="{A0983A46-FED2-450C-8884-7CA1D0F00809}" presName="spacer" presStyleCnt="0"/>
      <dgm:spPr/>
    </dgm:pt>
    <dgm:pt modelId="{795A0C5F-7FAA-4D36-8A83-7CDB4DB5E5A7}" type="pres">
      <dgm:prSet presAssocID="{6C04BB0A-4BF1-4114-90CF-8AD9D0EE3F9B}" presName="parentText" presStyleLbl="node1" presStyleIdx="1" presStyleCnt="2">
        <dgm:presLayoutVars>
          <dgm:chMax val="0"/>
          <dgm:bulletEnabled val="1"/>
        </dgm:presLayoutVars>
      </dgm:prSet>
      <dgm:spPr/>
      <dgm:t>
        <a:bodyPr/>
        <a:lstStyle/>
        <a:p>
          <a:endParaRPr lang="en-US"/>
        </a:p>
      </dgm:t>
    </dgm:pt>
  </dgm:ptLst>
  <dgm:cxnLst>
    <dgm:cxn modelId="{19B0B86A-F80C-4481-A770-2A348E202A8E}" srcId="{26515A4B-0C01-4619-AD94-7DAB2B13AD24}" destId="{6C04BB0A-4BF1-4114-90CF-8AD9D0EE3F9B}" srcOrd="1" destOrd="0" parTransId="{6775D854-2CA2-4B4F-854A-3873AB1AE03C}" sibTransId="{81A58766-9935-49E2-8D5B-BB332AF5114B}"/>
    <dgm:cxn modelId="{8406E392-FD9A-48DF-A11E-D18CDF059D5B}" type="presOf" srcId="{6C04BB0A-4BF1-4114-90CF-8AD9D0EE3F9B}" destId="{795A0C5F-7FAA-4D36-8A83-7CDB4DB5E5A7}" srcOrd="0" destOrd="0" presId="urn:microsoft.com/office/officeart/2005/8/layout/vList2"/>
    <dgm:cxn modelId="{401CA90A-22BF-4210-AC0D-E0F10746FE10}" type="presOf" srcId="{0DF33890-F644-4B01-99A7-3AFA3F499FBD}" destId="{EA280F9B-7F77-4077-AAF8-85DCDF15DB57}" srcOrd="0" destOrd="0" presId="urn:microsoft.com/office/officeart/2005/8/layout/vList2"/>
    <dgm:cxn modelId="{775CE6C2-69CF-46C7-9151-65663CC0B2B3}" type="presOf" srcId="{26515A4B-0C01-4619-AD94-7DAB2B13AD24}" destId="{FC0FE06D-682B-4CB9-B87C-4B4A16A61850}" srcOrd="0" destOrd="0" presId="urn:microsoft.com/office/officeart/2005/8/layout/vList2"/>
    <dgm:cxn modelId="{1769156D-5BA3-4A38-80D6-5DCED7BF7E81}" srcId="{26515A4B-0C01-4619-AD94-7DAB2B13AD24}" destId="{0DF33890-F644-4B01-99A7-3AFA3F499FBD}" srcOrd="0" destOrd="0" parTransId="{4B695F5A-CBAD-4E46-982B-997A286F4B16}" sibTransId="{A0983A46-FED2-450C-8884-7CA1D0F00809}"/>
    <dgm:cxn modelId="{98DD5CB2-242B-47DF-BD9F-88DB81B4C13B}" type="presParOf" srcId="{FC0FE06D-682B-4CB9-B87C-4B4A16A61850}" destId="{EA280F9B-7F77-4077-AAF8-85DCDF15DB57}" srcOrd="0" destOrd="0" presId="urn:microsoft.com/office/officeart/2005/8/layout/vList2"/>
    <dgm:cxn modelId="{CBD2C0F2-EC02-418B-8B19-00BF680A65E2}" type="presParOf" srcId="{FC0FE06D-682B-4CB9-B87C-4B4A16A61850}" destId="{9CB578E1-A6A9-4D73-A48F-614DF030C522}" srcOrd="1" destOrd="0" presId="urn:microsoft.com/office/officeart/2005/8/layout/vList2"/>
    <dgm:cxn modelId="{F84AE5F4-0627-4EE5-A222-2B3EA186A688}" type="presParOf" srcId="{FC0FE06D-682B-4CB9-B87C-4B4A16A61850}" destId="{795A0C5F-7FAA-4D36-8A83-7CDB4DB5E5A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48D0EA-3739-4182-B55E-85C07353AC3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8D819A8-4EA9-4B6F-84C0-A5AB92030C8D}">
      <dgm:prSet/>
      <dgm:spPr/>
      <dgm:t>
        <a:bodyPr/>
        <a:lstStyle/>
        <a:p>
          <a:pPr rtl="0"/>
          <a:r>
            <a:rPr lang="en-US" b="1" dirty="0" smtClean="0"/>
            <a:t>Orthorhombic (JCPDS no. 801467)</a:t>
          </a:r>
          <a:endParaRPr lang="en-US" dirty="0"/>
        </a:p>
      </dgm:t>
    </dgm:pt>
    <dgm:pt modelId="{9B2089C5-6A58-442A-AD50-F49E6E420005}" type="parTrans" cxnId="{EED1F85B-FECE-4562-A072-FB963AF97A34}">
      <dgm:prSet/>
      <dgm:spPr/>
      <dgm:t>
        <a:bodyPr/>
        <a:lstStyle/>
        <a:p>
          <a:endParaRPr lang="en-US"/>
        </a:p>
      </dgm:t>
    </dgm:pt>
    <dgm:pt modelId="{A64A0D89-EEBB-4650-BF9D-61FE92BBEA6C}" type="sibTrans" cxnId="{EED1F85B-FECE-4562-A072-FB963AF97A34}">
      <dgm:prSet/>
      <dgm:spPr/>
      <dgm:t>
        <a:bodyPr/>
        <a:lstStyle/>
        <a:p>
          <a:endParaRPr lang="en-US"/>
        </a:p>
      </dgm:t>
    </dgm:pt>
    <dgm:pt modelId="{886FA294-58F7-41FD-8586-5C8AD6F2F5AC}">
      <dgm:prSet/>
      <dgm:spPr/>
      <dgm:t>
        <a:bodyPr/>
        <a:lstStyle/>
        <a:p>
          <a:pPr rtl="0"/>
          <a:r>
            <a:rPr lang="en-US" b="1" dirty="0" smtClean="0"/>
            <a:t>Particle size – 47 nm</a:t>
          </a:r>
          <a:endParaRPr lang="en-US" b="1" dirty="0"/>
        </a:p>
      </dgm:t>
    </dgm:pt>
    <dgm:pt modelId="{DDA516BC-08C4-4F7D-BAE8-A86C280984D8}" type="parTrans" cxnId="{B815C440-155C-4652-B180-362AA18ACB54}">
      <dgm:prSet/>
      <dgm:spPr/>
      <dgm:t>
        <a:bodyPr/>
        <a:lstStyle/>
        <a:p>
          <a:endParaRPr lang="en-US"/>
        </a:p>
      </dgm:t>
    </dgm:pt>
    <dgm:pt modelId="{5C88285D-EE9F-4D0C-B1F3-FD24630136FC}" type="sibTrans" cxnId="{B815C440-155C-4652-B180-362AA18ACB54}">
      <dgm:prSet/>
      <dgm:spPr/>
      <dgm:t>
        <a:bodyPr/>
        <a:lstStyle/>
        <a:p>
          <a:endParaRPr lang="en-US"/>
        </a:p>
      </dgm:t>
    </dgm:pt>
    <dgm:pt modelId="{279CA085-7879-4A94-9DBD-20A3B360A86D}" type="pres">
      <dgm:prSet presAssocID="{F648D0EA-3739-4182-B55E-85C07353AC31}" presName="linear" presStyleCnt="0">
        <dgm:presLayoutVars>
          <dgm:animLvl val="lvl"/>
          <dgm:resizeHandles val="exact"/>
        </dgm:presLayoutVars>
      </dgm:prSet>
      <dgm:spPr/>
      <dgm:t>
        <a:bodyPr/>
        <a:lstStyle/>
        <a:p>
          <a:endParaRPr lang="en-US"/>
        </a:p>
      </dgm:t>
    </dgm:pt>
    <dgm:pt modelId="{0647A511-8AF3-48A9-9EB5-7B78954B524E}" type="pres">
      <dgm:prSet presAssocID="{B8D819A8-4EA9-4B6F-84C0-A5AB92030C8D}" presName="parentText" presStyleLbl="node1" presStyleIdx="0" presStyleCnt="2">
        <dgm:presLayoutVars>
          <dgm:chMax val="0"/>
          <dgm:bulletEnabled val="1"/>
        </dgm:presLayoutVars>
      </dgm:prSet>
      <dgm:spPr/>
      <dgm:t>
        <a:bodyPr/>
        <a:lstStyle/>
        <a:p>
          <a:endParaRPr lang="en-US"/>
        </a:p>
      </dgm:t>
    </dgm:pt>
    <dgm:pt modelId="{B2B527C7-C290-494A-9147-4B8C3A6AE320}" type="pres">
      <dgm:prSet presAssocID="{A64A0D89-EEBB-4650-BF9D-61FE92BBEA6C}" presName="spacer" presStyleCnt="0"/>
      <dgm:spPr/>
    </dgm:pt>
    <dgm:pt modelId="{F4A49BAA-01E0-47F1-B709-F641D80677C1}" type="pres">
      <dgm:prSet presAssocID="{886FA294-58F7-41FD-8586-5C8AD6F2F5AC}" presName="parentText" presStyleLbl="node1" presStyleIdx="1" presStyleCnt="2">
        <dgm:presLayoutVars>
          <dgm:chMax val="0"/>
          <dgm:bulletEnabled val="1"/>
        </dgm:presLayoutVars>
      </dgm:prSet>
      <dgm:spPr/>
      <dgm:t>
        <a:bodyPr/>
        <a:lstStyle/>
        <a:p>
          <a:endParaRPr lang="en-US"/>
        </a:p>
      </dgm:t>
    </dgm:pt>
  </dgm:ptLst>
  <dgm:cxnLst>
    <dgm:cxn modelId="{D5B72AD4-9108-48CE-A7D9-523E6BF0F5A8}" type="presOf" srcId="{886FA294-58F7-41FD-8586-5C8AD6F2F5AC}" destId="{F4A49BAA-01E0-47F1-B709-F641D80677C1}" srcOrd="0" destOrd="0" presId="urn:microsoft.com/office/officeart/2005/8/layout/vList2"/>
    <dgm:cxn modelId="{ADCEDA45-20C3-477B-9FCF-B44BFAC23A38}" type="presOf" srcId="{F648D0EA-3739-4182-B55E-85C07353AC31}" destId="{279CA085-7879-4A94-9DBD-20A3B360A86D}" srcOrd="0" destOrd="0" presId="urn:microsoft.com/office/officeart/2005/8/layout/vList2"/>
    <dgm:cxn modelId="{05B6680F-0192-4579-A4AA-B20DD0EE47A5}" type="presOf" srcId="{B8D819A8-4EA9-4B6F-84C0-A5AB92030C8D}" destId="{0647A511-8AF3-48A9-9EB5-7B78954B524E}" srcOrd="0" destOrd="0" presId="urn:microsoft.com/office/officeart/2005/8/layout/vList2"/>
    <dgm:cxn modelId="{EED1F85B-FECE-4562-A072-FB963AF97A34}" srcId="{F648D0EA-3739-4182-B55E-85C07353AC31}" destId="{B8D819A8-4EA9-4B6F-84C0-A5AB92030C8D}" srcOrd="0" destOrd="0" parTransId="{9B2089C5-6A58-442A-AD50-F49E6E420005}" sibTransId="{A64A0D89-EEBB-4650-BF9D-61FE92BBEA6C}"/>
    <dgm:cxn modelId="{B815C440-155C-4652-B180-362AA18ACB54}" srcId="{F648D0EA-3739-4182-B55E-85C07353AC31}" destId="{886FA294-58F7-41FD-8586-5C8AD6F2F5AC}" srcOrd="1" destOrd="0" parTransId="{DDA516BC-08C4-4F7D-BAE8-A86C280984D8}" sibTransId="{5C88285D-EE9F-4D0C-B1F3-FD24630136FC}"/>
    <dgm:cxn modelId="{A4F7BFE0-C165-4E5A-B427-9468CFC7F2EA}" type="presParOf" srcId="{279CA085-7879-4A94-9DBD-20A3B360A86D}" destId="{0647A511-8AF3-48A9-9EB5-7B78954B524E}" srcOrd="0" destOrd="0" presId="urn:microsoft.com/office/officeart/2005/8/layout/vList2"/>
    <dgm:cxn modelId="{0E216A10-6410-4E72-B942-874B86722A0A}" type="presParOf" srcId="{279CA085-7879-4A94-9DBD-20A3B360A86D}" destId="{B2B527C7-C290-494A-9147-4B8C3A6AE320}" srcOrd="1" destOrd="0" presId="urn:microsoft.com/office/officeart/2005/8/layout/vList2"/>
    <dgm:cxn modelId="{C85DB755-D922-467E-83B2-E3B379A5881F}" type="presParOf" srcId="{279CA085-7879-4A94-9DBD-20A3B360A86D}" destId="{F4A49BAA-01E0-47F1-B709-F641D80677C1}"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5DFDB3-808A-4172-9D73-5B4BDB2749D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A4B40B1-9608-4F63-8A02-479CA4FB6456}">
      <dgm:prSet custT="1"/>
      <dgm:spPr/>
      <dgm:t>
        <a:bodyPr/>
        <a:lstStyle/>
        <a:p>
          <a:pPr rtl="0"/>
          <a:r>
            <a:rPr lang="en-US" sz="1600" b="1" dirty="0" smtClean="0"/>
            <a:t>Absorbance starts 415 nm</a:t>
          </a:r>
          <a:endParaRPr lang="en-US" sz="1600" b="1" dirty="0"/>
        </a:p>
      </dgm:t>
    </dgm:pt>
    <dgm:pt modelId="{538BA94E-32AF-4B10-B2D0-66A0568818B2}" type="parTrans" cxnId="{E364F850-CEDB-44C3-B67B-40AF504E9DC2}">
      <dgm:prSet/>
      <dgm:spPr/>
      <dgm:t>
        <a:bodyPr/>
        <a:lstStyle/>
        <a:p>
          <a:endParaRPr lang="en-US" sz="1600" b="1"/>
        </a:p>
      </dgm:t>
    </dgm:pt>
    <dgm:pt modelId="{DC20C30A-D90E-4600-AB4C-CB00ACADDC84}" type="sibTrans" cxnId="{E364F850-CEDB-44C3-B67B-40AF504E9DC2}">
      <dgm:prSet/>
      <dgm:spPr/>
      <dgm:t>
        <a:bodyPr/>
        <a:lstStyle/>
        <a:p>
          <a:endParaRPr lang="en-US" sz="1600" b="1"/>
        </a:p>
      </dgm:t>
    </dgm:pt>
    <dgm:pt modelId="{F49662CA-542B-4D09-8019-20AA474EB99F}">
      <dgm:prSet custT="1"/>
      <dgm:spPr/>
      <dgm:t>
        <a:bodyPr/>
        <a:lstStyle/>
        <a:p>
          <a:pPr rtl="0"/>
          <a:r>
            <a:rPr lang="en-US" sz="1600" b="1" dirty="0" err="1" smtClean="0"/>
            <a:t>Bandgap</a:t>
          </a:r>
          <a:r>
            <a:rPr lang="en-US" sz="1600" b="1" dirty="0" smtClean="0"/>
            <a:t> 3.0 </a:t>
          </a:r>
          <a:r>
            <a:rPr lang="en-US" sz="1600" b="1" dirty="0" err="1" smtClean="0"/>
            <a:t>eV</a:t>
          </a:r>
          <a:endParaRPr lang="en-US" sz="1600" b="1" dirty="0"/>
        </a:p>
      </dgm:t>
    </dgm:pt>
    <dgm:pt modelId="{BBF49EFB-2AEA-46DE-8A39-B7A82B8BCE22}" type="parTrans" cxnId="{BF49457B-EB1A-4CFD-B97E-445B9CFDDF05}">
      <dgm:prSet/>
      <dgm:spPr/>
      <dgm:t>
        <a:bodyPr/>
        <a:lstStyle/>
        <a:p>
          <a:endParaRPr lang="en-US" sz="1600" b="1"/>
        </a:p>
      </dgm:t>
    </dgm:pt>
    <dgm:pt modelId="{210DB821-E854-4F75-950D-A913F0C52691}" type="sibTrans" cxnId="{BF49457B-EB1A-4CFD-B97E-445B9CFDDF05}">
      <dgm:prSet/>
      <dgm:spPr/>
      <dgm:t>
        <a:bodyPr/>
        <a:lstStyle/>
        <a:p>
          <a:endParaRPr lang="en-US" sz="1600" b="1"/>
        </a:p>
      </dgm:t>
    </dgm:pt>
    <dgm:pt modelId="{7206C412-7C6B-46EE-88AE-A40C03FEB942}" type="pres">
      <dgm:prSet presAssocID="{A75DFDB3-808A-4172-9D73-5B4BDB2749DF}" presName="linear" presStyleCnt="0">
        <dgm:presLayoutVars>
          <dgm:animLvl val="lvl"/>
          <dgm:resizeHandles val="exact"/>
        </dgm:presLayoutVars>
      </dgm:prSet>
      <dgm:spPr/>
      <dgm:t>
        <a:bodyPr/>
        <a:lstStyle/>
        <a:p>
          <a:endParaRPr lang="en-US"/>
        </a:p>
      </dgm:t>
    </dgm:pt>
    <dgm:pt modelId="{D3E83A66-EB1A-47FC-A642-E0A5774C2856}" type="pres">
      <dgm:prSet presAssocID="{4A4B40B1-9608-4F63-8A02-479CA4FB6456}" presName="parentText" presStyleLbl="node1" presStyleIdx="0" presStyleCnt="2">
        <dgm:presLayoutVars>
          <dgm:chMax val="0"/>
          <dgm:bulletEnabled val="1"/>
        </dgm:presLayoutVars>
      </dgm:prSet>
      <dgm:spPr/>
      <dgm:t>
        <a:bodyPr/>
        <a:lstStyle/>
        <a:p>
          <a:endParaRPr lang="en-US"/>
        </a:p>
      </dgm:t>
    </dgm:pt>
    <dgm:pt modelId="{D0279834-00FB-4086-823E-E2DFB834E9BA}" type="pres">
      <dgm:prSet presAssocID="{DC20C30A-D90E-4600-AB4C-CB00ACADDC84}" presName="spacer" presStyleCnt="0"/>
      <dgm:spPr/>
    </dgm:pt>
    <dgm:pt modelId="{645F60F2-65EC-4D43-B839-E214C1A9559E}" type="pres">
      <dgm:prSet presAssocID="{F49662CA-542B-4D09-8019-20AA474EB99F}" presName="parentText" presStyleLbl="node1" presStyleIdx="1" presStyleCnt="2">
        <dgm:presLayoutVars>
          <dgm:chMax val="0"/>
          <dgm:bulletEnabled val="1"/>
        </dgm:presLayoutVars>
      </dgm:prSet>
      <dgm:spPr/>
      <dgm:t>
        <a:bodyPr/>
        <a:lstStyle/>
        <a:p>
          <a:endParaRPr lang="en-US"/>
        </a:p>
      </dgm:t>
    </dgm:pt>
  </dgm:ptLst>
  <dgm:cxnLst>
    <dgm:cxn modelId="{BF49457B-EB1A-4CFD-B97E-445B9CFDDF05}" srcId="{A75DFDB3-808A-4172-9D73-5B4BDB2749DF}" destId="{F49662CA-542B-4D09-8019-20AA474EB99F}" srcOrd="1" destOrd="0" parTransId="{BBF49EFB-2AEA-46DE-8A39-B7A82B8BCE22}" sibTransId="{210DB821-E854-4F75-950D-A913F0C52691}"/>
    <dgm:cxn modelId="{E364F850-CEDB-44C3-B67B-40AF504E9DC2}" srcId="{A75DFDB3-808A-4172-9D73-5B4BDB2749DF}" destId="{4A4B40B1-9608-4F63-8A02-479CA4FB6456}" srcOrd="0" destOrd="0" parTransId="{538BA94E-32AF-4B10-B2D0-66A0568818B2}" sibTransId="{DC20C30A-D90E-4600-AB4C-CB00ACADDC84}"/>
    <dgm:cxn modelId="{1D0D9F66-312D-4FC8-B5D4-78BF827D3784}" type="presOf" srcId="{4A4B40B1-9608-4F63-8A02-479CA4FB6456}" destId="{D3E83A66-EB1A-47FC-A642-E0A5774C2856}" srcOrd="0" destOrd="0" presId="urn:microsoft.com/office/officeart/2005/8/layout/vList2"/>
    <dgm:cxn modelId="{13399701-485B-4481-A430-27E0DC5E2FDF}" type="presOf" srcId="{F49662CA-542B-4D09-8019-20AA474EB99F}" destId="{645F60F2-65EC-4D43-B839-E214C1A9559E}" srcOrd="0" destOrd="0" presId="urn:microsoft.com/office/officeart/2005/8/layout/vList2"/>
    <dgm:cxn modelId="{59CCB252-0916-471D-A0D3-375102806BC7}" type="presOf" srcId="{A75DFDB3-808A-4172-9D73-5B4BDB2749DF}" destId="{7206C412-7C6B-46EE-88AE-A40C03FEB942}" srcOrd="0" destOrd="0" presId="urn:microsoft.com/office/officeart/2005/8/layout/vList2"/>
    <dgm:cxn modelId="{0B5AF8DD-EBC5-4A86-9A1C-B28265BFC87F}" type="presParOf" srcId="{7206C412-7C6B-46EE-88AE-A40C03FEB942}" destId="{D3E83A66-EB1A-47FC-A642-E0A5774C2856}" srcOrd="0" destOrd="0" presId="urn:microsoft.com/office/officeart/2005/8/layout/vList2"/>
    <dgm:cxn modelId="{7708CC0C-0A58-497A-A65F-7DF0D414932B}" type="presParOf" srcId="{7206C412-7C6B-46EE-88AE-A40C03FEB942}" destId="{D0279834-00FB-4086-823E-E2DFB834E9BA}" srcOrd="1" destOrd="0" presId="urn:microsoft.com/office/officeart/2005/8/layout/vList2"/>
    <dgm:cxn modelId="{97E95D06-8AC5-4089-A5A5-25731F6199E1}" type="presParOf" srcId="{7206C412-7C6B-46EE-88AE-A40C03FEB942}" destId="{645F60F2-65EC-4D43-B839-E214C1A9559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90E78EC-A764-43FF-83B1-6169C05D5BAD}"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3C3F0106-E6BA-4FCE-86DB-2C267753262A}">
      <dgm:prSet custT="1"/>
      <dgm:spPr/>
      <dgm:t>
        <a:bodyPr/>
        <a:lstStyle/>
        <a:p>
          <a:pPr rtl="0"/>
          <a:r>
            <a:rPr lang="en-US" sz="1600" b="1" dirty="0" smtClean="0"/>
            <a:t>Absorbance starts at 532 nm</a:t>
          </a:r>
          <a:endParaRPr lang="en-US" sz="1600" b="1" dirty="0"/>
        </a:p>
      </dgm:t>
    </dgm:pt>
    <dgm:pt modelId="{26ADA920-DC5F-448F-BBD5-75E3FD1A184F}" type="parTrans" cxnId="{C46080B9-BE61-48ED-B45B-A8212F92D7FE}">
      <dgm:prSet/>
      <dgm:spPr/>
      <dgm:t>
        <a:bodyPr/>
        <a:lstStyle/>
        <a:p>
          <a:endParaRPr lang="en-US" sz="1600" b="1"/>
        </a:p>
      </dgm:t>
    </dgm:pt>
    <dgm:pt modelId="{0D003D7C-2BAB-4859-9E52-728C3314F67C}" type="sibTrans" cxnId="{C46080B9-BE61-48ED-B45B-A8212F92D7FE}">
      <dgm:prSet/>
      <dgm:spPr/>
      <dgm:t>
        <a:bodyPr/>
        <a:lstStyle/>
        <a:p>
          <a:endParaRPr lang="en-US" sz="1600" b="1"/>
        </a:p>
      </dgm:t>
    </dgm:pt>
    <dgm:pt modelId="{A7A43E7D-7292-4383-883B-50513BA33B11}">
      <dgm:prSet custT="1"/>
      <dgm:spPr/>
      <dgm:t>
        <a:bodyPr/>
        <a:lstStyle/>
        <a:p>
          <a:pPr rtl="0"/>
          <a:r>
            <a:rPr lang="en-US" sz="1600" b="1" dirty="0" err="1" smtClean="0"/>
            <a:t>Bandgap</a:t>
          </a:r>
          <a:r>
            <a:rPr lang="en-US" sz="1600" b="1" dirty="0" smtClean="0"/>
            <a:t> : 2.3 </a:t>
          </a:r>
          <a:r>
            <a:rPr lang="en-US" sz="1600" b="1" dirty="0" err="1" smtClean="0"/>
            <a:t>eV</a:t>
          </a:r>
          <a:endParaRPr lang="en-US" sz="1600" b="1" dirty="0"/>
        </a:p>
      </dgm:t>
    </dgm:pt>
    <dgm:pt modelId="{DC70AA5D-3CB3-4AC2-8E91-C025A9C5B34A}" type="parTrans" cxnId="{38EF82D9-25B5-4901-AD0E-8EAAC3BC7C91}">
      <dgm:prSet/>
      <dgm:spPr/>
      <dgm:t>
        <a:bodyPr/>
        <a:lstStyle/>
        <a:p>
          <a:endParaRPr lang="en-US" sz="1600" b="1"/>
        </a:p>
      </dgm:t>
    </dgm:pt>
    <dgm:pt modelId="{1ED728A5-16BF-45C0-B36A-A47933C50D3E}" type="sibTrans" cxnId="{38EF82D9-25B5-4901-AD0E-8EAAC3BC7C91}">
      <dgm:prSet/>
      <dgm:spPr/>
      <dgm:t>
        <a:bodyPr/>
        <a:lstStyle/>
        <a:p>
          <a:endParaRPr lang="en-US" sz="1600" b="1"/>
        </a:p>
      </dgm:t>
    </dgm:pt>
    <dgm:pt modelId="{C1745762-636F-44A3-A866-670A00218F56}" type="pres">
      <dgm:prSet presAssocID="{590E78EC-A764-43FF-83B1-6169C05D5BAD}" presName="linear" presStyleCnt="0">
        <dgm:presLayoutVars>
          <dgm:animLvl val="lvl"/>
          <dgm:resizeHandles val="exact"/>
        </dgm:presLayoutVars>
      </dgm:prSet>
      <dgm:spPr/>
      <dgm:t>
        <a:bodyPr/>
        <a:lstStyle/>
        <a:p>
          <a:endParaRPr lang="en-US"/>
        </a:p>
      </dgm:t>
    </dgm:pt>
    <dgm:pt modelId="{B62E3254-36B0-42DB-8F4B-8F33D595781C}" type="pres">
      <dgm:prSet presAssocID="{3C3F0106-E6BA-4FCE-86DB-2C267753262A}" presName="parentText" presStyleLbl="node1" presStyleIdx="0" presStyleCnt="2">
        <dgm:presLayoutVars>
          <dgm:chMax val="0"/>
          <dgm:bulletEnabled val="1"/>
        </dgm:presLayoutVars>
      </dgm:prSet>
      <dgm:spPr/>
      <dgm:t>
        <a:bodyPr/>
        <a:lstStyle/>
        <a:p>
          <a:endParaRPr lang="en-US"/>
        </a:p>
      </dgm:t>
    </dgm:pt>
    <dgm:pt modelId="{07B6876B-2130-40FB-9E39-1BDC111962B8}" type="pres">
      <dgm:prSet presAssocID="{0D003D7C-2BAB-4859-9E52-728C3314F67C}" presName="spacer" presStyleCnt="0"/>
      <dgm:spPr/>
    </dgm:pt>
    <dgm:pt modelId="{3DFBFE53-997D-4E66-977B-C180884BECE5}" type="pres">
      <dgm:prSet presAssocID="{A7A43E7D-7292-4383-883B-50513BA33B11}" presName="parentText" presStyleLbl="node1" presStyleIdx="1" presStyleCnt="2">
        <dgm:presLayoutVars>
          <dgm:chMax val="0"/>
          <dgm:bulletEnabled val="1"/>
        </dgm:presLayoutVars>
      </dgm:prSet>
      <dgm:spPr/>
      <dgm:t>
        <a:bodyPr/>
        <a:lstStyle/>
        <a:p>
          <a:endParaRPr lang="en-US"/>
        </a:p>
      </dgm:t>
    </dgm:pt>
  </dgm:ptLst>
  <dgm:cxnLst>
    <dgm:cxn modelId="{C46080B9-BE61-48ED-B45B-A8212F92D7FE}" srcId="{590E78EC-A764-43FF-83B1-6169C05D5BAD}" destId="{3C3F0106-E6BA-4FCE-86DB-2C267753262A}" srcOrd="0" destOrd="0" parTransId="{26ADA920-DC5F-448F-BBD5-75E3FD1A184F}" sibTransId="{0D003D7C-2BAB-4859-9E52-728C3314F67C}"/>
    <dgm:cxn modelId="{4B079069-01DA-4487-A2E1-D0B8E165B5AF}" type="presOf" srcId="{3C3F0106-E6BA-4FCE-86DB-2C267753262A}" destId="{B62E3254-36B0-42DB-8F4B-8F33D595781C}" srcOrd="0" destOrd="0" presId="urn:microsoft.com/office/officeart/2005/8/layout/vList2"/>
    <dgm:cxn modelId="{5F1BA0AD-4889-42FF-B86D-D042CE4731C3}" type="presOf" srcId="{590E78EC-A764-43FF-83B1-6169C05D5BAD}" destId="{C1745762-636F-44A3-A866-670A00218F56}" srcOrd="0" destOrd="0" presId="urn:microsoft.com/office/officeart/2005/8/layout/vList2"/>
    <dgm:cxn modelId="{38EF82D9-25B5-4901-AD0E-8EAAC3BC7C91}" srcId="{590E78EC-A764-43FF-83B1-6169C05D5BAD}" destId="{A7A43E7D-7292-4383-883B-50513BA33B11}" srcOrd="1" destOrd="0" parTransId="{DC70AA5D-3CB3-4AC2-8E91-C025A9C5B34A}" sibTransId="{1ED728A5-16BF-45C0-B36A-A47933C50D3E}"/>
    <dgm:cxn modelId="{9A365C43-AB2C-438A-BAF5-50562A64C127}" type="presOf" srcId="{A7A43E7D-7292-4383-883B-50513BA33B11}" destId="{3DFBFE53-997D-4E66-977B-C180884BECE5}" srcOrd="0" destOrd="0" presId="urn:microsoft.com/office/officeart/2005/8/layout/vList2"/>
    <dgm:cxn modelId="{50EFE0EA-2E84-4B04-BB60-5333D67CC832}" type="presParOf" srcId="{C1745762-636F-44A3-A866-670A00218F56}" destId="{B62E3254-36B0-42DB-8F4B-8F33D595781C}" srcOrd="0" destOrd="0" presId="urn:microsoft.com/office/officeart/2005/8/layout/vList2"/>
    <dgm:cxn modelId="{FA0C9CE0-ECCD-449F-99D7-9EE2E84C311F}" type="presParOf" srcId="{C1745762-636F-44A3-A866-670A00218F56}" destId="{07B6876B-2130-40FB-9E39-1BDC111962B8}" srcOrd="1" destOrd="0" presId="urn:microsoft.com/office/officeart/2005/8/layout/vList2"/>
    <dgm:cxn modelId="{2E703BC2-846F-403D-B816-3A47184977AA}" type="presParOf" srcId="{C1745762-636F-44A3-A866-670A00218F56}" destId="{3DFBFE53-997D-4E66-977B-C180884BECE5}"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EF49C61-86C9-46CF-AB50-55D061AB78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9E873E1-F6F7-47C4-BE66-FBE2B27FD9DA}">
      <dgm:prSet custT="1"/>
      <dgm:spPr/>
      <dgm:t>
        <a:bodyPr/>
        <a:lstStyle/>
        <a:p>
          <a:pPr rtl="0"/>
          <a:r>
            <a:rPr lang="en-US" sz="1600" b="1" dirty="0" smtClean="0"/>
            <a:t>Agglomerates of oval shaped particles</a:t>
          </a:r>
          <a:endParaRPr lang="en-IN" sz="1600" b="1" dirty="0"/>
        </a:p>
      </dgm:t>
    </dgm:pt>
    <dgm:pt modelId="{E3EA5622-1D0C-49F2-BA46-ADC369D7373D}" type="parTrans" cxnId="{A6E36CFF-E836-4494-8D58-E694D43A2D84}">
      <dgm:prSet/>
      <dgm:spPr/>
      <dgm:t>
        <a:bodyPr/>
        <a:lstStyle/>
        <a:p>
          <a:endParaRPr lang="en-US" sz="1600"/>
        </a:p>
      </dgm:t>
    </dgm:pt>
    <dgm:pt modelId="{C36AC4B5-605A-4286-8996-E1ED3BEAD451}" type="sibTrans" cxnId="{A6E36CFF-E836-4494-8D58-E694D43A2D84}">
      <dgm:prSet/>
      <dgm:spPr/>
      <dgm:t>
        <a:bodyPr/>
        <a:lstStyle/>
        <a:p>
          <a:endParaRPr lang="en-US" sz="1600"/>
        </a:p>
      </dgm:t>
    </dgm:pt>
    <dgm:pt modelId="{BE69F689-F133-4378-B3F0-4EFBCE91883F}" type="pres">
      <dgm:prSet presAssocID="{6EF49C61-86C9-46CF-AB50-55D061AB7895}" presName="linear" presStyleCnt="0">
        <dgm:presLayoutVars>
          <dgm:animLvl val="lvl"/>
          <dgm:resizeHandles val="exact"/>
        </dgm:presLayoutVars>
      </dgm:prSet>
      <dgm:spPr/>
      <dgm:t>
        <a:bodyPr/>
        <a:lstStyle/>
        <a:p>
          <a:endParaRPr lang="en-US"/>
        </a:p>
      </dgm:t>
    </dgm:pt>
    <dgm:pt modelId="{A58D9396-8844-4BFB-9C56-44510B597D92}" type="pres">
      <dgm:prSet presAssocID="{79E873E1-F6F7-47C4-BE66-FBE2B27FD9DA}" presName="parentText" presStyleLbl="node1" presStyleIdx="0" presStyleCnt="1">
        <dgm:presLayoutVars>
          <dgm:chMax val="0"/>
          <dgm:bulletEnabled val="1"/>
        </dgm:presLayoutVars>
      </dgm:prSet>
      <dgm:spPr/>
      <dgm:t>
        <a:bodyPr/>
        <a:lstStyle/>
        <a:p>
          <a:endParaRPr lang="en-US"/>
        </a:p>
      </dgm:t>
    </dgm:pt>
  </dgm:ptLst>
  <dgm:cxnLst>
    <dgm:cxn modelId="{92643DC4-B035-4E79-B8BE-E2BA826AF882}" type="presOf" srcId="{6EF49C61-86C9-46CF-AB50-55D061AB7895}" destId="{BE69F689-F133-4378-B3F0-4EFBCE91883F}" srcOrd="0" destOrd="0" presId="urn:microsoft.com/office/officeart/2005/8/layout/vList2"/>
    <dgm:cxn modelId="{A6E36CFF-E836-4494-8D58-E694D43A2D84}" srcId="{6EF49C61-86C9-46CF-AB50-55D061AB7895}" destId="{79E873E1-F6F7-47C4-BE66-FBE2B27FD9DA}" srcOrd="0" destOrd="0" parTransId="{E3EA5622-1D0C-49F2-BA46-ADC369D7373D}" sibTransId="{C36AC4B5-605A-4286-8996-E1ED3BEAD451}"/>
    <dgm:cxn modelId="{B89BC066-B268-4D9B-8557-51F4B1D4B7AD}" type="presOf" srcId="{79E873E1-F6F7-47C4-BE66-FBE2B27FD9DA}" destId="{A58D9396-8844-4BFB-9C56-44510B597D92}" srcOrd="0" destOrd="0" presId="urn:microsoft.com/office/officeart/2005/8/layout/vList2"/>
    <dgm:cxn modelId="{DE4EACF8-8071-4147-AC36-7820EBFCE1A1}" type="presParOf" srcId="{BE69F689-F133-4378-B3F0-4EFBCE91883F}" destId="{A58D9396-8844-4BFB-9C56-44510B597D9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2BA4737-1B63-4D8F-B1BF-AFD15E1CFF1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A099BE7-E355-4447-AA7E-CA0701CC2F64}">
      <dgm:prSet custT="1"/>
      <dgm:spPr/>
      <dgm:t>
        <a:bodyPr/>
        <a:lstStyle/>
        <a:p>
          <a:pPr rtl="0"/>
          <a:r>
            <a:rPr lang="en-US" sz="1600" b="1" dirty="0" smtClean="0"/>
            <a:t>Flake like particles in agglomerated state</a:t>
          </a:r>
          <a:endParaRPr lang="en-IN" sz="1600" b="1" dirty="0"/>
        </a:p>
      </dgm:t>
    </dgm:pt>
    <dgm:pt modelId="{850E8987-5A8F-40D5-8E99-9BDB38FBD81A}" type="parTrans" cxnId="{F2BE71D4-596C-4EDC-989B-A5A71E696619}">
      <dgm:prSet/>
      <dgm:spPr/>
      <dgm:t>
        <a:bodyPr/>
        <a:lstStyle/>
        <a:p>
          <a:endParaRPr lang="en-US"/>
        </a:p>
      </dgm:t>
    </dgm:pt>
    <dgm:pt modelId="{D6B4F644-B51C-4E7E-ABC5-1E149F73A4EF}" type="sibTrans" cxnId="{F2BE71D4-596C-4EDC-989B-A5A71E696619}">
      <dgm:prSet/>
      <dgm:spPr/>
      <dgm:t>
        <a:bodyPr/>
        <a:lstStyle/>
        <a:p>
          <a:endParaRPr lang="en-US"/>
        </a:p>
      </dgm:t>
    </dgm:pt>
    <dgm:pt modelId="{5A887285-00D2-4EAE-978D-B8302AC67950}" type="pres">
      <dgm:prSet presAssocID="{F2BA4737-1B63-4D8F-B1BF-AFD15E1CFF17}" presName="linear" presStyleCnt="0">
        <dgm:presLayoutVars>
          <dgm:animLvl val="lvl"/>
          <dgm:resizeHandles val="exact"/>
        </dgm:presLayoutVars>
      </dgm:prSet>
      <dgm:spPr/>
      <dgm:t>
        <a:bodyPr/>
        <a:lstStyle/>
        <a:p>
          <a:endParaRPr lang="en-US"/>
        </a:p>
      </dgm:t>
    </dgm:pt>
    <dgm:pt modelId="{94887CF8-AA3C-4590-8366-304BEAEC2179}" type="pres">
      <dgm:prSet presAssocID="{7A099BE7-E355-4447-AA7E-CA0701CC2F64}" presName="parentText" presStyleLbl="node1" presStyleIdx="0" presStyleCnt="1">
        <dgm:presLayoutVars>
          <dgm:chMax val="0"/>
          <dgm:bulletEnabled val="1"/>
        </dgm:presLayoutVars>
      </dgm:prSet>
      <dgm:spPr/>
      <dgm:t>
        <a:bodyPr/>
        <a:lstStyle/>
        <a:p>
          <a:endParaRPr lang="en-US"/>
        </a:p>
      </dgm:t>
    </dgm:pt>
  </dgm:ptLst>
  <dgm:cxnLst>
    <dgm:cxn modelId="{AF2F4376-FC68-4A38-808D-3B9F1EEA12AB}" type="presOf" srcId="{7A099BE7-E355-4447-AA7E-CA0701CC2F64}" destId="{94887CF8-AA3C-4590-8366-304BEAEC2179}" srcOrd="0" destOrd="0" presId="urn:microsoft.com/office/officeart/2005/8/layout/vList2"/>
    <dgm:cxn modelId="{7D922DBF-48BD-4DFC-9A3D-B806A1D32FCD}" type="presOf" srcId="{F2BA4737-1B63-4D8F-B1BF-AFD15E1CFF17}" destId="{5A887285-00D2-4EAE-978D-B8302AC67950}" srcOrd="0" destOrd="0" presId="urn:microsoft.com/office/officeart/2005/8/layout/vList2"/>
    <dgm:cxn modelId="{F2BE71D4-596C-4EDC-989B-A5A71E696619}" srcId="{F2BA4737-1B63-4D8F-B1BF-AFD15E1CFF17}" destId="{7A099BE7-E355-4447-AA7E-CA0701CC2F64}" srcOrd="0" destOrd="0" parTransId="{850E8987-5A8F-40D5-8E99-9BDB38FBD81A}" sibTransId="{D6B4F644-B51C-4E7E-ABC5-1E149F73A4EF}"/>
    <dgm:cxn modelId="{7DDFA90F-65EC-415A-BF73-B5E4BF014F70}" type="presParOf" srcId="{5A887285-00D2-4EAE-978D-B8302AC67950}" destId="{94887CF8-AA3C-4590-8366-304BEAEC2179}"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A3B2012-61E8-4958-B9EF-2B244BCC6362}"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en-US"/>
        </a:p>
      </dgm:t>
    </dgm:pt>
    <dgm:pt modelId="{B239B7F5-E321-400B-B6A4-E8DB8C047090}">
      <dgm:prSet custT="1"/>
      <dgm:spPr/>
      <dgm:t>
        <a:bodyPr/>
        <a:lstStyle/>
        <a:p>
          <a:pPr algn="l" rtl="0"/>
          <a:r>
            <a:rPr lang="en-US" sz="1400" b="1" dirty="0" smtClean="0"/>
            <a:t>Catalyst</a:t>
          </a:r>
          <a:r>
            <a:rPr lang="en-US" sz="1400" dirty="0" smtClean="0"/>
            <a:t> 		: 50 mg		</a:t>
          </a:r>
          <a:endParaRPr lang="en-US" sz="1400" dirty="0"/>
        </a:p>
      </dgm:t>
    </dgm:pt>
    <dgm:pt modelId="{9ACA55AC-BE57-4162-ABBC-42EF84F0E6AB}" type="parTrans" cxnId="{0B3CB0CC-49E7-4D74-BE34-0C8087125BDB}">
      <dgm:prSet/>
      <dgm:spPr/>
      <dgm:t>
        <a:bodyPr/>
        <a:lstStyle/>
        <a:p>
          <a:pPr algn="l"/>
          <a:endParaRPr lang="en-US" sz="1400"/>
        </a:p>
      </dgm:t>
    </dgm:pt>
    <dgm:pt modelId="{BD1295BF-8C81-4AEB-87CF-BAD7F031D520}" type="sibTrans" cxnId="{0B3CB0CC-49E7-4D74-BE34-0C8087125BDB}">
      <dgm:prSet/>
      <dgm:spPr/>
      <dgm:t>
        <a:bodyPr/>
        <a:lstStyle/>
        <a:p>
          <a:pPr algn="l"/>
          <a:endParaRPr lang="en-US" sz="1400"/>
        </a:p>
      </dgm:t>
    </dgm:pt>
    <dgm:pt modelId="{F90C2905-FF86-43B1-B05E-7B809D05277F}">
      <dgm:prSet custT="1"/>
      <dgm:spPr/>
      <dgm:t>
        <a:bodyPr/>
        <a:lstStyle/>
        <a:p>
          <a:pPr algn="l" rtl="0"/>
          <a:r>
            <a:rPr lang="en-US" sz="1400" b="1" dirty="0" smtClean="0"/>
            <a:t>Light source</a:t>
          </a:r>
          <a:r>
            <a:rPr lang="en-US" sz="1400" dirty="0" smtClean="0"/>
            <a:t> 		: 480 W Hg lamp</a:t>
          </a:r>
          <a:endParaRPr lang="en-US" sz="1400" dirty="0"/>
        </a:p>
      </dgm:t>
    </dgm:pt>
    <dgm:pt modelId="{B03D81DB-1C46-448E-A253-1F5A6AEE1B62}" type="parTrans" cxnId="{5B6F519A-7A7A-4BFA-BB9E-90F7122E0289}">
      <dgm:prSet/>
      <dgm:spPr/>
      <dgm:t>
        <a:bodyPr/>
        <a:lstStyle/>
        <a:p>
          <a:pPr algn="l"/>
          <a:endParaRPr lang="en-US" sz="1400"/>
        </a:p>
      </dgm:t>
    </dgm:pt>
    <dgm:pt modelId="{2AAA934E-E5F3-4CD3-8370-63405E45C817}" type="sibTrans" cxnId="{5B6F519A-7A7A-4BFA-BB9E-90F7122E0289}">
      <dgm:prSet/>
      <dgm:spPr/>
      <dgm:t>
        <a:bodyPr/>
        <a:lstStyle/>
        <a:p>
          <a:pPr algn="l"/>
          <a:endParaRPr lang="en-US" sz="1400"/>
        </a:p>
      </dgm:t>
    </dgm:pt>
    <dgm:pt modelId="{3972C8BB-1B4F-4D0D-84A9-86DEA7397B5C}">
      <dgm:prSet custT="1"/>
      <dgm:spPr/>
      <dgm:t>
        <a:bodyPr/>
        <a:lstStyle/>
        <a:p>
          <a:pPr algn="l" rtl="0"/>
          <a:r>
            <a:rPr lang="en-US" sz="1400" b="1" dirty="0" smtClean="0"/>
            <a:t>Irradiation time</a:t>
          </a:r>
          <a:r>
            <a:rPr lang="en-US" sz="1400" dirty="0" smtClean="0"/>
            <a:t>		: 90 min</a:t>
          </a:r>
          <a:endParaRPr lang="en-US" sz="1400" dirty="0"/>
        </a:p>
      </dgm:t>
    </dgm:pt>
    <dgm:pt modelId="{9EA90481-6718-416C-A9C0-15D83C462344}" type="parTrans" cxnId="{A969BF32-2DDB-4D2C-9E20-2EB235743668}">
      <dgm:prSet/>
      <dgm:spPr/>
      <dgm:t>
        <a:bodyPr/>
        <a:lstStyle/>
        <a:p>
          <a:pPr algn="l"/>
          <a:endParaRPr lang="en-US" sz="1400"/>
        </a:p>
      </dgm:t>
    </dgm:pt>
    <dgm:pt modelId="{07A6E178-E569-4DB1-A326-83E816D18D85}" type="sibTrans" cxnId="{A969BF32-2DDB-4D2C-9E20-2EB235743668}">
      <dgm:prSet/>
      <dgm:spPr/>
      <dgm:t>
        <a:bodyPr/>
        <a:lstStyle/>
        <a:p>
          <a:pPr algn="l"/>
          <a:endParaRPr lang="en-US" sz="1400"/>
        </a:p>
      </dgm:t>
    </dgm:pt>
    <dgm:pt modelId="{FA515450-F611-4121-A501-283B338E8961}">
      <dgm:prSet custT="1"/>
      <dgm:spPr/>
      <dgm:t>
        <a:bodyPr/>
        <a:lstStyle/>
        <a:p>
          <a:pPr algn="l" rtl="0"/>
          <a:r>
            <a:rPr lang="en-US" sz="1400" b="1" dirty="0" smtClean="0"/>
            <a:t>Model pollutant</a:t>
          </a:r>
          <a:r>
            <a:rPr lang="en-US" sz="1400" dirty="0" smtClean="0"/>
            <a:t>		: 50 ml 25 </a:t>
          </a:r>
          <a:r>
            <a:rPr lang="en-US" sz="1400" dirty="0" err="1" smtClean="0"/>
            <a:t>ppm</a:t>
          </a:r>
          <a:r>
            <a:rPr lang="en-US" sz="1400" dirty="0" smtClean="0"/>
            <a:t> </a:t>
          </a:r>
          <a:r>
            <a:rPr lang="en-US" sz="1400" i="1" dirty="0" smtClean="0"/>
            <a:t>p</a:t>
          </a:r>
          <a:r>
            <a:rPr lang="en-US" sz="1400" dirty="0" smtClean="0"/>
            <a:t>-</a:t>
          </a:r>
          <a:r>
            <a:rPr lang="en-US" sz="1400" dirty="0" err="1" smtClean="0"/>
            <a:t>chlorophenol</a:t>
          </a:r>
          <a:endParaRPr lang="en-US" sz="1400" dirty="0"/>
        </a:p>
      </dgm:t>
    </dgm:pt>
    <dgm:pt modelId="{8877730C-DC8D-4AAC-9DF1-8A5713A865A0}" type="parTrans" cxnId="{23627F94-063C-465E-962B-D5AFB2A5E971}">
      <dgm:prSet/>
      <dgm:spPr/>
      <dgm:t>
        <a:bodyPr/>
        <a:lstStyle/>
        <a:p>
          <a:pPr algn="l"/>
          <a:endParaRPr lang="en-US" sz="1400"/>
        </a:p>
      </dgm:t>
    </dgm:pt>
    <dgm:pt modelId="{86867383-E6E1-405F-811D-522B7D8D88AC}" type="sibTrans" cxnId="{23627F94-063C-465E-962B-D5AFB2A5E971}">
      <dgm:prSet/>
      <dgm:spPr/>
      <dgm:t>
        <a:bodyPr/>
        <a:lstStyle/>
        <a:p>
          <a:pPr algn="l"/>
          <a:endParaRPr lang="en-US" sz="1400"/>
        </a:p>
      </dgm:t>
    </dgm:pt>
    <dgm:pt modelId="{6D243E1C-B792-46C1-B8D3-CBA12CA01EA0}">
      <dgm:prSet custT="1"/>
      <dgm:spPr/>
      <dgm:t>
        <a:bodyPr/>
        <a:lstStyle/>
        <a:p>
          <a:pPr algn="l"/>
          <a:r>
            <a:rPr lang="en-US" sz="1400" b="1" dirty="0" smtClean="0"/>
            <a:t>Visible light 		</a:t>
          </a:r>
          <a:r>
            <a:rPr lang="en-US" sz="1400" b="0" dirty="0" smtClean="0"/>
            <a:t>: </a:t>
          </a:r>
          <a:r>
            <a:rPr lang="en-US" sz="1400" b="0" dirty="0" smtClean="0">
              <a:sym typeface="Symbol" pitchFamily="18" charset="2"/>
            </a:rPr>
            <a:t> &gt; 420 nm (HOYA L-42 filter)</a:t>
          </a:r>
          <a:endParaRPr lang="en-US" sz="1400" b="0" dirty="0">
            <a:sym typeface="Symbol" pitchFamily="18" charset="2"/>
          </a:endParaRPr>
        </a:p>
      </dgm:t>
    </dgm:pt>
    <dgm:pt modelId="{38812C4C-D7B1-4735-B549-92C6600506C9}" type="parTrans" cxnId="{D2182932-3456-40C1-A4EC-7F12A38B3F18}">
      <dgm:prSet/>
      <dgm:spPr/>
      <dgm:t>
        <a:bodyPr/>
        <a:lstStyle/>
        <a:p>
          <a:endParaRPr lang="en-US" sz="1400"/>
        </a:p>
      </dgm:t>
    </dgm:pt>
    <dgm:pt modelId="{5E9024BB-5293-4E86-B390-831C1582E057}" type="sibTrans" cxnId="{D2182932-3456-40C1-A4EC-7F12A38B3F18}">
      <dgm:prSet/>
      <dgm:spPr/>
      <dgm:t>
        <a:bodyPr/>
        <a:lstStyle/>
        <a:p>
          <a:endParaRPr lang="en-US" sz="1400"/>
        </a:p>
      </dgm:t>
    </dgm:pt>
    <dgm:pt modelId="{086C23F2-D790-436F-9856-7CCBA34B69F6}" type="pres">
      <dgm:prSet presAssocID="{0A3B2012-61E8-4958-B9EF-2B244BCC6362}" presName="linearFlow" presStyleCnt="0">
        <dgm:presLayoutVars>
          <dgm:dir/>
          <dgm:resizeHandles val="exact"/>
        </dgm:presLayoutVars>
      </dgm:prSet>
      <dgm:spPr/>
      <dgm:t>
        <a:bodyPr/>
        <a:lstStyle/>
        <a:p>
          <a:endParaRPr lang="en-US"/>
        </a:p>
      </dgm:t>
    </dgm:pt>
    <dgm:pt modelId="{09A36C0E-25A7-4C45-8E7E-8D547A386F79}" type="pres">
      <dgm:prSet presAssocID="{B239B7F5-E321-400B-B6A4-E8DB8C047090}" presName="composite" presStyleCnt="0"/>
      <dgm:spPr/>
    </dgm:pt>
    <dgm:pt modelId="{19328A22-5CF0-4F7D-90C4-3545BE988291}" type="pres">
      <dgm:prSet presAssocID="{B239B7F5-E321-400B-B6A4-E8DB8C047090}" presName="imgShp" presStyleLbl="fgImgPlace1" presStyleIdx="0" presStyleCnt="5" custLinFactX="-268513" custLinFactNeighborX="-300000"/>
      <dgm:spPr/>
    </dgm:pt>
    <dgm:pt modelId="{83581E40-626B-4C9B-BF52-FE3FD9600AB9}" type="pres">
      <dgm:prSet presAssocID="{B239B7F5-E321-400B-B6A4-E8DB8C047090}" presName="txShp" presStyleLbl="node1" presStyleIdx="0" presStyleCnt="5" custLinFactNeighborX="-23852">
        <dgm:presLayoutVars>
          <dgm:bulletEnabled val="1"/>
        </dgm:presLayoutVars>
      </dgm:prSet>
      <dgm:spPr/>
      <dgm:t>
        <a:bodyPr/>
        <a:lstStyle/>
        <a:p>
          <a:endParaRPr lang="en-US"/>
        </a:p>
      </dgm:t>
    </dgm:pt>
    <dgm:pt modelId="{DC0CAC14-B3C2-4906-A06D-B237B10B1A96}" type="pres">
      <dgm:prSet presAssocID="{BD1295BF-8C81-4AEB-87CF-BAD7F031D520}" presName="spacing" presStyleCnt="0"/>
      <dgm:spPr/>
    </dgm:pt>
    <dgm:pt modelId="{853D8393-0A18-41A5-ABAB-D2000ED0FC58}" type="pres">
      <dgm:prSet presAssocID="{F90C2905-FF86-43B1-B05E-7B809D05277F}" presName="composite" presStyleCnt="0"/>
      <dgm:spPr/>
    </dgm:pt>
    <dgm:pt modelId="{F591D871-2C3B-4FCA-ABAB-0E778C937864}" type="pres">
      <dgm:prSet presAssocID="{F90C2905-FF86-43B1-B05E-7B809D05277F}" presName="imgShp" presStyleLbl="fgImgPlace1" presStyleIdx="1" presStyleCnt="5" custLinFactX="-300000" custLinFactNeighborX="-300150"/>
      <dgm:spPr/>
    </dgm:pt>
    <dgm:pt modelId="{11DF02DC-BDF4-4805-9D96-E3E3066F4DDE}" type="pres">
      <dgm:prSet presAssocID="{F90C2905-FF86-43B1-B05E-7B809D05277F}" presName="txShp" presStyleLbl="node1" presStyleIdx="1" presStyleCnt="5" custLinFactNeighborX="-23852">
        <dgm:presLayoutVars>
          <dgm:bulletEnabled val="1"/>
        </dgm:presLayoutVars>
      </dgm:prSet>
      <dgm:spPr/>
      <dgm:t>
        <a:bodyPr/>
        <a:lstStyle/>
        <a:p>
          <a:endParaRPr lang="en-US"/>
        </a:p>
      </dgm:t>
    </dgm:pt>
    <dgm:pt modelId="{D557594F-902E-4C2D-B42A-4783DDED7182}" type="pres">
      <dgm:prSet presAssocID="{2AAA934E-E5F3-4CD3-8370-63405E45C817}" presName="spacing" presStyleCnt="0"/>
      <dgm:spPr/>
    </dgm:pt>
    <dgm:pt modelId="{277E06CB-ABC0-4051-9A97-94B833514D1C}" type="pres">
      <dgm:prSet presAssocID="{3972C8BB-1B4F-4D0D-84A9-86DEA7397B5C}" presName="composite" presStyleCnt="0"/>
      <dgm:spPr/>
    </dgm:pt>
    <dgm:pt modelId="{B331C585-F9F6-487F-989C-E525CEAE20AF}" type="pres">
      <dgm:prSet presAssocID="{3972C8BB-1B4F-4D0D-84A9-86DEA7397B5C}" presName="imgShp" presStyleLbl="fgImgPlace1" presStyleIdx="2" presStyleCnt="5" custLinFactX="-300000" custLinFactNeighborX="-300150"/>
      <dgm:spPr/>
    </dgm:pt>
    <dgm:pt modelId="{58B474BB-C51A-420D-9D70-D75E4934CAA1}" type="pres">
      <dgm:prSet presAssocID="{3972C8BB-1B4F-4D0D-84A9-86DEA7397B5C}" presName="txShp" presStyleLbl="node1" presStyleIdx="2" presStyleCnt="5" custLinFactNeighborX="-23852">
        <dgm:presLayoutVars>
          <dgm:bulletEnabled val="1"/>
        </dgm:presLayoutVars>
      </dgm:prSet>
      <dgm:spPr/>
      <dgm:t>
        <a:bodyPr/>
        <a:lstStyle/>
        <a:p>
          <a:endParaRPr lang="en-US"/>
        </a:p>
      </dgm:t>
    </dgm:pt>
    <dgm:pt modelId="{27411B06-0853-4916-BC5C-652A201E171D}" type="pres">
      <dgm:prSet presAssocID="{07A6E178-E569-4DB1-A326-83E816D18D85}" presName="spacing" presStyleCnt="0"/>
      <dgm:spPr/>
    </dgm:pt>
    <dgm:pt modelId="{1C6C314E-DDDA-4D3E-B195-7BD0CF251E0E}" type="pres">
      <dgm:prSet presAssocID="{FA515450-F611-4121-A501-283B338E8961}" presName="composite" presStyleCnt="0"/>
      <dgm:spPr/>
    </dgm:pt>
    <dgm:pt modelId="{7C6156A6-BA4D-4E31-AD2E-C6D962051AB2}" type="pres">
      <dgm:prSet presAssocID="{FA515450-F611-4121-A501-283B338E8961}" presName="imgShp" presStyleLbl="fgImgPlace1" presStyleIdx="3" presStyleCnt="5" custLinFactX="-268513" custLinFactNeighborX="-300000"/>
      <dgm:spPr/>
    </dgm:pt>
    <dgm:pt modelId="{52865BA7-F6AD-40C1-AE4B-8A5C8532BF06}" type="pres">
      <dgm:prSet presAssocID="{FA515450-F611-4121-A501-283B338E8961}" presName="txShp" presStyleLbl="node1" presStyleIdx="3" presStyleCnt="5" custLinFactNeighborX="-23852">
        <dgm:presLayoutVars>
          <dgm:bulletEnabled val="1"/>
        </dgm:presLayoutVars>
      </dgm:prSet>
      <dgm:spPr/>
      <dgm:t>
        <a:bodyPr/>
        <a:lstStyle/>
        <a:p>
          <a:endParaRPr lang="en-US"/>
        </a:p>
      </dgm:t>
    </dgm:pt>
    <dgm:pt modelId="{E318B2BC-64D0-4714-8FA0-8468ED00DC38}" type="pres">
      <dgm:prSet presAssocID="{86867383-E6E1-405F-811D-522B7D8D88AC}" presName="spacing" presStyleCnt="0"/>
      <dgm:spPr/>
    </dgm:pt>
    <dgm:pt modelId="{002A3D62-6114-495C-BA78-7CB85BCC9E7A}" type="pres">
      <dgm:prSet presAssocID="{6D243E1C-B792-46C1-B8D3-CBA12CA01EA0}" presName="composite" presStyleCnt="0"/>
      <dgm:spPr/>
    </dgm:pt>
    <dgm:pt modelId="{8CB1B1DC-6030-4075-81B4-E5FE95AF1EBC}" type="pres">
      <dgm:prSet presAssocID="{6D243E1C-B792-46C1-B8D3-CBA12CA01EA0}" presName="imgShp" presStyleLbl="fgImgPlace1" presStyleIdx="4" presStyleCnt="5" custLinFactX="-300000" custLinFactNeighborX="-300150"/>
      <dgm:spPr/>
    </dgm:pt>
    <dgm:pt modelId="{409B8F2D-3FDE-4123-8396-C491E015BE33}" type="pres">
      <dgm:prSet presAssocID="{6D243E1C-B792-46C1-B8D3-CBA12CA01EA0}" presName="txShp" presStyleLbl="node1" presStyleIdx="4" presStyleCnt="5" custLinFactNeighborX="-23564" custLinFactNeighborY="-18486">
        <dgm:presLayoutVars>
          <dgm:bulletEnabled val="1"/>
        </dgm:presLayoutVars>
      </dgm:prSet>
      <dgm:spPr/>
      <dgm:t>
        <a:bodyPr/>
        <a:lstStyle/>
        <a:p>
          <a:endParaRPr lang="en-US"/>
        </a:p>
      </dgm:t>
    </dgm:pt>
  </dgm:ptLst>
  <dgm:cxnLst>
    <dgm:cxn modelId="{9597857D-0A33-47CF-A955-CC29DEB32578}" type="presOf" srcId="{B239B7F5-E321-400B-B6A4-E8DB8C047090}" destId="{83581E40-626B-4C9B-BF52-FE3FD9600AB9}" srcOrd="0" destOrd="0" presId="urn:microsoft.com/office/officeart/2005/8/layout/vList3#3"/>
    <dgm:cxn modelId="{0B3CB0CC-49E7-4D74-BE34-0C8087125BDB}" srcId="{0A3B2012-61E8-4958-B9EF-2B244BCC6362}" destId="{B239B7F5-E321-400B-B6A4-E8DB8C047090}" srcOrd="0" destOrd="0" parTransId="{9ACA55AC-BE57-4162-ABBC-42EF84F0E6AB}" sibTransId="{BD1295BF-8C81-4AEB-87CF-BAD7F031D520}"/>
    <dgm:cxn modelId="{CDF21219-B60E-4012-BC18-D43141C5D0C2}" type="presOf" srcId="{3972C8BB-1B4F-4D0D-84A9-86DEA7397B5C}" destId="{58B474BB-C51A-420D-9D70-D75E4934CAA1}" srcOrd="0" destOrd="0" presId="urn:microsoft.com/office/officeart/2005/8/layout/vList3#3"/>
    <dgm:cxn modelId="{23627F94-063C-465E-962B-D5AFB2A5E971}" srcId="{0A3B2012-61E8-4958-B9EF-2B244BCC6362}" destId="{FA515450-F611-4121-A501-283B338E8961}" srcOrd="3" destOrd="0" parTransId="{8877730C-DC8D-4AAC-9DF1-8A5713A865A0}" sibTransId="{86867383-E6E1-405F-811D-522B7D8D88AC}"/>
    <dgm:cxn modelId="{5B6F519A-7A7A-4BFA-BB9E-90F7122E0289}" srcId="{0A3B2012-61E8-4958-B9EF-2B244BCC6362}" destId="{F90C2905-FF86-43B1-B05E-7B809D05277F}" srcOrd="1" destOrd="0" parTransId="{B03D81DB-1C46-448E-A253-1F5A6AEE1B62}" sibTransId="{2AAA934E-E5F3-4CD3-8370-63405E45C817}"/>
    <dgm:cxn modelId="{CC90C52A-0196-4EFD-84D3-E5AEF7BE89D5}" type="presOf" srcId="{6D243E1C-B792-46C1-B8D3-CBA12CA01EA0}" destId="{409B8F2D-3FDE-4123-8396-C491E015BE33}" srcOrd="0" destOrd="0" presId="urn:microsoft.com/office/officeart/2005/8/layout/vList3#3"/>
    <dgm:cxn modelId="{D2182932-3456-40C1-A4EC-7F12A38B3F18}" srcId="{0A3B2012-61E8-4958-B9EF-2B244BCC6362}" destId="{6D243E1C-B792-46C1-B8D3-CBA12CA01EA0}" srcOrd="4" destOrd="0" parTransId="{38812C4C-D7B1-4735-B549-92C6600506C9}" sibTransId="{5E9024BB-5293-4E86-B390-831C1582E057}"/>
    <dgm:cxn modelId="{22A34FB7-2A6C-40AF-8FC2-4CD4CFC600C8}" type="presOf" srcId="{FA515450-F611-4121-A501-283B338E8961}" destId="{52865BA7-F6AD-40C1-AE4B-8A5C8532BF06}" srcOrd="0" destOrd="0" presId="urn:microsoft.com/office/officeart/2005/8/layout/vList3#3"/>
    <dgm:cxn modelId="{4EC2BE4B-4B62-41EB-989E-EA57FE8D77E5}" type="presOf" srcId="{0A3B2012-61E8-4958-B9EF-2B244BCC6362}" destId="{086C23F2-D790-436F-9856-7CCBA34B69F6}" srcOrd="0" destOrd="0" presId="urn:microsoft.com/office/officeart/2005/8/layout/vList3#3"/>
    <dgm:cxn modelId="{69853126-FC07-489D-ACF9-D0B29C810A60}" type="presOf" srcId="{F90C2905-FF86-43B1-B05E-7B809D05277F}" destId="{11DF02DC-BDF4-4805-9D96-E3E3066F4DDE}" srcOrd="0" destOrd="0" presId="urn:microsoft.com/office/officeart/2005/8/layout/vList3#3"/>
    <dgm:cxn modelId="{A969BF32-2DDB-4D2C-9E20-2EB235743668}" srcId="{0A3B2012-61E8-4958-B9EF-2B244BCC6362}" destId="{3972C8BB-1B4F-4D0D-84A9-86DEA7397B5C}" srcOrd="2" destOrd="0" parTransId="{9EA90481-6718-416C-A9C0-15D83C462344}" sibTransId="{07A6E178-E569-4DB1-A326-83E816D18D85}"/>
    <dgm:cxn modelId="{F4D32F63-5ADB-46BB-862F-1085D442617A}" type="presParOf" srcId="{086C23F2-D790-436F-9856-7CCBA34B69F6}" destId="{09A36C0E-25A7-4C45-8E7E-8D547A386F79}" srcOrd="0" destOrd="0" presId="urn:microsoft.com/office/officeart/2005/8/layout/vList3#3"/>
    <dgm:cxn modelId="{E81CAD75-2520-423D-8D6D-D396E5279A69}" type="presParOf" srcId="{09A36C0E-25A7-4C45-8E7E-8D547A386F79}" destId="{19328A22-5CF0-4F7D-90C4-3545BE988291}" srcOrd="0" destOrd="0" presId="urn:microsoft.com/office/officeart/2005/8/layout/vList3#3"/>
    <dgm:cxn modelId="{AF442404-F332-40EA-B9AB-D2082E011138}" type="presParOf" srcId="{09A36C0E-25A7-4C45-8E7E-8D547A386F79}" destId="{83581E40-626B-4C9B-BF52-FE3FD9600AB9}" srcOrd="1" destOrd="0" presId="urn:microsoft.com/office/officeart/2005/8/layout/vList3#3"/>
    <dgm:cxn modelId="{DDE2554C-9F79-4756-9F86-F7A0838B436F}" type="presParOf" srcId="{086C23F2-D790-436F-9856-7CCBA34B69F6}" destId="{DC0CAC14-B3C2-4906-A06D-B237B10B1A96}" srcOrd="1" destOrd="0" presId="urn:microsoft.com/office/officeart/2005/8/layout/vList3#3"/>
    <dgm:cxn modelId="{A7967CE9-21C3-4243-8E7E-FEC1299B4490}" type="presParOf" srcId="{086C23F2-D790-436F-9856-7CCBA34B69F6}" destId="{853D8393-0A18-41A5-ABAB-D2000ED0FC58}" srcOrd="2" destOrd="0" presId="urn:microsoft.com/office/officeart/2005/8/layout/vList3#3"/>
    <dgm:cxn modelId="{52DE3868-448C-4A6A-8D74-0149E3D2B2E3}" type="presParOf" srcId="{853D8393-0A18-41A5-ABAB-D2000ED0FC58}" destId="{F591D871-2C3B-4FCA-ABAB-0E778C937864}" srcOrd="0" destOrd="0" presId="urn:microsoft.com/office/officeart/2005/8/layout/vList3#3"/>
    <dgm:cxn modelId="{733E8C57-66BE-4720-9714-8BC1E208C5C1}" type="presParOf" srcId="{853D8393-0A18-41A5-ABAB-D2000ED0FC58}" destId="{11DF02DC-BDF4-4805-9D96-E3E3066F4DDE}" srcOrd="1" destOrd="0" presId="urn:microsoft.com/office/officeart/2005/8/layout/vList3#3"/>
    <dgm:cxn modelId="{2986E6F6-76F6-464C-8247-F10F4A4C1987}" type="presParOf" srcId="{086C23F2-D790-436F-9856-7CCBA34B69F6}" destId="{D557594F-902E-4C2D-B42A-4783DDED7182}" srcOrd="3" destOrd="0" presId="urn:microsoft.com/office/officeart/2005/8/layout/vList3#3"/>
    <dgm:cxn modelId="{FE82717E-48EF-4FD6-AD56-87E634C69A5E}" type="presParOf" srcId="{086C23F2-D790-436F-9856-7CCBA34B69F6}" destId="{277E06CB-ABC0-4051-9A97-94B833514D1C}" srcOrd="4" destOrd="0" presId="urn:microsoft.com/office/officeart/2005/8/layout/vList3#3"/>
    <dgm:cxn modelId="{CE4D62F5-A8FB-44C7-9702-E85B45EDBEF5}" type="presParOf" srcId="{277E06CB-ABC0-4051-9A97-94B833514D1C}" destId="{B331C585-F9F6-487F-989C-E525CEAE20AF}" srcOrd="0" destOrd="0" presId="urn:microsoft.com/office/officeart/2005/8/layout/vList3#3"/>
    <dgm:cxn modelId="{9A5075B7-B6AD-48AC-8C92-D188BD933A64}" type="presParOf" srcId="{277E06CB-ABC0-4051-9A97-94B833514D1C}" destId="{58B474BB-C51A-420D-9D70-D75E4934CAA1}" srcOrd="1" destOrd="0" presId="urn:microsoft.com/office/officeart/2005/8/layout/vList3#3"/>
    <dgm:cxn modelId="{F1FF1FCB-F735-4CAF-92CA-AB3AA6CC869F}" type="presParOf" srcId="{086C23F2-D790-436F-9856-7CCBA34B69F6}" destId="{27411B06-0853-4916-BC5C-652A201E171D}" srcOrd="5" destOrd="0" presId="urn:microsoft.com/office/officeart/2005/8/layout/vList3#3"/>
    <dgm:cxn modelId="{725EAC00-26F2-4E59-9902-9F5A9372D172}" type="presParOf" srcId="{086C23F2-D790-436F-9856-7CCBA34B69F6}" destId="{1C6C314E-DDDA-4D3E-B195-7BD0CF251E0E}" srcOrd="6" destOrd="0" presId="urn:microsoft.com/office/officeart/2005/8/layout/vList3#3"/>
    <dgm:cxn modelId="{43D8E104-A2C6-4752-A11B-0E7FC607E2B8}" type="presParOf" srcId="{1C6C314E-DDDA-4D3E-B195-7BD0CF251E0E}" destId="{7C6156A6-BA4D-4E31-AD2E-C6D962051AB2}" srcOrd="0" destOrd="0" presId="urn:microsoft.com/office/officeart/2005/8/layout/vList3#3"/>
    <dgm:cxn modelId="{23EF4881-6906-4A15-B17C-5A68F9517BBE}" type="presParOf" srcId="{1C6C314E-DDDA-4D3E-B195-7BD0CF251E0E}" destId="{52865BA7-F6AD-40C1-AE4B-8A5C8532BF06}" srcOrd="1" destOrd="0" presId="urn:microsoft.com/office/officeart/2005/8/layout/vList3#3"/>
    <dgm:cxn modelId="{12690E96-072E-43FD-A521-C07BE214194A}" type="presParOf" srcId="{086C23F2-D790-436F-9856-7CCBA34B69F6}" destId="{E318B2BC-64D0-4714-8FA0-8468ED00DC38}" srcOrd="7" destOrd="0" presId="urn:microsoft.com/office/officeart/2005/8/layout/vList3#3"/>
    <dgm:cxn modelId="{A74E6E7C-EFF4-4761-806E-9C44F05932FD}" type="presParOf" srcId="{086C23F2-D790-436F-9856-7CCBA34B69F6}" destId="{002A3D62-6114-495C-BA78-7CB85BCC9E7A}" srcOrd="8" destOrd="0" presId="urn:microsoft.com/office/officeart/2005/8/layout/vList3#3"/>
    <dgm:cxn modelId="{D029C76A-6147-446A-80BB-7ED839BB9BEC}" type="presParOf" srcId="{002A3D62-6114-495C-BA78-7CB85BCC9E7A}" destId="{8CB1B1DC-6030-4075-81B4-E5FE95AF1EBC}" srcOrd="0" destOrd="0" presId="urn:microsoft.com/office/officeart/2005/8/layout/vList3#3"/>
    <dgm:cxn modelId="{EDF28E6E-70CA-4916-9F7E-02A3D8392049}" type="presParOf" srcId="{002A3D62-6114-495C-BA78-7CB85BCC9E7A}" destId="{409B8F2D-3FDE-4123-8396-C491E015BE33}"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87E78-5900-4485-8DFB-BAE276E002D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23318FF-9042-4DAA-A9D8-EA5643525EEF}">
      <dgm:prSet custT="1"/>
      <dgm:spPr/>
      <dgm:t>
        <a:bodyPr/>
        <a:lstStyle/>
        <a:p>
          <a:pPr rtl="0"/>
          <a:r>
            <a:rPr lang="en-US" sz="1400" b="1" dirty="0" smtClean="0"/>
            <a:t>Suitable band positions w.r.to the desired reactions</a:t>
          </a:r>
          <a:endParaRPr lang="en-US" sz="1400" b="1" dirty="0"/>
        </a:p>
      </dgm:t>
    </dgm:pt>
    <dgm:pt modelId="{1CCD09BD-3AB5-4274-B72F-859FE033A75A}" type="parTrans" cxnId="{41624685-5FF1-4E9F-87E3-EF1DDBA3330C}">
      <dgm:prSet/>
      <dgm:spPr/>
      <dgm:t>
        <a:bodyPr/>
        <a:lstStyle/>
        <a:p>
          <a:endParaRPr lang="en-US" b="1"/>
        </a:p>
      </dgm:t>
    </dgm:pt>
    <dgm:pt modelId="{8F93EF15-8163-4DDA-AC71-21E0957F884B}" type="sibTrans" cxnId="{41624685-5FF1-4E9F-87E3-EF1DDBA3330C}">
      <dgm:prSet/>
      <dgm:spPr/>
      <dgm:t>
        <a:bodyPr/>
        <a:lstStyle/>
        <a:p>
          <a:endParaRPr lang="en-US" b="1"/>
        </a:p>
      </dgm:t>
    </dgm:pt>
    <dgm:pt modelId="{FDF3DBD1-CA37-40BA-8055-E2AA4F5BA359}">
      <dgm:prSet custT="1"/>
      <dgm:spPr/>
      <dgm:t>
        <a:bodyPr/>
        <a:lstStyle/>
        <a:p>
          <a:pPr algn="ctr" rtl="0"/>
          <a:r>
            <a:rPr lang="en-US" sz="1400" b="1" dirty="0" smtClean="0"/>
            <a:t>Compounds with layered structures.  Layered structured with interconnected </a:t>
          </a:r>
          <a:r>
            <a:rPr lang="en-US" sz="1400" b="1" dirty="0" err="1" smtClean="0"/>
            <a:t>octahedra</a:t>
          </a:r>
          <a:r>
            <a:rPr lang="en-US" sz="1400" b="1" dirty="0" smtClean="0"/>
            <a:t> helps in better charge transfer e.g., </a:t>
          </a:r>
          <a:r>
            <a:rPr lang="en-US" sz="1400" b="1" dirty="0" err="1" smtClean="0"/>
            <a:t>perovskite</a:t>
          </a:r>
          <a:r>
            <a:rPr lang="en-US" sz="1400" b="1" dirty="0" smtClean="0"/>
            <a:t> structures</a:t>
          </a:r>
          <a:endParaRPr lang="en-US" sz="1400" b="1" dirty="0"/>
        </a:p>
      </dgm:t>
    </dgm:pt>
    <dgm:pt modelId="{ECA9B45A-9ECF-484A-9438-09DEDA32973E}" type="parTrans" cxnId="{C8D359AB-CE5F-4FEA-B5EA-FC0BBD23E6C2}">
      <dgm:prSet/>
      <dgm:spPr/>
      <dgm:t>
        <a:bodyPr/>
        <a:lstStyle/>
        <a:p>
          <a:endParaRPr lang="en-US" b="1"/>
        </a:p>
      </dgm:t>
    </dgm:pt>
    <dgm:pt modelId="{738E5099-3184-4068-AD2A-1A225FEC444A}" type="sibTrans" cxnId="{C8D359AB-CE5F-4FEA-B5EA-FC0BBD23E6C2}">
      <dgm:prSet/>
      <dgm:spPr/>
      <dgm:t>
        <a:bodyPr/>
        <a:lstStyle/>
        <a:p>
          <a:endParaRPr lang="en-US" b="1"/>
        </a:p>
      </dgm:t>
    </dgm:pt>
    <dgm:pt modelId="{BED024B0-E1CD-4CD1-AAFD-4105B040ED10}">
      <dgm:prSet/>
      <dgm:spPr/>
      <dgm:t>
        <a:bodyPr anchor="t"/>
        <a:lstStyle/>
        <a:p>
          <a:pPr rtl="0"/>
          <a:r>
            <a:rPr lang="en-US" b="1" dirty="0" smtClean="0"/>
            <a:t>Absence of defect sites to prevent recombination</a:t>
          </a:r>
          <a:endParaRPr lang="en-US" b="1" dirty="0"/>
        </a:p>
      </dgm:t>
    </dgm:pt>
    <dgm:pt modelId="{3BC861D0-31A1-4AF3-9249-0E82E4AA289D}" type="parTrans" cxnId="{BF4B526D-D0B5-4A8F-81C1-C54728A3EA4E}">
      <dgm:prSet/>
      <dgm:spPr/>
      <dgm:t>
        <a:bodyPr/>
        <a:lstStyle/>
        <a:p>
          <a:endParaRPr lang="en-US" b="1"/>
        </a:p>
      </dgm:t>
    </dgm:pt>
    <dgm:pt modelId="{ED4C55BD-8E3E-485B-A85F-6A34665CFCA0}" type="sibTrans" cxnId="{BF4B526D-D0B5-4A8F-81C1-C54728A3EA4E}">
      <dgm:prSet/>
      <dgm:spPr/>
      <dgm:t>
        <a:bodyPr/>
        <a:lstStyle/>
        <a:p>
          <a:endParaRPr lang="en-US" b="1"/>
        </a:p>
      </dgm:t>
    </dgm:pt>
    <dgm:pt modelId="{D9471C99-76B7-438A-B21A-89226E84DFB3}">
      <dgm:prSet/>
      <dgm:spPr/>
      <dgm:t>
        <a:bodyPr/>
        <a:lstStyle/>
        <a:p>
          <a:pPr rtl="0"/>
          <a:r>
            <a:rPr lang="en-US" b="1" dirty="0" smtClean="0"/>
            <a:t>Compounds with high dipole moment (better charge separation)</a:t>
          </a:r>
          <a:endParaRPr lang="en-US" b="1" dirty="0"/>
        </a:p>
      </dgm:t>
    </dgm:pt>
    <dgm:pt modelId="{FDEF7E94-57E5-4A18-9CF6-CFAFB4DC106F}" type="sibTrans" cxnId="{523AE3E1-6488-4F57-95D9-A77304D74489}">
      <dgm:prSet/>
      <dgm:spPr/>
      <dgm:t>
        <a:bodyPr/>
        <a:lstStyle/>
        <a:p>
          <a:endParaRPr lang="en-US" b="1"/>
        </a:p>
      </dgm:t>
    </dgm:pt>
    <dgm:pt modelId="{5D483C0A-1061-47BA-835C-15DDF3D3DAD7}" type="parTrans" cxnId="{523AE3E1-6488-4F57-95D9-A77304D74489}">
      <dgm:prSet/>
      <dgm:spPr/>
      <dgm:t>
        <a:bodyPr/>
        <a:lstStyle/>
        <a:p>
          <a:endParaRPr lang="en-US" b="1"/>
        </a:p>
      </dgm:t>
    </dgm:pt>
    <dgm:pt modelId="{21EC1D8F-C31C-41E4-BBCA-0E018C449531}">
      <dgm:prSet/>
      <dgm:spPr/>
      <dgm:t>
        <a:bodyPr/>
        <a:lstStyle/>
        <a:p>
          <a:pPr rtl="0"/>
          <a:r>
            <a:rPr lang="en-US" b="1" dirty="0" smtClean="0"/>
            <a:t>High </a:t>
          </a:r>
          <a:r>
            <a:rPr lang="en-US" b="1" dirty="0" err="1" smtClean="0"/>
            <a:t>crystallinity</a:t>
          </a:r>
          <a:r>
            <a:rPr lang="en-US" b="1" dirty="0" smtClean="0"/>
            <a:t> and surface area</a:t>
          </a:r>
          <a:endParaRPr lang="en-US" b="1" dirty="0"/>
        </a:p>
      </dgm:t>
    </dgm:pt>
    <dgm:pt modelId="{01C9DB0C-D106-463E-9046-0F9311D03898}" type="parTrans" cxnId="{62BE3CC3-B494-4D52-AB6A-8EDA014D4B9B}">
      <dgm:prSet/>
      <dgm:spPr/>
      <dgm:t>
        <a:bodyPr/>
        <a:lstStyle/>
        <a:p>
          <a:endParaRPr lang="en-US" b="1"/>
        </a:p>
      </dgm:t>
    </dgm:pt>
    <dgm:pt modelId="{73B821CB-A3E3-41B4-BC69-C00A2EE2DBB4}" type="sibTrans" cxnId="{62BE3CC3-B494-4D52-AB6A-8EDA014D4B9B}">
      <dgm:prSet/>
      <dgm:spPr/>
      <dgm:t>
        <a:bodyPr/>
        <a:lstStyle/>
        <a:p>
          <a:endParaRPr lang="en-US" b="1"/>
        </a:p>
      </dgm:t>
    </dgm:pt>
    <dgm:pt modelId="{0E9D2E7B-B578-4C19-AD88-68E8FFA5C7BF}" type="pres">
      <dgm:prSet presAssocID="{5E687E78-5900-4485-8DFB-BAE276E002D3}" presName="diagram" presStyleCnt="0">
        <dgm:presLayoutVars>
          <dgm:chPref val="1"/>
          <dgm:dir/>
          <dgm:animOne val="branch"/>
          <dgm:animLvl val="lvl"/>
          <dgm:resizeHandles val="exact"/>
        </dgm:presLayoutVars>
      </dgm:prSet>
      <dgm:spPr/>
      <dgm:t>
        <a:bodyPr/>
        <a:lstStyle/>
        <a:p>
          <a:endParaRPr lang="en-US"/>
        </a:p>
      </dgm:t>
    </dgm:pt>
    <dgm:pt modelId="{BFE1248A-C76E-461B-A0FC-78D15BF671BC}" type="pres">
      <dgm:prSet presAssocID="{323318FF-9042-4DAA-A9D8-EA5643525EEF}" presName="root1" presStyleCnt="0"/>
      <dgm:spPr/>
    </dgm:pt>
    <dgm:pt modelId="{8CE8F0C6-9FCD-4B3D-9033-887F5D987D41}" type="pres">
      <dgm:prSet presAssocID="{323318FF-9042-4DAA-A9D8-EA5643525EEF}" presName="LevelOneTextNode" presStyleLbl="node0" presStyleIdx="0" presStyleCnt="5" custScaleX="147855" custScaleY="69256" custLinFactY="-9563" custLinFactNeighborY="-100000">
        <dgm:presLayoutVars>
          <dgm:chPref val="3"/>
        </dgm:presLayoutVars>
      </dgm:prSet>
      <dgm:spPr/>
      <dgm:t>
        <a:bodyPr/>
        <a:lstStyle/>
        <a:p>
          <a:endParaRPr lang="en-US"/>
        </a:p>
      </dgm:t>
    </dgm:pt>
    <dgm:pt modelId="{5B5AFF67-160B-4555-88BB-E27D081C0CF0}" type="pres">
      <dgm:prSet presAssocID="{323318FF-9042-4DAA-A9D8-EA5643525EEF}" presName="level2hierChild" presStyleCnt="0"/>
      <dgm:spPr/>
    </dgm:pt>
    <dgm:pt modelId="{08790B43-F448-482C-85C8-7FD1792101E1}" type="pres">
      <dgm:prSet presAssocID="{FDF3DBD1-CA37-40BA-8055-E2AA4F5BA359}" presName="root1" presStyleCnt="0"/>
      <dgm:spPr/>
    </dgm:pt>
    <dgm:pt modelId="{79C6C74D-0D72-4C93-9794-30AD3AC22369}" type="pres">
      <dgm:prSet presAssocID="{FDF3DBD1-CA37-40BA-8055-E2AA4F5BA359}" presName="LevelOneTextNode" presStyleLbl="node0" presStyleIdx="1" presStyleCnt="5" custScaleX="148099" custLinFactNeighborY="-11893">
        <dgm:presLayoutVars>
          <dgm:chPref val="3"/>
        </dgm:presLayoutVars>
      </dgm:prSet>
      <dgm:spPr/>
      <dgm:t>
        <a:bodyPr/>
        <a:lstStyle/>
        <a:p>
          <a:endParaRPr lang="en-US"/>
        </a:p>
      </dgm:t>
    </dgm:pt>
    <dgm:pt modelId="{5A0EDEDD-8AAC-4940-A803-A144D60E5DEA}" type="pres">
      <dgm:prSet presAssocID="{FDF3DBD1-CA37-40BA-8055-E2AA4F5BA359}" presName="level2hierChild" presStyleCnt="0"/>
      <dgm:spPr/>
    </dgm:pt>
    <dgm:pt modelId="{CAD84AD0-47F3-461C-B54F-E00E675651ED}" type="pres">
      <dgm:prSet presAssocID="{D9471C99-76B7-438A-B21A-89226E84DFB3}" presName="root1" presStyleCnt="0"/>
      <dgm:spPr/>
    </dgm:pt>
    <dgm:pt modelId="{26609405-9A01-4267-B68A-45FD5333BBED}" type="pres">
      <dgm:prSet presAssocID="{D9471C99-76B7-438A-B21A-89226E84DFB3}" presName="LevelOneTextNode" presStyleLbl="node0" presStyleIdx="2" presStyleCnt="5" custScaleX="148099" custScaleY="47396" custLinFactNeighborX="0" custLinFactNeighborY="8512">
        <dgm:presLayoutVars>
          <dgm:chPref val="3"/>
        </dgm:presLayoutVars>
      </dgm:prSet>
      <dgm:spPr/>
      <dgm:t>
        <a:bodyPr/>
        <a:lstStyle/>
        <a:p>
          <a:endParaRPr lang="en-US"/>
        </a:p>
      </dgm:t>
    </dgm:pt>
    <dgm:pt modelId="{874C0893-3F0C-4524-9BC8-65A499AF8D7C}" type="pres">
      <dgm:prSet presAssocID="{D9471C99-76B7-438A-B21A-89226E84DFB3}" presName="level2hierChild" presStyleCnt="0"/>
      <dgm:spPr/>
    </dgm:pt>
    <dgm:pt modelId="{11EF8B9F-23CD-4124-88CB-ED199DB2D20F}" type="pres">
      <dgm:prSet presAssocID="{21EC1D8F-C31C-41E4-BBCA-0E018C449531}" presName="root1" presStyleCnt="0"/>
      <dgm:spPr/>
    </dgm:pt>
    <dgm:pt modelId="{47786D2A-E0F9-4651-8093-B41254A8407E}" type="pres">
      <dgm:prSet presAssocID="{21EC1D8F-C31C-41E4-BBCA-0E018C449531}" presName="LevelOneTextNode" presStyleLbl="node0" presStyleIdx="3" presStyleCnt="5" custScaleX="148099" custScaleY="47396" custLinFactNeighborY="82249">
        <dgm:presLayoutVars>
          <dgm:chPref val="3"/>
        </dgm:presLayoutVars>
      </dgm:prSet>
      <dgm:spPr/>
      <dgm:t>
        <a:bodyPr/>
        <a:lstStyle/>
        <a:p>
          <a:endParaRPr lang="en-US"/>
        </a:p>
      </dgm:t>
    </dgm:pt>
    <dgm:pt modelId="{66D8133C-CB95-48E0-9342-8B99E193940A}" type="pres">
      <dgm:prSet presAssocID="{21EC1D8F-C31C-41E4-BBCA-0E018C449531}" presName="level2hierChild" presStyleCnt="0"/>
      <dgm:spPr/>
    </dgm:pt>
    <dgm:pt modelId="{2EB5F6AE-3DF7-4261-906E-BFE0A768D979}" type="pres">
      <dgm:prSet presAssocID="{BED024B0-E1CD-4CD1-AAFD-4105B040ED10}" presName="root1" presStyleCnt="0"/>
      <dgm:spPr/>
    </dgm:pt>
    <dgm:pt modelId="{54929752-A791-473F-90BD-6811E65BE171}" type="pres">
      <dgm:prSet presAssocID="{BED024B0-E1CD-4CD1-AAFD-4105B040ED10}" presName="LevelOneTextNode" presStyleLbl="node0" presStyleIdx="4" presStyleCnt="5" custScaleX="148099" custScaleY="52330" custLinFactY="89984" custLinFactNeighborY="100000">
        <dgm:presLayoutVars>
          <dgm:chPref val="3"/>
        </dgm:presLayoutVars>
      </dgm:prSet>
      <dgm:spPr/>
      <dgm:t>
        <a:bodyPr/>
        <a:lstStyle/>
        <a:p>
          <a:endParaRPr lang="en-US"/>
        </a:p>
      </dgm:t>
    </dgm:pt>
    <dgm:pt modelId="{DA15CF1D-160D-4A83-9299-7BFEF2A2A770}" type="pres">
      <dgm:prSet presAssocID="{BED024B0-E1CD-4CD1-AAFD-4105B040ED10}" presName="level2hierChild" presStyleCnt="0"/>
      <dgm:spPr/>
    </dgm:pt>
  </dgm:ptLst>
  <dgm:cxnLst>
    <dgm:cxn modelId="{A153FBFF-443C-4991-ACE4-1E940E612C70}" type="presOf" srcId="{FDF3DBD1-CA37-40BA-8055-E2AA4F5BA359}" destId="{79C6C74D-0D72-4C93-9794-30AD3AC22369}" srcOrd="0" destOrd="0" presId="urn:microsoft.com/office/officeart/2005/8/layout/hierarchy2"/>
    <dgm:cxn modelId="{B68F12C2-BFC6-4D7D-9E66-B2B03A0FF20C}" type="presOf" srcId="{D9471C99-76B7-438A-B21A-89226E84DFB3}" destId="{26609405-9A01-4267-B68A-45FD5333BBED}" srcOrd="0" destOrd="0" presId="urn:microsoft.com/office/officeart/2005/8/layout/hierarchy2"/>
    <dgm:cxn modelId="{BF4B526D-D0B5-4A8F-81C1-C54728A3EA4E}" srcId="{5E687E78-5900-4485-8DFB-BAE276E002D3}" destId="{BED024B0-E1CD-4CD1-AAFD-4105B040ED10}" srcOrd="4" destOrd="0" parTransId="{3BC861D0-31A1-4AF3-9249-0E82E4AA289D}" sibTransId="{ED4C55BD-8E3E-485B-A85F-6A34665CFCA0}"/>
    <dgm:cxn modelId="{62BE3CC3-B494-4D52-AB6A-8EDA014D4B9B}" srcId="{5E687E78-5900-4485-8DFB-BAE276E002D3}" destId="{21EC1D8F-C31C-41E4-BBCA-0E018C449531}" srcOrd="3" destOrd="0" parTransId="{01C9DB0C-D106-463E-9046-0F9311D03898}" sibTransId="{73B821CB-A3E3-41B4-BC69-C00A2EE2DBB4}"/>
    <dgm:cxn modelId="{C8D359AB-CE5F-4FEA-B5EA-FC0BBD23E6C2}" srcId="{5E687E78-5900-4485-8DFB-BAE276E002D3}" destId="{FDF3DBD1-CA37-40BA-8055-E2AA4F5BA359}" srcOrd="1" destOrd="0" parTransId="{ECA9B45A-9ECF-484A-9438-09DEDA32973E}" sibTransId="{738E5099-3184-4068-AD2A-1A225FEC444A}"/>
    <dgm:cxn modelId="{303DD91D-8007-4D75-B43E-BA9BB4FCDF83}" type="presOf" srcId="{323318FF-9042-4DAA-A9D8-EA5643525EEF}" destId="{8CE8F0C6-9FCD-4B3D-9033-887F5D987D41}" srcOrd="0" destOrd="0" presId="urn:microsoft.com/office/officeart/2005/8/layout/hierarchy2"/>
    <dgm:cxn modelId="{843CF142-2572-47C9-9E8C-C5EDB54FA6FB}" type="presOf" srcId="{5E687E78-5900-4485-8DFB-BAE276E002D3}" destId="{0E9D2E7B-B578-4C19-AD88-68E8FFA5C7BF}" srcOrd="0" destOrd="0" presId="urn:microsoft.com/office/officeart/2005/8/layout/hierarchy2"/>
    <dgm:cxn modelId="{E7480554-C3A9-4595-A3ED-F2F60C771FC2}" type="presOf" srcId="{BED024B0-E1CD-4CD1-AAFD-4105B040ED10}" destId="{54929752-A791-473F-90BD-6811E65BE171}" srcOrd="0" destOrd="0" presId="urn:microsoft.com/office/officeart/2005/8/layout/hierarchy2"/>
    <dgm:cxn modelId="{F02E740C-E397-4B38-B478-5242518AE0F4}" type="presOf" srcId="{21EC1D8F-C31C-41E4-BBCA-0E018C449531}" destId="{47786D2A-E0F9-4651-8093-B41254A8407E}" srcOrd="0" destOrd="0" presId="urn:microsoft.com/office/officeart/2005/8/layout/hierarchy2"/>
    <dgm:cxn modelId="{523AE3E1-6488-4F57-95D9-A77304D74489}" srcId="{5E687E78-5900-4485-8DFB-BAE276E002D3}" destId="{D9471C99-76B7-438A-B21A-89226E84DFB3}" srcOrd="2" destOrd="0" parTransId="{5D483C0A-1061-47BA-835C-15DDF3D3DAD7}" sibTransId="{FDEF7E94-57E5-4A18-9CF6-CFAFB4DC106F}"/>
    <dgm:cxn modelId="{41624685-5FF1-4E9F-87E3-EF1DDBA3330C}" srcId="{5E687E78-5900-4485-8DFB-BAE276E002D3}" destId="{323318FF-9042-4DAA-A9D8-EA5643525EEF}" srcOrd="0" destOrd="0" parTransId="{1CCD09BD-3AB5-4274-B72F-859FE033A75A}" sibTransId="{8F93EF15-8163-4DDA-AC71-21E0957F884B}"/>
    <dgm:cxn modelId="{D73BE95C-F5EE-410F-B1F9-FB027C118293}" type="presParOf" srcId="{0E9D2E7B-B578-4C19-AD88-68E8FFA5C7BF}" destId="{BFE1248A-C76E-461B-A0FC-78D15BF671BC}" srcOrd="0" destOrd="0" presId="urn:microsoft.com/office/officeart/2005/8/layout/hierarchy2"/>
    <dgm:cxn modelId="{CFF038F3-091A-4468-8744-18BF3123BE51}" type="presParOf" srcId="{BFE1248A-C76E-461B-A0FC-78D15BF671BC}" destId="{8CE8F0C6-9FCD-4B3D-9033-887F5D987D41}" srcOrd="0" destOrd="0" presId="urn:microsoft.com/office/officeart/2005/8/layout/hierarchy2"/>
    <dgm:cxn modelId="{9A8AA7BE-DA3E-4072-BB3F-FA6BBE2A4E2D}" type="presParOf" srcId="{BFE1248A-C76E-461B-A0FC-78D15BF671BC}" destId="{5B5AFF67-160B-4555-88BB-E27D081C0CF0}" srcOrd="1" destOrd="0" presId="urn:microsoft.com/office/officeart/2005/8/layout/hierarchy2"/>
    <dgm:cxn modelId="{7230E3B0-1F3C-4D30-A738-66268500DD45}" type="presParOf" srcId="{0E9D2E7B-B578-4C19-AD88-68E8FFA5C7BF}" destId="{08790B43-F448-482C-85C8-7FD1792101E1}" srcOrd="1" destOrd="0" presId="urn:microsoft.com/office/officeart/2005/8/layout/hierarchy2"/>
    <dgm:cxn modelId="{801816FE-B20A-46F8-958F-EDA3BE0600D8}" type="presParOf" srcId="{08790B43-F448-482C-85C8-7FD1792101E1}" destId="{79C6C74D-0D72-4C93-9794-30AD3AC22369}" srcOrd="0" destOrd="0" presId="urn:microsoft.com/office/officeart/2005/8/layout/hierarchy2"/>
    <dgm:cxn modelId="{01CBE0F8-05AF-4BE7-9623-A3C64AD6CF3A}" type="presParOf" srcId="{08790B43-F448-482C-85C8-7FD1792101E1}" destId="{5A0EDEDD-8AAC-4940-A803-A144D60E5DEA}" srcOrd="1" destOrd="0" presId="urn:microsoft.com/office/officeart/2005/8/layout/hierarchy2"/>
    <dgm:cxn modelId="{8C978B5F-DA7E-4D46-8B9A-506C6A068C78}" type="presParOf" srcId="{0E9D2E7B-B578-4C19-AD88-68E8FFA5C7BF}" destId="{CAD84AD0-47F3-461C-B54F-E00E675651ED}" srcOrd="2" destOrd="0" presId="urn:microsoft.com/office/officeart/2005/8/layout/hierarchy2"/>
    <dgm:cxn modelId="{0D26677C-80FF-4BC4-9D60-6F271DEA36F5}" type="presParOf" srcId="{CAD84AD0-47F3-461C-B54F-E00E675651ED}" destId="{26609405-9A01-4267-B68A-45FD5333BBED}" srcOrd="0" destOrd="0" presId="urn:microsoft.com/office/officeart/2005/8/layout/hierarchy2"/>
    <dgm:cxn modelId="{1F6EAC50-5350-456F-8D47-35B6BED2611A}" type="presParOf" srcId="{CAD84AD0-47F3-461C-B54F-E00E675651ED}" destId="{874C0893-3F0C-4524-9BC8-65A499AF8D7C}" srcOrd="1" destOrd="0" presId="urn:microsoft.com/office/officeart/2005/8/layout/hierarchy2"/>
    <dgm:cxn modelId="{3D19880F-05D5-497E-ACD0-439E9CF1EE7D}" type="presParOf" srcId="{0E9D2E7B-B578-4C19-AD88-68E8FFA5C7BF}" destId="{11EF8B9F-23CD-4124-88CB-ED199DB2D20F}" srcOrd="3" destOrd="0" presId="urn:microsoft.com/office/officeart/2005/8/layout/hierarchy2"/>
    <dgm:cxn modelId="{0D5CD249-89A9-4663-8421-CC61E06D3639}" type="presParOf" srcId="{11EF8B9F-23CD-4124-88CB-ED199DB2D20F}" destId="{47786D2A-E0F9-4651-8093-B41254A8407E}" srcOrd="0" destOrd="0" presId="urn:microsoft.com/office/officeart/2005/8/layout/hierarchy2"/>
    <dgm:cxn modelId="{BB868B0B-E18B-4DBA-BB35-B7C851971A22}" type="presParOf" srcId="{11EF8B9F-23CD-4124-88CB-ED199DB2D20F}" destId="{66D8133C-CB95-48E0-9342-8B99E193940A}" srcOrd="1" destOrd="0" presId="urn:microsoft.com/office/officeart/2005/8/layout/hierarchy2"/>
    <dgm:cxn modelId="{1A34B24E-4156-4EA7-A9E1-E1EED0848D80}" type="presParOf" srcId="{0E9D2E7B-B578-4C19-AD88-68E8FFA5C7BF}" destId="{2EB5F6AE-3DF7-4261-906E-BFE0A768D979}" srcOrd="4" destOrd="0" presId="urn:microsoft.com/office/officeart/2005/8/layout/hierarchy2"/>
    <dgm:cxn modelId="{6A6BFE62-9E45-4D50-A185-DBC77885ED8D}" type="presParOf" srcId="{2EB5F6AE-3DF7-4261-906E-BFE0A768D979}" destId="{54929752-A791-473F-90BD-6811E65BE171}" srcOrd="0" destOrd="0" presId="urn:microsoft.com/office/officeart/2005/8/layout/hierarchy2"/>
    <dgm:cxn modelId="{C8264F96-73BE-4F24-B1A8-5341D1B1417C}" type="presParOf" srcId="{2EB5F6AE-3DF7-4261-906E-BFE0A768D979}" destId="{DA15CF1D-160D-4A83-9299-7BFEF2A2A77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A3B2012-61E8-4958-B9EF-2B244BCC6362}" type="doc">
      <dgm:prSet loTypeId="urn:microsoft.com/office/officeart/2005/8/layout/vList3#4" loCatId="list" qsTypeId="urn:microsoft.com/office/officeart/2005/8/quickstyle/simple1" qsCatId="simple" csTypeId="urn:microsoft.com/office/officeart/2005/8/colors/accent1_2" csCatId="accent1" phldr="1"/>
      <dgm:spPr/>
      <dgm:t>
        <a:bodyPr/>
        <a:lstStyle/>
        <a:p>
          <a:endParaRPr lang="en-US"/>
        </a:p>
      </dgm:t>
    </dgm:pt>
    <dgm:pt modelId="{B239B7F5-E321-400B-B6A4-E8DB8C047090}">
      <dgm:prSet custT="1"/>
      <dgm:spPr/>
      <dgm:t>
        <a:bodyPr/>
        <a:lstStyle/>
        <a:p>
          <a:pPr algn="l" rtl="0"/>
          <a:r>
            <a:rPr lang="en-US" sz="1400" b="1" dirty="0" smtClean="0"/>
            <a:t>Catalyst</a:t>
          </a:r>
          <a:r>
            <a:rPr lang="en-US" sz="1400" dirty="0" smtClean="0"/>
            <a:t> 		: 50 mg		</a:t>
          </a:r>
          <a:endParaRPr lang="en-US" sz="1400" dirty="0"/>
        </a:p>
      </dgm:t>
    </dgm:pt>
    <dgm:pt modelId="{9ACA55AC-BE57-4162-ABBC-42EF84F0E6AB}" type="parTrans" cxnId="{0B3CB0CC-49E7-4D74-BE34-0C8087125BDB}">
      <dgm:prSet/>
      <dgm:spPr/>
      <dgm:t>
        <a:bodyPr/>
        <a:lstStyle/>
        <a:p>
          <a:pPr algn="l"/>
          <a:endParaRPr lang="en-US" sz="1400"/>
        </a:p>
      </dgm:t>
    </dgm:pt>
    <dgm:pt modelId="{BD1295BF-8C81-4AEB-87CF-BAD7F031D520}" type="sibTrans" cxnId="{0B3CB0CC-49E7-4D74-BE34-0C8087125BDB}">
      <dgm:prSet/>
      <dgm:spPr/>
      <dgm:t>
        <a:bodyPr/>
        <a:lstStyle/>
        <a:p>
          <a:pPr algn="l"/>
          <a:endParaRPr lang="en-US" sz="1400"/>
        </a:p>
      </dgm:t>
    </dgm:pt>
    <dgm:pt modelId="{F90C2905-FF86-43B1-B05E-7B809D05277F}">
      <dgm:prSet custT="1"/>
      <dgm:spPr/>
      <dgm:t>
        <a:bodyPr/>
        <a:lstStyle/>
        <a:p>
          <a:pPr algn="l" rtl="0"/>
          <a:r>
            <a:rPr lang="en-US" sz="1400" b="1" dirty="0" smtClean="0"/>
            <a:t>Light source</a:t>
          </a:r>
          <a:r>
            <a:rPr lang="en-US" sz="1400" dirty="0" smtClean="0"/>
            <a:t> 		: 480 W Hg lamp</a:t>
          </a:r>
          <a:endParaRPr lang="en-US" sz="1400" dirty="0"/>
        </a:p>
      </dgm:t>
    </dgm:pt>
    <dgm:pt modelId="{B03D81DB-1C46-448E-A253-1F5A6AEE1B62}" type="parTrans" cxnId="{5B6F519A-7A7A-4BFA-BB9E-90F7122E0289}">
      <dgm:prSet/>
      <dgm:spPr/>
      <dgm:t>
        <a:bodyPr/>
        <a:lstStyle/>
        <a:p>
          <a:pPr algn="l"/>
          <a:endParaRPr lang="en-US" sz="1400"/>
        </a:p>
      </dgm:t>
    </dgm:pt>
    <dgm:pt modelId="{2AAA934E-E5F3-4CD3-8370-63405E45C817}" type="sibTrans" cxnId="{5B6F519A-7A7A-4BFA-BB9E-90F7122E0289}">
      <dgm:prSet/>
      <dgm:spPr/>
      <dgm:t>
        <a:bodyPr/>
        <a:lstStyle/>
        <a:p>
          <a:pPr algn="l"/>
          <a:endParaRPr lang="en-US" sz="1400"/>
        </a:p>
      </dgm:t>
    </dgm:pt>
    <dgm:pt modelId="{3972C8BB-1B4F-4D0D-84A9-86DEA7397B5C}">
      <dgm:prSet custT="1"/>
      <dgm:spPr/>
      <dgm:t>
        <a:bodyPr/>
        <a:lstStyle/>
        <a:p>
          <a:pPr algn="l" rtl="0"/>
          <a:r>
            <a:rPr lang="en-US" sz="1400" b="1" dirty="0" smtClean="0"/>
            <a:t>Irradiation time</a:t>
          </a:r>
          <a:r>
            <a:rPr lang="en-US" sz="1400" dirty="0" smtClean="0"/>
            <a:t>		: 90 min</a:t>
          </a:r>
          <a:endParaRPr lang="en-US" sz="1400" dirty="0"/>
        </a:p>
      </dgm:t>
    </dgm:pt>
    <dgm:pt modelId="{9EA90481-6718-416C-A9C0-15D83C462344}" type="parTrans" cxnId="{A969BF32-2DDB-4D2C-9E20-2EB235743668}">
      <dgm:prSet/>
      <dgm:spPr/>
      <dgm:t>
        <a:bodyPr/>
        <a:lstStyle/>
        <a:p>
          <a:pPr algn="l"/>
          <a:endParaRPr lang="en-US" sz="1400"/>
        </a:p>
      </dgm:t>
    </dgm:pt>
    <dgm:pt modelId="{07A6E178-E569-4DB1-A326-83E816D18D85}" type="sibTrans" cxnId="{A969BF32-2DDB-4D2C-9E20-2EB235743668}">
      <dgm:prSet/>
      <dgm:spPr/>
      <dgm:t>
        <a:bodyPr/>
        <a:lstStyle/>
        <a:p>
          <a:pPr algn="l"/>
          <a:endParaRPr lang="en-US" sz="1400"/>
        </a:p>
      </dgm:t>
    </dgm:pt>
    <dgm:pt modelId="{FA515450-F611-4121-A501-283B338E8961}">
      <dgm:prSet custT="1"/>
      <dgm:spPr/>
      <dgm:t>
        <a:bodyPr/>
        <a:lstStyle/>
        <a:p>
          <a:pPr algn="l" rtl="0"/>
          <a:r>
            <a:rPr lang="en-US" sz="1400" b="1" dirty="0" smtClean="0"/>
            <a:t>Model pollutant</a:t>
          </a:r>
          <a:r>
            <a:rPr lang="en-US" sz="1400" dirty="0" smtClean="0"/>
            <a:t>		: 50 ml 25 </a:t>
          </a:r>
          <a:r>
            <a:rPr lang="en-US" sz="1400" dirty="0" err="1" smtClean="0"/>
            <a:t>ppm</a:t>
          </a:r>
          <a:r>
            <a:rPr lang="en-US" sz="1400" dirty="0" smtClean="0"/>
            <a:t> </a:t>
          </a:r>
          <a:r>
            <a:rPr lang="en-US" sz="1400" i="1" dirty="0" smtClean="0"/>
            <a:t>p</a:t>
          </a:r>
          <a:r>
            <a:rPr lang="en-US" sz="1400" dirty="0" smtClean="0"/>
            <a:t>-</a:t>
          </a:r>
          <a:r>
            <a:rPr lang="en-US" sz="1400" dirty="0" err="1" smtClean="0"/>
            <a:t>chlorophenol</a:t>
          </a:r>
          <a:endParaRPr lang="en-US" sz="1400" dirty="0"/>
        </a:p>
      </dgm:t>
    </dgm:pt>
    <dgm:pt modelId="{8877730C-DC8D-4AAC-9DF1-8A5713A865A0}" type="parTrans" cxnId="{23627F94-063C-465E-962B-D5AFB2A5E971}">
      <dgm:prSet/>
      <dgm:spPr/>
      <dgm:t>
        <a:bodyPr/>
        <a:lstStyle/>
        <a:p>
          <a:pPr algn="l"/>
          <a:endParaRPr lang="en-US" sz="1400"/>
        </a:p>
      </dgm:t>
    </dgm:pt>
    <dgm:pt modelId="{86867383-E6E1-405F-811D-522B7D8D88AC}" type="sibTrans" cxnId="{23627F94-063C-465E-962B-D5AFB2A5E971}">
      <dgm:prSet/>
      <dgm:spPr/>
      <dgm:t>
        <a:bodyPr/>
        <a:lstStyle/>
        <a:p>
          <a:pPr algn="l"/>
          <a:endParaRPr lang="en-US" sz="1400"/>
        </a:p>
      </dgm:t>
    </dgm:pt>
    <dgm:pt modelId="{6D243E1C-B792-46C1-B8D3-CBA12CA01EA0}">
      <dgm:prSet custT="1"/>
      <dgm:spPr/>
      <dgm:t>
        <a:bodyPr/>
        <a:lstStyle/>
        <a:p>
          <a:pPr algn="l"/>
          <a:r>
            <a:rPr lang="en-US" sz="1400" b="1" dirty="0" smtClean="0"/>
            <a:t>Visible light 		</a:t>
          </a:r>
          <a:r>
            <a:rPr lang="en-US" sz="1400" b="0" dirty="0" smtClean="0"/>
            <a:t>: </a:t>
          </a:r>
          <a:r>
            <a:rPr lang="en-US" sz="1400" b="0" dirty="0" smtClean="0">
              <a:sym typeface="Symbol" pitchFamily="18" charset="2"/>
            </a:rPr>
            <a:t> &gt; 420 nm (HOYA L-42 filter)</a:t>
          </a:r>
          <a:endParaRPr lang="en-US" sz="1400" b="0" dirty="0">
            <a:sym typeface="Symbol" pitchFamily="18" charset="2"/>
          </a:endParaRPr>
        </a:p>
      </dgm:t>
    </dgm:pt>
    <dgm:pt modelId="{38812C4C-D7B1-4735-B549-92C6600506C9}" type="parTrans" cxnId="{D2182932-3456-40C1-A4EC-7F12A38B3F18}">
      <dgm:prSet/>
      <dgm:spPr/>
      <dgm:t>
        <a:bodyPr/>
        <a:lstStyle/>
        <a:p>
          <a:endParaRPr lang="en-US" sz="1400"/>
        </a:p>
      </dgm:t>
    </dgm:pt>
    <dgm:pt modelId="{5E9024BB-5293-4E86-B390-831C1582E057}" type="sibTrans" cxnId="{D2182932-3456-40C1-A4EC-7F12A38B3F18}">
      <dgm:prSet/>
      <dgm:spPr/>
      <dgm:t>
        <a:bodyPr/>
        <a:lstStyle/>
        <a:p>
          <a:endParaRPr lang="en-US" sz="1400"/>
        </a:p>
      </dgm:t>
    </dgm:pt>
    <dgm:pt modelId="{086C23F2-D790-436F-9856-7CCBA34B69F6}" type="pres">
      <dgm:prSet presAssocID="{0A3B2012-61E8-4958-B9EF-2B244BCC6362}" presName="linearFlow" presStyleCnt="0">
        <dgm:presLayoutVars>
          <dgm:dir/>
          <dgm:resizeHandles val="exact"/>
        </dgm:presLayoutVars>
      </dgm:prSet>
      <dgm:spPr/>
      <dgm:t>
        <a:bodyPr/>
        <a:lstStyle/>
        <a:p>
          <a:endParaRPr lang="en-US"/>
        </a:p>
      </dgm:t>
    </dgm:pt>
    <dgm:pt modelId="{09A36C0E-25A7-4C45-8E7E-8D547A386F79}" type="pres">
      <dgm:prSet presAssocID="{B239B7F5-E321-400B-B6A4-E8DB8C047090}" presName="composite" presStyleCnt="0"/>
      <dgm:spPr/>
    </dgm:pt>
    <dgm:pt modelId="{19328A22-5CF0-4F7D-90C4-3545BE988291}" type="pres">
      <dgm:prSet presAssocID="{B239B7F5-E321-400B-B6A4-E8DB8C047090}" presName="imgShp" presStyleLbl="fgImgPlace1" presStyleIdx="0" presStyleCnt="5" custLinFactX="-268513" custLinFactNeighborX="-300000"/>
      <dgm:spPr/>
    </dgm:pt>
    <dgm:pt modelId="{83581E40-626B-4C9B-BF52-FE3FD9600AB9}" type="pres">
      <dgm:prSet presAssocID="{B239B7F5-E321-400B-B6A4-E8DB8C047090}" presName="txShp" presStyleLbl="node1" presStyleIdx="0" presStyleCnt="5" custLinFactNeighborX="-23852">
        <dgm:presLayoutVars>
          <dgm:bulletEnabled val="1"/>
        </dgm:presLayoutVars>
      </dgm:prSet>
      <dgm:spPr/>
      <dgm:t>
        <a:bodyPr/>
        <a:lstStyle/>
        <a:p>
          <a:endParaRPr lang="en-US"/>
        </a:p>
      </dgm:t>
    </dgm:pt>
    <dgm:pt modelId="{DC0CAC14-B3C2-4906-A06D-B237B10B1A96}" type="pres">
      <dgm:prSet presAssocID="{BD1295BF-8C81-4AEB-87CF-BAD7F031D520}" presName="spacing" presStyleCnt="0"/>
      <dgm:spPr/>
    </dgm:pt>
    <dgm:pt modelId="{853D8393-0A18-41A5-ABAB-D2000ED0FC58}" type="pres">
      <dgm:prSet presAssocID="{F90C2905-FF86-43B1-B05E-7B809D05277F}" presName="composite" presStyleCnt="0"/>
      <dgm:spPr/>
    </dgm:pt>
    <dgm:pt modelId="{F591D871-2C3B-4FCA-ABAB-0E778C937864}" type="pres">
      <dgm:prSet presAssocID="{F90C2905-FF86-43B1-B05E-7B809D05277F}" presName="imgShp" presStyleLbl="fgImgPlace1" presStyleIdx="1" presStyleCnt="5" custLinFactX="-300000" custLinFactNeighborX="-300150"/>
      <dgm:spPr/>
    </dgm:pt>
    <dgm:pt modelId="{11DF02DC-BDF4-4805-9D96-E3E3066F4DDE}" type="pres">
      <dgm:prSet presAssocID="{F90C2905-FF86-43B1-B05E-7B809D05277F}" presName="txShp" presStyleLbl="node1" presStyleIdx="1" presStyleCnt="5" custLinFactNeighborX="-23852">
        <dgm:presLayoutVars>
          <dgm:bulletEnabled val="1"/>
        </dgm:presLayoutVars>
      </dgm:prSet>
      <dgm:spPr/>
      <dgm:t>
        <a:bodyPr/>
        <a:lstStyle/>
        <a:p>
          <a:endParaRPr lang="en-US"/>
        </a:p>
      </dgm:t>
    </dgm:pt>
    <dgm:pt modelId="{D557594F-902E-4C2D-B42A-4783DDED7182}" type="pres">
      <dgm:prSet presAssocID="{2AAA934E-E5F3-4CD3-8370-63405E45C817}" presName="spacing" presStyleCnt="0"/>
      <dgm:spPr/>
    </dgm:pt>
    <dgm:pt modelId="{277E06CB-ABC0-4051-9A97-94B833514D1C}" type="pres">
      <dgm:prSet presAssocID="{3972C8BB-1B4F-4D0D-84A9-86DEA7397B5C}" presName="composite" presStyleCnt="0"/>
      <dgm:spPr/>
    </dgm:pt>
    <dgm:pt modelId="{B331C585-F9F6-487F-989C-E525CEAE20AF}" type="pres">
      <dgm:prSet presAssocID="{3972C8BB-1B4F-4D0D-84A9-86DEA7397B5C}" presName="imgShp" presStyleLbl="fgImgPlace1" presStyleIdx="2" presStyleCnt="5" custLinFactX="-300000" custLinFactNeighborX="-300150"/>
      <dgm:spPr/>
    </dgm:pt>
    <dgm:pt modelId="{58B474BB-C51A-420D-9D70-D75E4934CAA1}" type="pres">
      <dgm:prSet presAssocID="{3972C8BB-1B4F-4D0D-84A9-86DEA7397B5C}" presName="txShp" presStyleLbl="node1" presStyleIdx="2" presStyleCnt="5" custLinFactNeighborX="-23852">
        <dgm:presLayoutVars>
          <dgm:bulletEnabled val="1"/>
        </dgm:presLayoutVars>
      </dgm:prSet>
      <dgm:spPr/>
      <dgm:t>
        <a:bodyPr/>
        <a:lstStyle/>
        <a:p>
          <a:endParaRPr lang="en-US"/>
        </a:p>
      </dgm:t>
    </dgm:pt>
    <dgm:pt modelId="{27411B06-0853-4916-BC5C-652A201E171D}" type="pres">
      <dgm:prSet presAssocID="{07A6E178-E569-4DB1-A326-83E816D18D85}" presName="spacing" presStyleCnt="0"/>
      <dgm:spPr/>
    </dgm:pt>
    <dgm:pt modelId="{1C6C314E-DDDA-4D3E-B195-7BD0CF251E0E}" type="pres">
      <dgm:prSet presAssocID="{FA515450-F611-4121-A501-283B338E8961}" presName="composite" presStyleCnt="0"/>
      <dgm:spPr/>
    </dgm:pt>
    <dgm:pt modelId="{7C6156A6-BA4D-4E31-AD2E-C6D962051AB2}" type="pres">
      <dgm:prSet presAssocID="{FA515450-F611-4121-A501-283B338E8961}" presName="imgShp" presStyleLbl="fgImgPlace1" presStyleIdx="3" presStyleCnt="5" custLinFactX="-268513" custLinFactNeighborX="-300000"/>
      <dgm:spPr/>
    </dgm:pt>
    <dgm:pt modelId="{52865BA7-F6AD-40C1-AE4B-8A5C8532BF06}" type="pres">
      <dgm:prSet presAssocID="{FA515450-F611-4121-A501-283B338E8961}" presName="txShp" presStyleLbl="node1" presStyleIdx="3" presStyleCnt="5" custLinFactNeighborX="-23852">
        <dgm:presLayoutVars>
          <dgm:bulletEnabled val="1"/>
        </dgm:presLayoutVars>
      </dgm:prSet>
      <dgm:spPr/>
      <dgm:t>
        <a:bodyPr/>
        <a:lstStyle/>
        <a:p>
          <a:endParaRPr lang="en-US"/>
        </a:p>
      </dgm:t>
    </dgm:pt>
    <dgm:pt modelId="{E318B2BC-64D0-4714-8FA0-8468ED00DC38}" type="pres">
      <dgm:prSet presAssocID="{86867383-E6E1-405F-811D-522B7D8D88AC}" presName="spacing" presStyleCnt="0"/>
      <dgm:spPr/>
    </dgm:pt>
    <dgm:pt modelId="{002A3D62-6114-495C-BA78-7CB85BCC9E7A}" type="pres">
      <dgm:prSet presAssocID="{6D243E1C-B792-46C1-B8D3-CBA12CA01EA0}" presName="composite" presStyleCnt="0"/>
      <dgm:spPr/>
    </dgm:pt>
    <dgm:pt modelId="{8CB1B1DC-6030-4075-81B4-E5FE95AF1EBC}" type="pres">
      <dgm:prSet presAssocID="{6D243E1C-B792-46C1-B8D3-CBA12CA01EA0}" presName="imgShp" presStyleLbl="fgImgPlace1" presStyleIdx="4" presStyleCnt="5" custLinFactX="-300000" custLinFactNeighborX="-300150"/>
      <dgm:spPr/>
    </dgm:pt>
    <dgm:pt modelId="{409B8F2D-3FDE-4123-8396-C491E015BE33}" type="pres">
      <dgm:prSet presAssocID="{6D243E1C-B792-46C1-B8D3-CBA12CA01EA0}" presName="txShp" presStyleLbl="node1" presStyleIdx="4" presStyleCnt="5" custLinFactNeighborX="-23564" custLinFactNeighborY="-18486">
        <dgm:presLayoutVars>
          <dgm:bulletEnabled val="1"/>
        </dgm:presLayoutVars>
      </dgm:prSet>
      <dgm:spPr/>
      <dgm:t>
        <a:bodyPr/>
        <a:lstStyle/>
        <a:p>
          <a:endParaRPr lang="en-US"/>
        </a:p>
      </dgm:t>
    </dgm:pt>
  </dgm:ptLst>
  <dgm:cxnLst>
    <dgm:cxn modelId="{D2CCF9F4-BC9D-47A4-B65C-EBD546212AD8}" type="presOf" srcId="{F90C2905-FF86-43B1-B05E-7B809D05277F}" destId="{11DF02DC-BDF4-4805-9D96-E3E3066F4DDE}" srcOrd="0" destOrd="0" presId="urn:microsoft.com/office/officeart/2005/8/layout/vList3#4"/>
    <dgm:cxn modelId="{147A4F2D-B76E-4FFE-918C-EE817463B9F7}" type="presOf" srcId="{B239B7F5-E321-400B-B6A4-E8DB8C047090}" destId="{83581E40-626B-4C9B-BF52-FE3FD9600AB9}" srcOrd="0" destOrd="0" presId="urn:microsoft.com/office/officeart/2005/8/layout/vList3#4"/>
    <dgm:cxn modelId="{0B3CB0CC-49E7-4D74-BE34-0C8087125BDB}" srcId="{0A3B2012-61E8-4958-B9EF-2B244BCC6362}" destId="{B239B7F5-E321-400B-B6A4-E8DB8C047090}" srcOrd="0" destOrd="0" parTransId="{9ACA55AC-BE57-4162-ABBC-42EF84F0E6AB}" sibTransId="{BD1295BF-8C81-4AEB-87CF-BAD7F031D520}"/>
    <dgm:cxn modelId="{AAEC75B6-3604-4B12-9407-52C5BA93957E}" type="presOf" srcId="{6D243E1C-B792-46C1-B8D3-CBA12CA01EA0}" destId="{409B8F2D-3FDE-4123-8396-C491E015BE33}" srcOrd="0" destOrd="0" presId="urn:microsoft.com/office/officeart/2005/8/layout/vList3#4"/>
    <dgm:cxn modelId="{F77EB21C-6872-4393-B540-BB08DF5424DC}" type="presOf" srcId="{3972C8BB-1B4F-4D0D-84A9-86DEA7397B5C}" destId="{58B474BB-C51A-420D-9D70-D75E4934CAA1}" srcOrd="0" destOrd="0" presId="urn:microsoft.com/office/officeart/2005/8/layout/vList3#4"/>
    <dgm:cxn modelId="{23627F94-063C-465E-962B-D5AFB2A5E971}" srcId="{0A3B2012-61E8-4958-B9EF-2B244BCC6362}" destId="{FA515450-F611-4121-A501-283B338E8961}" srcOrd="3" destOrd="0" parTransId="{8877730C-DC8D-4AAC-9DF1-8A5713A865A0}" sibTransId="{86867383-E6E1-405F-811D-522B7D8D88AC}"/>
    <dgm:cxn modelId="{E931F15C-E00C-4868-9951-3EF72F44CD73}" type="presOf" srcId="{0A3B2012-61E8-4958-B9EF-2B244BCC6362}" destId="{086C23F2-D790-436F-9856-7CCBA34B69F6}" srcOrd="0" destOrd="0" presId="urn:microsoft.com/office/officeart/2005/8/layout/vList3#4"/>
    <dgm:cxn modelId="{A99F7663-66A1-4BA1-BB47-684A4D419F30}" type="presOf" srcId="{FA515450-F611-4121-A501-283B338E8961}" destId="{52865BA7-F6AD-40C1-AE4B-8A5C8532BF06}" srcOrd="0" destOrd="0" presId="urn:microsoft.com/office/officeart/2005/8/layout/vList3#4"/>
    <dgm:cxn modelId="{5B6F519A-7A7A-4BFA-BB9E-90F7122E0289}" srcId="{0A3B2012-61E8-4958-B9EF-2B244BCC6362}" destId="{F90C2905-FF86-43B1-B05E-7B809D05277F}" srcOrd="1" destOrd="0" parTransId="{B03D81DB-1C46-448E-A253-1F5A6AEE1B62}" sibTransId="{2AAA934E-E5F3-4CD3-8370-63405E45C817}"/>
    <dgm:cxn modelId="{D2182932-3456-40C1-A4EC-7F12A38B3F18}" srcId="{0A3B2012-61E8-4958-B9EF-2B244BCC6362}" destId="{6D243E1C-B792-46C1-B8D3-CBA12CA01EA0}" srcOrd="4" destOrd="0" parTransId="{38812C4C-D7B1-4735-B549-92C6600506C9}" sibTransId="{5E9024BB-5293-4E86-B390-831C1582E057}"/>
    <dgm:cxn modelId="{A969BF32-2DDB-4D2C-9E20-2EB235743668}" srcId="{0A3B2012-61E8-4958-B9EF-2B244BCC6362}" destId="{3972C8BB-1B4F-4D0D-84A9-86DEA7397B5C}" srcOrd="2" destOrd="0" parTransId="{9EA90481-6718-416C-A9C0-15D83C462344}" sibTransId="{07A6E178-E569-4DB1-A326-83E816D18D85}"/>
    <dgm:cxn modelId="{ABA100A0-C111-4D64-B1B6-65BE2B0D9A96}" type="presParOf" srcId="{086C23F2-D790-436F-9856-7CCBA34B69F6}" destId="{09A36C0E-25A7-4C45-8E7E-8D547A386F79}" srcOrd="0" destOrd="0" presId="urn:microsoft.com/office/officeart/2005/8/layout/vList3#4"/>
    <dgm:cxn modelId="{2E545FB2-9D75-4C6F-B8C1-2D79D59FDFA8}" type="presParOf" srcId="{09A36C0E-25A7-4C45-8E7E-8D547A386F79}" destId="{19328A22-5CF0-4F7D-90C4-3545BE988291}" srcOrd="0" destOrd="0" presId="urn:microsoft.com/office/officeart/2005/8/layout/vList3#4"/>
    <dgm:cxn modelId="{D98B55C4-6463-4F15-96BE-B1DD6EDE4CEB}" type="presParOf" srcId="{09A36C0E-25A7-4C45-8E7E-8D547A386F79}" destId="{83581E40-626B-4C9B-BF52-FE3FD9600AB9}" srcOrd="1" destOrd="0" presId="urn:microsoft.com/office/officeart/2005/8/layout/vList3#4"/>
    <dgm:cxn modelId="{32207692-A1F5-4AA0-B753-53B3ED359FF3}" type="presParOf" srcId="{086C23F2-D790-436F-9856-7CCBA34B69F6}" destId="{DC0CAC14-B3C2-4906-A06D-B237B10B1A96}" srcOrd="1" destOrd="0" presId="urn:microsoft.com/office/officeart/2005/8/layout/vList3#4"/>
    <dgm:cxn modelId="{3286D15F-1463-419C-95D1-7178340C5EC7}" type="presParOf" srcId="{086C23F2-D790-436F-9856-7CCBA34B69F6}" destId="{853D8393-0A18-41A5-ABAB-D2000ED0FC58}" srcOrd="2" destOrd="0" presId="urn:microsoft.com/office/officeart/2005/8/layout/vList3#4"/>
    <dgm:cxn modelId="{2A502F73-6162-4E43-920D-C95547D34743}" type="presParOf" srcId="{853D8393-0A18-41A5-ABAB-D2000ED0FC58}" destId="{F591D871-2C3B-4FCA-ABAB-0E778C937864}" srcOrd="0" destOrd="0" presId="urn:microsoft.com/office/officeart/2005/8/layout/vList3#4"/>
    <dgm:cxn modelId="{1E40FB46-98D4-446B-BA05-3EF4A52CA04B}" type="presParOf" srcId="{853D8393-0A18-41A5-ABAB-D2000ED0FC58}" destId="{11DF02DC-BDF4-4805-9D96-E3E3066F4DDE}" srcOrd="1" destOrd="0" presId="urn:microsoft.com/office/officeart/2005/8/layout/vList3#4"/>
    <dgm:cxn modelId="{B4379304-87D5-4CFF-8DC7-FE8F92B26141}" type="presParOf" srcId="{086C23F2-D790-436F-9856-7CCBA34B69F6}" destId="{D557594F-902E-4C2D-B42A-4783DDED7182}" srcOrd="3" destOrd="0" presId="urn:microsoft.com/office/officeart/2005/8/layout/vList3#4"/>
    <dgm:cxn modelId="{71407C80-309D-4882-AB36-64462C2D3C7F}" type="presParOf" srcId="{086C23F2-D790-436F-9856-7CCBA34B69F6}" destId="{277E06CB-ABC0-4051-9A97-94B833514D1C}" srcOrd="4" destOrd="0" presId="urn:microsoft.com/office/officeart/2005/8/layout/vList3#4"/>
    <dgm:cxn modelId="{CEB7D62E-E05D-47DB-B353-4F9DFEF5B5CD}" type="presParOf" srcId="{277E06CB-ABC0-4051-9A97-94B833514D1C}" destId="{B331C585-F9F6-487F-989C-E525CEAE20AF}" srcOrd="0" destOrd="0" presId="urn:microsoft.com/office/officeart/2005/8/layout/vList3#4"/>
    <dgm:cxn modelId="{317043EC-CB88-47A3-BB09-8E3BA7F15C41}" type="presParOf" srcId="{277E06CB-ABC0-4051-9A97-94B833514D1C}" destId="{58B474BB-C51A-420D-9D70-D75E4934CAA1}" srcOrd="1" destOrd="0" presId="urn:microsoft.com/office/officeart/2005/8/layout/vList3#4"/>
    <dgm:cxn modelId="{71C08BDF-CC3C-4EDB-96CA-BACE69B87243}" type="presParOf" srcId="{086C23F2-D790-436F-9856-7CCBA34B69F6}" destId="{27411B06-0853-4916-BC5C-652A201E171D}" srcOrd="5" destOrd="0" presId="urn:microsoft.com/office/officeart/2005/8/layout/vList3#4"/>
    <dgm:cxn modelId="{02A0E120-3DBE-47AB-A4AB-0F084DD1F179}" type="presParOf" srcId="{086C23F2-D790-436F-9856-7CCBA34B69F6}" destId="{1C6C314E-DDDA-4D3E-B195-7BD0CF251E0E}" srcOrd="6" destOrd="0" presId="urn:microsoft.com/office/officeart/2005/8/layout/vList3#4"/>
    <dgm:cxn modelId="{9DF65417-736C-4269-AC84-B1E0C28EF206}" type="presParOf" srcId="{1C6C314E-DDDA-4D3E-B195-7BD0CF251E0E}" destId="{7C6156A6-BA4D-4E31-AD2E-C6D962051AB2}" srcOrd="0" destOrd="0" presId="urn:microsoft.com/office/officeart/2005/8/layout/vList3#4"/>
    <dgm:cxn modelId="{C0FCBBF2-4F9E-4CB4-A973-42792F3FD4A1}" type="presParOf" srcId="{1C6C314E-DDDA-4D3E-B195-7BD0CF251E0E}" destId="{52865BA7-F6AD-40C1-AE4B-8A5C8532BF06}" srcOrd="1" destOrd="0" presId="urn:microsoft.com/office/officeart/2005/8/layout/vList3#4"/>
    <dgm:cxn modelId="{EC051F3B-FCDD-4D95-A96C-0E597127A0CD}" type="presParOf" srcId="{086C23F2-D790-436F-9856-7CCBA34B69F6}" destId="{E318B2BC-64D0-4714-8FA0-8468ED00DC38}" srcOrd="7" destOrd="0" presId="urn:microsoft.com/office/officeart/2005/8/layout/vList3#4"/>
    <dgm:cxn modelId="{0E317F2F-3E15-4F3B-AB5F-E3FDC81A1B17}" type="presParOf" srcId="{086C23F2-D790-436F-9856-7CCBA34B69F6}" destId="{002A3D62-6114-495C-BA78-7CB85BCC9E7A}" srcOrd="8" destOrd="0" presId="urn:microsoft.com/office/officeart/2005/8/layout/vList3#4"/>
    <dgm:cxn modelId="{284B5B5A-CEE8-4406-AA5B-B4C6C0FD6781}" type="presParOf" srcId="{002A3D62-6114-495C-BA78-7CB85BCC9E7A}" destId="{8CB1B1DC-6030-4075-81B4-E5FE95AF1EBC}" srcOrd="0" destOrd="0" presId="urn:microsoft.com/office/officeart/2005/8/layout/vList3#4"/>
    <dgm:cxn modelId="{64393D1D-F837-4F4C-8895-2751C6055026}" type="presParOf" srcId="{002A3D62-6114-495C-BA78-7CB85BCC9E7A}" destId="{409B8F2D-3FDE-4123-8396-C491E015BE33}" srcOrd="1" destOrd="0" presId="urn:microsoft.com/office/officeart/2005/8/layout/vList3#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8FACAC4-F1F2-41DB-A128-0F05B6EB628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DE3D6C8-5C82-4C63-BB28-EA6D97A2B990}">
      <dgm:prSet custT="1"/>
      <dgm:spPr/>
      <dgm:t>
        <a:bodyPr/>
        <a:lstStyle/>
        <a:p>
          <a:pPr rtl="0"/>
          <a:r>
            <a:rPr lang="en-US" sz="1200" b="1" dirty="0" smtClean="0"/>
            <a:t>Coated on Ti plates using PVDF as binder</a:t>
          </a:r>
          <a:endParaRPr lang="en-US" sz="1200" b="1" dirty="0"/>
        </a:p>
      </dgm:t>
    </dgm:pt>
    <dgm:pt modelId="{0FCC40AE-BE77-4E81-8F4E-CC09512A0B26}" type="parTrans" cxnId="{C2CCBEC7-E063-4A71-A71C-8A89272EB6DB}">
      <dgm:prSet/>
      <dgm:spPr/>
      <dgm:t>
        <a:bodyPr/>
        <a:lstStyle/>
        <a:p>
          <a:endParaRPr lang="en-US" sz="1200" b="1"/>
        </a:p>
      </dgm:t>
    </dgm:pt>
    <dgm:pt modelId="{B98D34C5-441E-455D-AF6E-BEFB4C5AAEA3}" type="sibTrans" cxnId="{C2CCBEC7-E063-4A71-A71C-8A89272EB6DB}">
      <dgm:prSet/>
      <dgm:spPr/>
      <dgm:t>
        <a:bodyPr/>
        <a:lstStyle/>
        <a:p>
          <a:endParaRPr lang="en-US" sz="1200" b="1"/>
        </a:p>
      </dgm:t>
    </dgm:pt>
    <dgm:pt modelId="{CF53AD3C-80B0-41F3-98FB-8CB0F40A68AE}">
      <dgm:prSet custT="1"/>
      <dgm:spPr/>
      <dgm:t>
        <a:bodyPr/>
        <a:lstStyle/>
        <a:p>
          <a:pPr rtl="0"/>
          <a:r>
            <a:rPr lang="en-US" sz="1200" b="1" dirty="0" smtClean="0"/>
            <a:t>Frequency 		</a:t>
          </a:r>
          <a:r>
            <a:rPr lang="en-US" sz="1200" b="0" dirty="0" smtClean="0"/>
            <a:t>:  0.01 – 10000 Hz</a:t>
          </a:r>
          <a:endParaRPr lang="en-US" sz="1200" b="0" dirty="0"/>
        </a:p>
      </dgm:t>
    </dgm:pt>
    <dgm:pt modelId="{A5BF7D02-D5D8-40D9-8180-FAA08A19FE19}" type="parTrans" cxnId="{B85D903E-B1BF-469D-8E27-B9491DF8F35A}">
      <dgm:prSet/>
      <dgm:spPr/>
      <dgm:t>
        <a:bodyPr/>
        <a:lstStyle/>
        <a:p>
          <a:endParaRPr lang="en-US" sz="1200" b="1"/>
        </a:p>
      </dgm:t>
    </dgm:pt>
    <dgm:pt modelId="{FFFF56B5-A8AA-4ECC-BD26-153055F5C9AE}" type="sibTrans" cxnId="{B85D903E-B1BF-469D-8E27-B9491DF8F35A}">
      <dgm:prSet/>
      <dgm:spPr/>
      <dgm:t>
        <a:bodyPr/>
        <a:lstStyle/>
        <a:p>
          <a:endParaRPr lang="en-US" sz="1200" b="1"/>
        </a:p>
      </dgm:t>
    </dgm:pt>
    <dgm:pt modelId="{33EC18F9-309D-4213-BF2A-60230272EFBE}">
      <dgm:prSet custT="1"/>
      <dgm:spPr/>
      <dgm:t>
        <a:bodyPr/>
        <a:lstStyle/>
        <a:p>
          <a:pPr rtl="0"/>
          <a:r>
            <a:rPr lang="en-US" sz="1200" b="1" dirty="0" smtClean="0"/>
            <a:t>Reference electrode	: </a:t>
          </a:r>
          <a:r>
            <a:rPr lang="en-US" sz="1200" b="0" dirty="0" smtClean="0"/>
            <a:t>Ag/</a:t>
          </a:r>
          <a:r>
            <a:rPr lang="en-US" sz="1200" b="0" dirty="0" err="1" smtClean="0"/>
            <a:t>AgCl</a:t>
          </a:r>
          <a:endParaRPr lang="en-US" sz="1200" b="0" dirty="0"/>
        </a:p>
      </dgm:t>
    </dgm:pt>
    <dgm:pt modelId="{F8906E87-A7C1-4B73-9CE0-0A237497981F}" type="parTrans" cxnId="{8E7DD6BE-6EF7-49BB-B757-5156DB6D4CC9}">
      <dgm:prSet/>
      <dgm:spPr/>
      <dgm:t>
        <a:bodyPr/>
        <a:lstStyle/>
        <a:p>
          <a:endParaRPr lang="en-US" sz="1200" b="1"/>
        </a:p>
      </dgm:t>
    </dgm:pt>
    <dgm:pt modelId="{86B84539-190E-496A-B88A-1737D304D192}" type="sibTrans" cxnId="{8E7DD6BE-6EF7-49BB-B757-5156DB6D4CC9}">
      <dgm:prSet/>
      <dgm:spPr/>
      <dgm:t>
        <a:bodyPr/>
        <a:lstStyle/>
        <a:p>
          <a:endParaRPr lang="en-US" sz="1200" b="1"/>
        </a:p>
      </dgm:t>
    </dgm:pt>
    <dgm:pt modelId="{185333DD-F491-4AFB-8426-1F34DB7E6294}" type="pres">
      <dgm:prSet presAssocID="{A8FACAC4-F1F2-41DB-A128-0F05B6EB6283}" presName="linear" presStyleCnt="0">
        <dgm:presLayoutVars>
          <dgm:animLvl val="lvl"/>
          <dgm:resizeHandles val="exact"/>
        </dgm:presLayoutVars>
      </dgm:prSet>
      <dgm:spPr/>
      <dgm:t>
        <a:bodyPr/>
        <a:lstStyle/>
        <a:p>
          <a:endParaRPr lang="en-US"/>
        </a:p>
      </dgm:t>
    </dgm:pt>
    <dgm:pt modelId="{16CB40E0-FF55-4CE5-8ACE-BDD5D7111B6F}" type="pres">
      <dgm:prSet presAssocID="{EDE3D6C8-5C82-4C63-BB28-EA6D97A2B990}" presName="parentText" presStyleLbl="node1" presStyleIdx="0" presStyleCnt="3">
        <dgm:presLayoutVars>
          <dgm:chMax val="0"/>
          <dgm:bulletEnabled val="1"/>
        </dgm:presLayoutVars>
      </dgm:prSet>
      <dgm:spPr/>
      <dgm:t>
        <a:bodyPr/>
        <a:lstStyle/>
        <a:p>
          <a:endParaRPr lang="en-US"/>
        </a:p>
      </dgm:t>
    </dgm:pt>
    <dgm:pt modelId="{E341A640-0131-4986-8417-06503F6503A1}" type="pres">
      <dgm:prSet presAssocID="{B98D34C5-441E-455D-AF6E-BEFB4C5AAEA3}" presName="spacer" presStyleCnt="0"/>
      <dgm:spPr/>
    </dgm:pt>
    <dgm:pt modelId="{E555A775-A060-4439-B16C-2CFC5EB0F146}" type="pres">
      <dgm:prSet presAssocID="{CF53AD3C-80B0-41F3-98FB-8CB0F40A68AE}" presName="parentText" presStyleLbl="node1" presStyleIdx="1" presStyleCnt="3">
        <dgm:presLayoutVars>
          <dgm:chMax val="0"/>
          <dgm:bulletEnabled val="1"/>
        </dgm:presLayoutVars>
      </dgm:prSet>
      <dgm:spPr/>
      <dgm:t>
        <a:bodyPr/>
        <a:lstStyle/>
        <a:p>
          <a:endParaRPr lang="en-US"/>
        </a:p>
      </dgm:t>
    </dgm:pt>
    <dgm:pt modelId="{F7018809-926F-4FAF-BDD9-EE0A6D527E65}" type="pres">
      <dgm:prSet presAssocID="{FFFF56B5-A8AA-4ECC-BD26-153055F5C9AE}" presName="spacer" presStyleCnt="0"/>
      <dgm:spPr/>
    </dgm:pt>
    <dgm:pt modelId="{5F01B92C-EB7C-4DCA-813F-1CD241785A8C}" type="pres">
      <dgm:prSet presAssocID="{33EC18F9-309D-4213-BF2A-60230272EFBE}" presName="parentText" presStyleLbl="node1" presStyleIdx="2" presStyleCnt="3">
        <dgm:presLayoutVars>
          <dgm:chMax val="0"/>
          <dgm:bulletEnabled val="1"/>
        </dgm:presLayoutVars>
      </dgm:prSet>
      <dgm:spPr/>
      <dgm:t>
        <a:bodyPr/>
        <a:lstStyle/>
        <a:p>
          <a:endParaRPr lang="en-US"/>
        </a:p>
      </dgm:t>
    </dgm:pt>
  </dgm:ptLst>
  <dgm:cxnLst>
    <dgm:cxn modelId="{5D309F1A-E206-4EFE-906C-CCF1A284B0CC}" type="presOf" srcId="{A8FACAC4-F1F2-41DB-A128-0F05B6EB6283}" destId="{185333DD-F491-4AFB-8426-1F34DB7E6294}" srcOrd="0" destOrd="0" presId="urn:microsoft.com/office/officeart/2005/8/layout/vList2"/>
    <dgm:cxn modelId="{21D0D22B-3FFB-4677-ACC6-5F183A350F1B}" type="presOf" srcId="{33EC18F9-309D-4213-BF2A-60230272EFBE}" destId="{5F01B92C-EB7C-4DCA-813F-1CD241785A8C}" srcOrd="0" destOrd="0" presId="urn:microsoft.com/office/officeart/2005/8/layout/vList2"/>
    <dgm:cxn modelId="{8E7DD6BE-6EF7-49BB-B757-5156DB6D4CC9}" srcId="{A8FACAC4-F1F2-41DB-A128-0F05B6EB6283}" destId="{33EC18F9-309D-4213-BF2A-60230272EFBE}" srcOrd="2" destOrd="0" parTransId="{F8906E87-A7C1-4B73-9CE0-0A237497981F}" sibTransId="{86B84539-190E-496A-B88A-1737D304D192}"/>
    <dgm:cxn modelId="{B85D903E-B1BF-469D-8E27-B9491DF8F35A}" srcId="{A8FACAC4-F1F2-41DB-A128-0F05B6EB6283}" destId="{CF53AD3C-80B0-41F3-98FB-8CB0F40A68AE}" srcOrd="1" destOrd="0" parTransId="{A5BF7D02-D5D8-40D9-8180-FAA08A19FE19}" sibTransId="{FFFF56B5-A8AA-4ECC-BD26-153055F5C9AE}"/>
    <dgm:cxn modelId="{90214BA3-B9B4-4F4F-8D4B-9F2708F2E8D6}" type="presOf" srcId="{CF53AD3C-80B0-41F3-98FB-8CB0F40A68AE}" destId="{E555A775-A060-4439-B16C-2CFC5EB0F146}" srcOrd="0" destOrd="0" presId="urn:microsoft.com/office/officeart/2005/8/layout/vList2"/>
    <dgm:cxn modelId="{5DE6B88C-D480-4D44-8D3E-068006A1A5F8}" type="presOf" srcId="{EDE3D6C8-5C82-4C63-BB28-EA6D97A2B990}" destId="{16CB40E0-FF55-4CE5-8ACE-BDD5D7111B6F}" srcOrd="0" destOrd="0" presId="urn:microsoft.com/office/officeart/2005/8/layout/vList2"/>
    <dgm:cxn modelId="{C2CCBEC7-E063-4A71-A71C-8A89272EB6DB}" srcId="{A8FACAC4-F1F2-41DB-A128-0F05B6EB6283}" destId="{EDE3D6C8-5C82-4C63-BB28-EA6D97A2B990}" srcOrd="0" destOrd="0" parTransId="{0FCC40AE-BE77-4E81-8F4E-CC09512A0B26}" sibTransId="{B98D34C5-441E-455D-AF6E-BEFB4C5AAEA3}"/>
    <dgm:cxn modelId="{46571110-4E04-4BB1-80A5-AAC62A1056B3}" type="presParOf" srcId="{185333DD-F491-4AFB-8426-1F34DB7E6294}" destId="{16CB40E0-FF55-4CE5-8ACE-BDD5D7111B6F}" srcOrd="0" destOrd="0" presId="urn:microsoft.com/office/officeart/2005/8/layout/vList2"/>
    <dgm:cxn modelId="{C23FE154-0828-4E3D-A00D-5D048F64D4D8}" type="presParOf" srcId="{185333DD-F491-4AFB-8426-1F34DB7E6294}" destId="{E341A640-0131-4986-8417-06503F6503A1}" srcOrd="1" destOrd="0" presId="urn:microsoft.com/office/officeart/2005/8/layout/vList2"/>
    <dgm:cxn modelId="{8342C53F-440C-4FE4-BCE5-DDCE76F3255B}" type="presParOf" srcId="{185333DD-F491-4AFB-8426-1F34DB7E6294}" destId="{E555A775-A060-4439-B16C-2CFC5EB0F146}" srcOrd="2" destOrd="0" presId="urn:microsoft.com/office/officeart/2005/8/layout/vList2"/>
    <dgm:cxn modelId="{64EB94D9-F166-4661-A5F1-B1F89B249B12}" type="presParOf" srcId="{185333DD-F491-4AFB-8426-1F34DB7E6294}" destId="{F7018809-926F-4FAF-BDD9-EE0A6D527E65}" srcOrd="3" destOrd="0" presId="urn:microsoft.com/office/officeart/2005/8/layout/vList2"/>
    <dgm:cxn modelId="{ADBB7CC5-F791-4651-95D8-CF1D55916CAC}" type="presParOf" srcId="{185333DD-F491-4AFB-8426-1F34DB7E6294}" destId="{5F01B92C-EB7C-4DCA-813F-1CD241785A8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6DCFE01-314C-41F6-B60A-8BA6745CA9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3DD952F-C317-474B-B2C9-5F2EA993277A}">
      <dgm:prSet/>
      <dgm:spPr/>
      <dgm:t>
        <a:bodyPr/>
        <a:lstStyle/>
        <a:p>
          <a:pPr algn="ctr" rtl="0"/>
          <a:r>
            <a:rPr lang="en-US" b="1" dirty="0" smtClean="0"/>
            <a:t>MS plot of CdSnO</a:t>
          </a:r>
          <a:r>
            <a:rPr lang="en-US" b="1" baseline="-25000" dirty="0" smtClean="0"/>
            <a:t>3</a:t>
          </a:r>
          <a:endParaRPr lang="en-US" b="1" dirty="0"/>
        </a:p>
      </dgm:t>
    </dgm:pt>
    <dgm:pt modelId="{D88A3E93-9424-4BF2-8E75-5AED7ADC0FD1}" type="parTrans" cxnId="{F38E5447-1ACA-40CE-B7D8-1CB0394F1DA9}">
      <dgm:prSet/>
      <dgm:spPr/>
      <dgm:t>
        <a:bodyPr/>
        <a:lstStyle/>
        <a:p>
          <a:pPr algn="ctr"/>
          <a:endParaRPr lang="en-US" b="1"/>
        </a:p>
      </dgm:t>
    </dgm:pt>
    <dgm:pt modelId="{D390E8E6-126E-45ED-A823-9D31A21B8CE7}" type="sibTrans" cxnId="{F38E5447-1ACA-40CE-B7D8-1CB0394F1DA9}">
      <dgm:prSet/>
      <dgm:spPr/>
      <dgm:t>
        <a:bodyPr/>
        <a:lstStyle/>
        <a:p>
          <a:pPr algn="ctr"/>
          <a:endParaRPr lang="en-US" b="1"/>
        </a:p>
      </dgm:t>
    </dgm:pt>
    <dgm:pt modelId="{B6E5A006-2BA6-42A0-98AE-B08965B718A9}" type="pres">
      <dgm:prSet presAssocID="{A6DCFE01-314C-41F6-B60A-8BA6745CA9D6}" presName="linear" presStyleCnt="0">
        <dgm:presLayoutVars>
          <dgm:animLvl val="lvl"/>
          <dgm:resizeHandles val="exact"/>
        </dgm:presLayoutVars>
      </dgm:prSet>
      <dgm:spPr/>
      <dgm:t>
        <a:bodyPr/>
        <a:lstStyle/>
        <a:p>
          <a:endParaRPr lang="en-US"/>
        </a:p>
      </dgm:t>
    </dgm:pt>
    <dgm:pt modelId="{B6DFFCB4-62B8-45E0-9508-C1F115746766}" type="pres">
      <dgm:prSet presAssocID="{03DD952F-C317-474B-B2C9-5F2EA993277A}" presName="parentText" presStyleLbl="node1" presStyleIdx="0" presStyleCnt="1" custLinFactNeighborY="30929">
        <dgm:presLayoutVars>
          <dgm:chMax val="0"/>
          <dgm:bulletEnabled val="1"/>
        </dgm:presLayoutVars>
      </dgm:prSet>
      <dgm:spPr/>
      <dgm:t>
        <a:bodyPr/>
        <a:lstStyle/>
        <a:p>
          <a:endParaRPr lang="en-US"/>
        </a:p>
      </dgm:t>
    </dgm:pt>
  </dgm:ptLst>
  <dgm:cxnLst>
    <dgm:cxn modelId="{F38E5447-1ACA-40CE-B7D8-1CB0394F1DA9}" srcId="{A6DCFE01-314C-41F6-B60A-8BA6745CA9D6}" destId="{03DD952F-C317-474B-B2C9-5F2EA993277A}" srcOrd="0" destOrd="0" parTransId="{D88A3E93-9424-4BF2-8E75-5AED7ADC0FD1}" sibTransId="{D390E8E6-126E-45ED-A823-9D31A21B8CE7}"/>
    <dgm:cxn modelId="{0E034F98-1774-4C50-BDC2-E0BFD9A88489}" type="presOf" srcId="{A6DCFE01-314C-41F6-B60A-8BA6745CA9D6}" destId="{B6E5A006-2BA6-42A0-98AE-B08965B718A9}" srcOrd="0" destOrd="0" presId="urn:microsoft.com/office/officeart/2005/8/layout/vList2"/>
    <dgm:cxn modelId="{8F0385B9-4BE4-42E9-B9F4-257AFF53089E}" type="presOf" srcId="{03DD952F-C317-474B-B2C9-5F2EA993277A}" destId="{B6DFFCB4-62B8-45E0-9508-C1F115746766}" srcOrd="0" destOrd="0" presId="urn:microsoft.com/office/officeart/2005/8/layout/vList2"/>
    <dgm:cxn modelId="{0CCB166C-8FF0-4F09-9DFE-2741CCEEBDBA}" type="presParOf" srcId="{B6E5A006-2BA6-42A0-98AE-B08965B718A9}" destId="{B6DFFCB4-62B8-45E0-9508-C1F11574676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EAB41E3-CEB5-43A8-ADEA-91E17887FD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CB84AE-3321-40D6-896D-DFDED22672CD}">
      <dgm:prSet/>
      <dgm:spPr/>
      <dgm:t>
        <a:bodyPr/>
        <a:lstStyle/>
        <a:p>
          <a:pPr algn="ctr" rtl="0"/>
          <a:r>
            <a:rPr lang="en-US" b="1" dirty="0" smtClean="0"/>
            <a:t>MS plot of Cd</a:t>
          </a:r>
          <a:r>
            <a:rPr lang="en-US" b="1" baseline="-25000" dirty="0" smtClean="0"/>
            <a:t>2</a:t>
          </a:r>
          <a:r>
            <a:rPr lang="en-US" b="1" dirty="0" smtClean="0"/>
            <a:t>SnO</a:t>
          </a:r>
          <a:r>
            <a:rPr lang="en-US" b="1" baseline="-25000" dirty="0" smtClean="0"/>
            <a:t>4</a:t>
          </a:r>
          <a:endParaRPr lang="en-US" b="1" dirty="0"/>
        </a:p>
      </dgm:t>
    </dgm:pt>
    <dgm:pt modelId="{3874B1CB-C7B2-45C5-81DA-26241BFC5ACB}" type="parTrans" cxnId="{BEF9B8C2-BA7D-40BC-91D0-926F1F94A60F}">
      <dgm:prSet/>
      <dgm:spPr/>
      <dgm:t>
        <a:bodyPr/>
        <a:lstStyle/>
        <a:p>
          <a:endParaRPr lang="en-US"/>
        </a:p>
      </dgm:t>
    </dgm:pt>
    <dgm:pt modelId="{07318DB8-865E-44A9-81D2-2B1287030D79}" type="sibTrans" cxnId="{BEF9B8C2-BA7D-40BC-91D0-926F1F94A60F}">
      <dgm:prSet/>
      <dgm:spPr/>
      <dgm:t>
        <a:bodyPr/>
        <a:lstStyle/>
        <a:p>
          <a:endParaRPr lang="en-US"/>
        </a:p>
      </dgm:t>
    </dgm:pt>
    <dgm:pt modelId="{5DA15A8B-57AD-4EDA-83E2-DE61A0ADAE42}" type="pres">
      <dgm:prSet presAssocID="{1EAB41E3-CEB5-43A8-ADEA-91E17887FD75}" presName="linear" presStyleCnt="0">
        <dgm:presLayoutVars>
          <dgm:animLvl val="lvl"/>
          <dgm:resizeHandles val="exact"/>
        </dgm:presLayoutVars>
      </dgm:prSet>
      <dgm:spPr/>
      <dgm:t>
        <a:bodyPr/>
        <a:lstStyle/>
        <a:p>
          <a:endParaRPr lang="en-US"/>
        </a:p>
      </dgm:t>
    </dgm:pt>
    <dgm:pt modelId="{07C6CC2F-1B3F-4957-AE13-C920F86ED700}" type="pres">
      <dgm:prSet presAssocID="{4BCB84AE-3321-40D6-896D-DFDED22672CD}" presName="parentText" presStyleLbl="node1" presStyleIdx="0" presStyleCnt="1" custLinFactNeighborY="13480">
        <dgm:presLayoutVars>
          <dgm:chMax val="0"/>
          <dgm:bulletEnabled val="1"/>
        </dgm:presLayoutVars>
      </dgm:prSet>
      <dgm:spPr/>
      <dgm:t>
        <a:bodyPr/>
        <a:lstStyle/>
        <a:p>
          <a:endParaRPr lang="en-US"/>
        </a:p>
      </dgm:t>
    </dgm:pt>
  </dgm:ptLst>
  <dgm:cxnLst>
    <dgm:cxn modelId="{BEF9B8C2-BA7D-40BC-91D0-926F1F94A60F}" srcId="{1EAB41E3-CEB5-43A8-ADEA-91E17887FD75}" destId="{4BCB84AE-3321-40D6-896D-DFDED22672CD}" srcOrd="0" destOrd="0" parTransId="{3874B1CB-C7B2-45C5-81DA-26241BFC5ACB}" sibTransId="{07318DB8-865E-44A9-81D2-2B1287030D79}"/>
    <dgm:cxn modelId="{1854B20E-B2BF-4EF9-B8ED-B957EA45BCF8}" type="presOf" srcId="{1EAB41E3-CEB5-43A8-ADEA-91E17887FD75}" destId="{5DA15A8B-57AD-4EDA-83E2-DE61A0ADAE42}" srcOrd="0" destOrd="0" presId="urn:microsoft.com/office/officeart/2005/8/layout/vList2"/>
    <dgm:cxn modelId="{C5485FF7-F019-4B19-A0F0-9112105D18C2}" type="presOf" srcId="{4BCB84AE-3321-40D6-896D-DFDED22672CD}" destId="{07C6CC2F-1B3F-4957-AE13-C920F86ED700}" srcOrd="0" destOrd="0" presId="urn:microsoft.com/office/officeart/2005/8/layout/vList2"/>
    <dgm:cxn modelId="{876CCBAC-A07B-40C9-9666-A79379DFE049}" type="presParOf" srcId="{5DA15A8B-57AD-4EDA-83E2-DE61A0ADAE42}" destId="{07C6CC2F-1B3F-4957-AE13-C920F86ED700}"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12D6A5-665F-4A7F-89F3-91BA6F232F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6C5C5A-FC44-4B3A-B70C-BC19CA55EE3F}">
      <dgm:prSet custT="1"/>
      <dgm:spPr/>
      <dgm:t>
        <a:bodyPr anchor="t"/>
        <a:lstStyle/>
        <a:p>
          <a:pPr rtl="0"/>
          <a:r>
            <a:rPr lang="en-US" sz="1200" b="1" dirty="0" smtClean="0"/>
            <a:t>Counter electrode	: </a:t>
          </a:r>
          <a:r>
            <a:rPr lang="en-US" sz="1200" b="0" dirty="0" smtClean="0"/>
            <a:t>Pt</a:t>
          </a:r>
          <a:r>
            <a:rPr lang="en-US" sz="1200" b="1" dirty="0" smtClean="0"/>
            <a:t>		</a:t>
          </a:r>
          <a:endParaRPr lang="en-US" sz="1200" dirty="0"/>
        </a:p>
      </dgm:t>
    </dgm:pt>
    <dgm:pt modelId="{3CE3B324-CCA8-4B3A-9FFF-88659786F8C5}" type="parTrans" cxnId="{D90F8E4F-C2D8-4B4C-8FDB-DCA75324AD16}">
      <dgm:prSet/>
      <dgm:spPr/>
      <dgm:t>
        <a:bodyPr/>
        <a:lstStyle/>
        <a:p>
          <a:endParaRPr lang="en-US" sz="1200"/>
        </a:p>
      </dgm:t>
    </dgm:pt>
    <dgm:pt modelId="{A97BEE45-EACD-445A-BB67-1A09C8000A58}" type="sibTrans" cxnId="{D90F8E4F-C2D8-4B4C-8FDB-DCA75324AD16}">
      <dgm:prSet/>
      <dgm:spPr/>
      <dgm:t>
        <a:bodyPr/>
        <a:lstStyle/>
        <a:p>
          <a:endParaRPr lang="en-US" sz="1200"/>
        </a:p>
      </dgm:t>
    </dgm:pt>
    <dgm:pt modelId="{22AC7493-B429-44A4-8AF8-7BAC16AEA3EE}">
      <dgm:prSet custT="1"/>
      <dgm:spPr/>
      <dgm:t>
        <a:bodyPr anchor="t"/>
        <a:lstStyle/>
        <a:p>
          <a:pPr rtl="0"/>
          <a:r>
            <a:rPr lang="en-US" sz="1200" b="1" dirty="0" smtClean="0"/>
            <a:t>Amplitude		: </a:t>
          </a:r>
          <a:r>
            <a:rPr lang="en-US" sz="1200" b="0" dirty="0" smtClean="0"/>
            <a:t>0.005 V</a:t>
          </a:r>
          <a:endParaRPr lang="en-US" sz="1200" b="0" dirty="0"/>
        </a:p>
      </dgm:t>
    </dgm:pt>
    <dgm:pt modelId="{21A18F71-5F8F-4942-A377-1BAF84CE13E7}" type="parTrans" cxnId="{06473C83-54EE-4320-A8ED-1301DC8E0A61}">
      <dgm:prSet/>
      <dgm:spPr/>
      <dgm:t>
        <a:bodyPr/>
        <a:lstStyle/>
        <a:p>
          <a:endParaRPr lang="en-US" sz="1200"/>
        </a:p>
      </dgm:t>
    </dgm:pt>
    <dgm:pt modelId="{7FD7F649-5E30-4D46-AF9A-1407DE0F9E68}" type="sibTrans" cxnId="{06473C83-54EE-4320-A8ED-1301DC8E0A61}">
      <dgm:prSet/>
      <dgm:spPr/>
      <dgm:t>
        <a:bodyPr/>
        <a:lstStyle/>
        <a:p>
          <a:endParaRPr lang="en-US" sz="1200"/>
        </a:p>
      </dgm:t>
    </dgm:pt>
    <dgm:pt modelId="{5D5E3893-23E0-48EA-BDD4-3BD21EB82AE2}">
      <dgm:prSet custT="1"/>
      <dgm:spPr/>
      <dgm:t>
        <a:bodyPr anchor="t"/>
        <a:lstStyle/>
        <a:p>
          <a:pPr rtl="0"/>
          <a:r>
            <a:rPr lang="en-US" sz="1200" b="1" dirty="0" smtClean="0"/>
            <a:t>Electrolyte		: </a:t>
          </a:r>
          <a:r>
            <a:rPr lang="en-US" sz="1200" b="0" dirty="0" smtClean="0"/>
            <a:t>0.5 M Na</a:t>
          </a:r>
          <a:r>
            <a:rPr lang="en-US" sz="1200" b="0" baseline="-25000" dirty="0" smtClean="0"/>
            <a:t>2</a:t>
          </a:r>
          <a:r>
            <a:rPr lang="en-US" sz="1200" b="0" dirty="0" smtClean="0"/>
            <a:t>SO</a:t>
          </a:r>
          <a:r>
            <a:rPr lang="en-US" sz="1200" b="0" baseline="-25000" dirty="0" smtClean="0"/>
            <a:t>4 </a:t>
          </a:r>
          <a:r>
            <a:rPr lang="en-US" sz="1200" b="0" dirty="0" smtClean="0"/>
            <a:t> (adjusted to pH 7)	</a:t>
          </a:r>
          <a:r>
            <a:rPr lang="en-US" sz="1200" b="1" dirty="0" smtClean="0"/>
            <a:t>	</a:t>
          </a:r>
          <a:endParaRPr lang="en-US" sz="1200" dirty="0"/>
        </a:p>
      </dgm:t>
    </dgm:pt>
    <dgm:pt modelId="{8AA88A53-6727-472F-9180-3E4B99F0ECFA}" type="parTrans" cxnId="{64DC8386-8B52-48F0-BEE4-F27C5F9B92E4}">
      <dgm:prSet/>
      <dgm:spPr/>
      <dgm:t>
        <a:bodyPr/>
        <a:lstStyle/>
        <a:p>
          <a:endParaRPr lang="en-US" sz="1200"/>
        </a:p>
      </dgm:t>
    </dgm:pt>
    <dgm:pt modelId="{58DA1544-8C74-4E87-AF05-D52E281E0B5C}" type="sibTrans" cxnId="{64DC8386-8B52-48F0-BEE4-F27C5F9B92E4}">
      <dgm:prSet/>
      <dgm:spPr/>
      <dgm:t>
        <a:bodyPr/>
        <a:lstStyle/>
        <a:p>
          <a:endParaRPr lang="en-US" sz="1200"/>
        </a:p>
      </dgm:t>
    </dgm:pt>
    <dgm:pt modelId="{AF32BE59-6DAA-4BAA-A65E-0D4F0C890C65}">
      <dgm:prSet custT="1"/>
      <dgm:spPr/>
      <dgm:t>
        <a:bodyPr anchor="t"/>
        <a:lstStyle/>
        <a:p>
          <a:pPr rtl="0"/>
          <a:r>
            <a:rPr lang="en-US" sz="1200" b="1" dirty="0" smtClean="0"/>
            <a:t>Potential range		: </a:t>
          </a:r>
          <a:r>
            <a:rPr lang="en-US" sz="1200" b="0" dirty="0" smtClean="0"/>
            <a:t>0 V to 0.9 V</a:t>
          </a:r>
          <a:endParaRPr lang="en-US" sz="1200" b="0" dirty="0"/>
        </a:p>
      </dgm:t>
    </dgm:pt>
    <dgm:pt modelId="{5430BA9A-0744-4586-9035-05E1CA83454D}" type="parTrans" cxnId="{8429B394-A207-4019-B513-33B3DDE5E9B6}">
      <dgm:prSet/>
      <dgm:spPr/>
      <dgm:t>
        <a:bodyPr/>
        <a:lstStyle/>
        <a:p>
          <a:endParaRPr lang="en-US" sz="1200"/>
        </a:p>
      </dgm:t>
    </dgm:pt>
    <dgm:pt modelId="{2148458B-BD56-40B7-9101-A74E27FB3860}" type="sibTrans" cxnId="{8429B394-A207-4019-B513-33B3DDE5E9B6}">
      <dgm:prSet/>
      <dgm:spPr/>
      <dgm:t>
        <a:bodyPr/>
        <a:lstStyle/>
        <a:p>
          <a:endParaRPr lang="en-US" sz="1200"/>
        </a:p>
      </dgm:t>
    </dgm:pt>
    <dgm:pt modelId="{E58CD7CD-117E-479C-8C5C-842CE6EA616B}" type="pres">
      <dgm:prSet presAssocID="{9312D6A5-665F-4A7F-89F3-91BA6F232FA1}" presName="linear" presStyleCnt="0">
        <dgm:presLayoutVars>
          <dgm:animLvl val="lvl"/>
          <dgm:resizeHandles val="exact"/>
        </dgm:presLayoutVars>
      </dgm:prSet>
      <dgm:spPr/>
      <dgm:t>
        <a:bodyPr/>
        <a:lstStyle/>
        <a:p>
          <a:endParaRPr lang="en-US"/>
        </a:p>
      </dgm:t>
    </dgm:pt>
    <dgm:pt modelId="{2246F44C-8662-4286-ADA3-57D58D0167F0}" type="pres">
      <dgm:prSet presAssocID="{DC6C5C5A-FC44-4B3A-B70C-BC19CA55EE3F}" presName="parentText" presStyleLbl="node1" presStyleIdx="0" presStyleCnt="4">
        <dgm:presLayoutVars>
          <dgm:chMax val="0"/>
          <dgm:bulletEnabled val="1"/>
        </dgm:presLayoutVars>
      </dgm:prSet>
      <dgm:spPr/>
      <dgm:t>
        <a:bodyPr/>
        <a:lstStyle/>
        <a:p>
          <a:endParaRPr lang="en-US"/>
        </a:p>
      </dgm:t>
    </dgm:pt>
    <dgm:pt modelId="{67D28941-1139-45A6-9E37-FF6D1ED6690C}" type="pres">
      <dgm:prSet presAssocID="{A97BEE45-EACD-445A-BB67-1A09C8000A58}" presName="spacer" presStyleCnt="0"/>
      <dgm:spPr/>
    </dgm:pt>
    <dgm:pt modelId="{B0AD7959-D029-44FE-B876-9595569CB7DB}" type="pres">
      <dgm:prSet presAssocID="{22AC7493-B429-44A4-8AF8-7BAC16AEA3EE}" presName="parentText" presStyleLbl="node1" presStyleIdx="1" presStyleCnt="4">
        <dgm:presLayoutVars>
          <dgm:chMax val="0"/>
          <dgm:bulletEnabled val="1"/>
        </dgm:presLayoutVars>
      </dgm:prSet>
      <dgm:spPr/>
      <dgm:t>
        <a:bodyPr/>
        <a:lstStyle/>
        <a:p>
          <a:endParaRPr lang="en-US"/>
        </a:p>
      </dgm:t>
    </dgm:pt>
    <dgm:pt modelId="{B8B59427-84C9-41D9-A4C3-525112C0C133}" type="pres">
      <dgm:prSet presAssocID="{7FD7F649-5E30-4D46-AF9A-1407DE0F9E68}" presName="spacer" presStyleCnt="0"/>
      <dgm:spPr/>
    </dgm:pt>
    <dgm:pt modelId="{809C73A6-260B-4F68-863A-1DE2F243D11F}" type="pres">
      <dgm:prSet presAssocID="{5D5E3893-23E0-48EA-BDD4-3BD21EB82AE2}" presName="parentText" presStyleLbl="node1" presStyleIdx="2" presStyleCnt="4">
        <dgm:presLayoutVars>
          <dgm:chMax val="0"/>
          <dgm:bulletEnabled val="1"/>
        </dgm:presLayoutVars>
      </dgm:prSet>
      <dgm:spPr/>
      <dgm:t>
        <a:bodyPr/>
        <a:lstStyle/>
        <a:p>
          <a:endParaRPr lang="en-US"/>
        </a:p>
      </dgm:t>
    </dgm:pt>
    <dgm:pt modelId="{97C2E904-7053-48A0-BF1D-E74570FF57B9}" type="pres">
      <dgm:prSet presAssocID="{58DA1544-8C74-4E87-AF05-D52E281E0B5C}" presName="spacer" presStyleCnt="0"/>
      <dgm:spPr/>
    </dgm:pt>
    <dgm:pt modelId="{0F450E2F-1920-4C22-9A3E-6A8F259BDB60}" type="pres">
      <dgm:prSet presAssocID="{AF32BE59-6DAA-4BAA-A65E-0D4F0C890C65}" presName="parentText" presStyleLbl="node1" presStyleIdx="3" presStyleCnt="4" custLinFactNeighborX="-1695">
        <dgm:presLayoutVars>
          <dgm:chMax val="0"/>
          <dgm:bulletEnabled val="1"/>
        </dgm:presLayoutVars>
      </dgm:prSet>
      <dgm:spPr/>
      <dgm:t>
        <a:bodyPr/>
        <a:lstStyle/>
        <a:p>
          <a:endParaRPr lang="en-US"/>
        </a:p>
      </dgm:t>
    </dgm:pt>
  </dgm:ptLst>
  <dgm:cxnLst>
    <dgm:cxn modelId="{7EB3D4A3-808A-4461-83B2-B1E7A2409BB1}" type="presOf" srcId="{AF32BE59-6DAA-4BAA-A65E-0D4F0C890C65}" destId="{0F450E2F-1920-4C22-9A3E-6A8F259BDB60}" srcOrd="0" destOrd="0" presId="urn:microsoft.com/office/officeart/2005/8/layout/vList2"/>
    <dgm:cxn modelId="{D0207EA2-A3A5-48CB-A156-2A4C76A3F8F5}" type="presOf" srcId="{5D5E3893-23E0-48EA-BDD4-3BD21EB82AE2}" destId="{809C73A6-260B-4F68-863A-1DE2F243D11F}" srcOrd="0" destOrd="0" presId="urn:microsoft.com/office/officeart/2005/8/layout/vList2"/>
    <dgm:cxn modelId="{D90F8E4F-C2D8-4B4C-8FDB-DCA75324AD16}" srcId="{9312D6A5-665F-4A7F-89F3-91BA6F232FA1}" destId="{DC6C5C5A-FC44-4B3A-B70C-BC19CA55EE3F}" srcOrd="0" destOrd="0" parTransId="{3CE3B324-CCA8-4B3A-9FFF-88659786F8C5}" sibTransId="{A97BEE45-EACD-445A-BB67-1A09C8000A58}"/>
    <dgm:cxn modelId="{8429B394-A207-4019-B513-33B3DDE5E9B6}" srcId="{9312D6A5-665F-4A7F-89F3-91BA6F232FA1}" destId="{AF32BE59-6DAA-4BAA-A65E-0D4F0C890C65}" srcOrd="3" destOrd="0" parTransId="{5430BA9A-0744-4586-9035-05E1CA83454D}" sibTransId="{2148458B-BD56-40B7-9101-A74E27FB3860}"/>
    <dgm:cxn modelId="{BA785D09-DF68-4480-A106-700731383D41}" type="presOf" srcId="{DC6C5C5A-FC44-4B3A-B70C-BC19CA55EE3F}" destId="{2246F44C-8662-4286-ADA3-57D58D0167F0}" srcOrd="0" destOrd="0" presId="urn:microsoft.com/office/officeart/2005/8/layout/vList2"/>
    <dgm:cxn modelId="{08458655-5DDA-464B-887C-7A4E5AB0FB89}" type="presOf" srcId="{9312D6A5-665F-4A7F-89F3-91BA6F232FA1}" destId="{E58CD7CD-117E-479C-8C5C-842CE6EA616B}" srcOrd="0" destOrd="0" presId="urn:microsoft.com/office/officeart/2005/8/layout/vList2"/>
    <dgm:cxn modelId="{06473C83-54EE-4320-A8ED-1301DC8E0A61}" srcId="{9312D6A5-665F-4A7F-89F3-91BA6F232FA1}" destId="{22AC7493-B429-44A4-8AF8-7BAC16AEA3EE}" srcOrd="1" destOrd="0" parTransId="{21A18F71-5F8F-4942-A377-1BAF84CE13E7}" sibTransId="{7FD7F649-5E30-4D46-AF9A-1407DE0F9E68}"/>
    <dgm:cxn modelId="{64DC8386-8B52-48F0-BEE4-F27C5F9B92E4}" srcId="{9312D6A5-665F-4A7F-89F3-91BA6F232FA1}" destId="{5D5E3893-23E0-48EA-BDD4-3BD21EB82AE2}" srcOrd="2" destOrd="0" parTransId="{8AA88A53-6727-472F-9180-3E4B99F0ECFA}" sibTransId="{58DA1544-8C74-4E87-AF05-D52E281E0B5C}"/>
    <dgm:cxn modelId="{44642BB7-7E1E-4CED-840D-18761C43A249}" type="presOf" srcId="{22AC7493-B429-44A4-8AF8-7BAC16AEA3EE}" destId="{B0AD7959-D029-44FE-B876-9595569CB7DB}" srcOrd="0" destOrd="0" presId="urn:microsoft.com/office/officeart/2005/8/layout/vList2"/>
    <dgm:cxn modelId="{6C5C2DC2-E313-4AC3-81D6-D43144EEE454}" type="presParOf" srcId="{E58CD7CD-117E-479C-8C5C-842CE6EA616B}" destId="{2246F44C-8662-4286-ADA3-57D58D0167F0}" srcOrd="0" destOrd="0" presId="urn:microsoft.com/office/officeart/2005/8/layout/vList2"/>
    <dgm:cxn modelId="{4C11B518-DC74-4776-A3FB-7C356432D3FB}" type="presParOf" srcId="{E58CD7CD-117E-479C-8C5C-842CE6EA616B}" destId="{67D28941-1139-45A6-9E37-FF6D1ED6690C}" srcOrd="1" destOrd="0" presId="urn:microsoft.com/office/officeart/2005/8/layout/vList2"/>
    <dgm:cxn modelId="{4E122398-06DF-4EF9-B2B6-530DA10E44A3}" type="presParOf" srcId="{E58CD7CD-117E-479C-8C5C-842CE6EA616B}" destId="{B0AD7959-D029-44FE-B876-9595569CB7DB}" srcOrd="2" destOrd="0" presId="urn:microsoft.com/office/officeart/2005/8/layout/vList2"/>
    <dgm:cxn modelId="{83C8CA70-398C-4E58-A500-D3B35795F8A6}" type="presParOf" srcId="{E58CD7CD-117E-479C-8C5C-842CE6EA616B}" destId="{B8B59427-84C9-41D9-A4C3-525112C0C133}" srcOrd="3" destOrd="0" presId="urn:microsoft.com/office/officeart/2005/8/layout/vList2"/>
    <dgm:cxn modelId="{27C0FE3F-4874-46BE-AD11-17FB67BACE68}" type="presParOf" srcId="{E58CD7CD-117E-479C-8C5C-842CE6EA616B}" destId="{809C73A6-260B-4F68-863A-1DE2F243D11F}" srcOrd="4" destOrd="0" presId="urn:microsoft.com/office/officeart/2005/8/layout/vList2"/>
    <dgm:cxn modelId="{D221DB61-4948-4E24-9FB9-7045CADB8531}" type="presParOf" srcId="{E58CD7CD-117E-479C-8C5C-842CE6EA616B}" destId="{97C2E904-7053-48A0-BF1D-E74570FF57B9}" srcOrd="5" destOrd="0" presId="urn:microsoft.com/office/officeart/2005/8/layout/vList2"/>
    <dgm:cxn modelId="{9A88487A-78E5-484E-8A14-82FAD49D0A3F}" type="presParOf" srcId="{E58CD7CD-117E-479C-8C5C-842CE6EA616B}" destId="{0F450E2F-1920-4C22-9A3E-6A8F259BDB60}" srcOrd="6"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42A4CFD-1662-45FE-8C81-A2A2F328B5EE}"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43317EEF-131B-4977-835A-486AFCB2F495}">
      <dgm:prSet custT="1"/>
      <dgm:spPr/>
      <dgm:t>
        <a:bodyPr/>
        <a:lstStyle/>
        <a:p>
          <a:pPr algn="ctr" rtl="0"/>
          <a:r>
            <a:rPr lang="en-US" sz="1800" b="1" dirty="0" smtClean="0">
              <a:solidFill>
                <a:srgbClr val="C00000"/>
              </a:solidFill>
            </a:rPr>
            <a:t>Both cadmium </a:t>
          </a:r>
          <a:r>
            <a:rPr lang="en-US" sz="1800" b="1" dirty="0" err="1" smtClean="0">
              <a:solidFill>
                <a:srgbClr val="C00000"/>
              </a:solidFill>
            </a:rPr>
            <a:t>stannates</a:t>
          </a:r>
          <a:r>
            <a:rPr lang="en-US" sz="1800" b="1" dirty="0" smtClean="0">
              <a:solidFill>
                <a:srgbClr val="C00000"/>
              </a:solidFill>
            </a:rPr>
            <a:t> cannot evolve H</a:t>
          </a:r>
          <a:r>
            <a:rPr lang="en-US" sz="1800" b="1" baseline="-25000" dirty="0" smtClean="0">
              <a:solidFill>
                <a:srgbClr val="C00000"/>
              </a:solidFill>
            </a:rPr>
            <a:t>2</a:t>
          </a:r>
          <a:endParaRPr lang="en-US" sz="1800" b="1" baseline="-25000" dirty="0">
            <a:solidFill>
              <a:srgbClr val="C00000"/>
            </a:solidFill>
          </a:endParaRPr>
        </a:p>
      </dgm:t>
    </dgm:pt>
    <dgm:pt modelId="{A535629E-3D31-4795-A725-29DECB5E8397}" type="parTrans" cxnId="{1B5DAF9B-2F73-4EEF-BB25-3ECB21696B9A}">
      <dgm:prSet/>
      <dgm:spPr/>
      <dgm:t>
        <a:bodyPr/>
        <a:lstStyle/>
        <a:p>
          <a:endParaRPr lang="en-US" sz="1600" b="1">
            <a:solidFill>
              <a:srgbClr val="C00000"/>
            </a:solidFill>
          </a:endParaRPr>
        </a:p>
      </dgm:t>
    </dgm:pt>
    <dgm:pt modelId="{B025B56D-F486-4E54-B300-80B450F66C52}" type="sibTrans" cxnId="{1B5DAF9B-2F73-4EEF-BB25-3ECB21696B9A}">
      <dgm:prSet/>
      <dgm:spPr/>
      <dgm:t>
        <a:bodyPr/>
        <a:lstStyle/>
        <a:p>
          <a:endParaRPr lang="en-US" sz="1600" b="1">
            <a:solidFill>
              <a:srgbClr val="C00000"/>
            </a:solidFill>
          </a:endParaRPr>
        </a:p>
      </dgm:t>
    </dgm:pt>
    <dgm:pt modelId="{5913A77B-1A09-43DF-AD5A-4EB3EE443848}" type="pres">
      <dgm:prSet presAssocID="{142A4CFD-1662-45FE-8C81-A2A2F328B5EE}" presName="linear" presStyleCnt="0">
        <dgm:presLayoutVars>
          <dgm:animLvl val="lvl"/>
          <dgm:resizeHandles val="exact"/>
        </dgm:presLayoutVars>
      </dgm:prSet>
      <dgm:spPr/>
      <dgm:t>
        <a:bodyPr/>
        <a:lstStyle/>
        <a:p>
          <a:endParaRPr lang="en-US"/>
        </a:p>
      </dgm:t>
    </dgm:pt>
    <dgm:pt modelId="{F3CF89E5-7FD4-49C9-A034-481A2929A7A1}" type="pres">
      <dgm:prSet presAssocID="{43317EEF-131B-4977-835A-486AFCB2F495}" presName="parentText" presStyleLbl="node1" presStyleIdx="0" presStyleCnt="1" custLinFactNeighborY="-2950">
        <dgm:presLayoutVars>
          <dgm:chMax val="0"/>
          <dgm:bulletEnabled val="1"/>
        </dgm:presLayoutVars>
      </dgm:prSet>
      <dgm:spPr/>
      <dgm:t>
        <a:bodyPr/>
        <a:lstStyle/>
        <a:p>
          <a:endParaRPr lang="en-US"/>
        </a:p>
      </dgm:t>
    </dgm:pt>
  </dgm:ptLst>
  <dgm:cxnLst>
    <dgm:cxn modelId="{8BBAD56D-6FB5-4FCC-B73A-7729756E9B18}" type="presOf" srcId="{43317EEF-131B-4977-835A-486AFCB2F495}" destId="{F3CF89E5-7FD4-49C9-A034-481A2929A7A1}" srcOrd="0" destOrd="0" presId="urn:microsoft.com/office/officeart/2005/8/layout/vList2"/>
    <dgm:cxn modelId="{1B5DAF9B-2F73-4EEF-BB25-3ECB21696B9A}" srcId="{142A4CFD-1662-45FE-8C81-A2A2F328B5EE}" destId="{43317EEF-131B-4977-835A-486AFCB2F495}" srcOrd="0" destOrd="0" parTransId="{A535629E-3D31-4795-A725-29DECB5E8397}" sibTransId="{B025B56D-F486-4E54-B300-80B450F66C52}"/>
    <dgm:cxn modelId="{824709F9-EA75-4025-9286-E92BFB1D7180}" type="presOf" srcId="{142A4CFD-1662-45FE-8C81-A2A2F328B5EE}" destId="{5913A77B-1A09-43DF-AD5A-4EB3EE443848}" srcOrd="0" destOrd="0" presId="urn:microsoft.com/office/officeart/2005/8/layout/vList2"/>
    <dgm:cxn modelId="{47059620-F77A-4E57-BD4A-24521E4F2FBF}" type="presParOf" srcId="{5913A77B-1A09-43DF-AD5A-4EB3EE443848}" destId="{F3CF89E5-7FD4-49C9-A034-481A2929A7A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2F43D86-FF0E-450F-844A-35FEC3DF66B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E7C9C52-195E-4C98-B223-4C484DED3EF8}">
      <dgm:prSet/>
      <dgm:spPr/>
      <dgm:t>
        <a:bodyPr/>
        <a:lstStyle/>
        <a:p>
          <a:pPr rtl="0"/>
          <a:r>
            <a:rPr lang="en-US" b="1" dirty="0" err="1" smtClean="0"/>
            <a:t>E</a:t>
          </a:r>
          <a:r>
            <a:rPr lang="en-US" b="1" baseline="-25000" dirty="0" err="1" smtClean="0"/>
            <a:t>cb</a:t>
          </a:r>
          <a:r>
            <a:rPr lang="en-US" b="1" dirty="0" smtClean="0"/>
            <a:t> is approximated as equal to </a:t>
          </a:r>
          <a:r>
            <a:rPr lang="en-US" b="1" dirty="0" err="1" smtClean="0"/>
            <a:t>E</a:t>
          </a:r>
          <a:r>
            <a:rPr lang="en-US" b="1" baseline="-25000" dirty="0" err="1" smtClean="0"/>
            <a:t>fb</a:t>
          </a:r>
          <a:r>
            <a:rPr lang="en-US" b="1" dirty="0" smtClean="0"/>
            <a:t> since doping density values are not available</a:t>
          </a:r>
          <a:endParaRPr lang="en-US" b="1" dirty="0"/>
        </a:p>
      </dgm:t>
    </dgm:pt>
    <dgm:pt modelId="{039AFEB1-0ED3-4D26-98AE-73BA5F14ECD2}" type="parTrans" cxnId="{CEF3F306-629F-4CD9-8342-FF1D7ECD635E}">
      <dgm:prSet/>
      <dgm:spPr/>
      <dgm:t>
        <a:bodyPr/>
        <a:lstStyle/>
        <a:p>
          <a:endParaRPr lang="en-US"/>
        </a:p>
      </dgm:t>
    </dgm:pt>
    <dgm:pt modelId="{94C095B9-3AD0-41BC-AD3B-119894FE65C2}" type="sibTrans" cxnId="{CEF3F306-629F-4CD9-8342-FF1D7ECD635E}">
      <dgm:prSet/>
      <dgm:spPr/>
      <dgm:t>
        <a:bodyPr/>
        <a:lstStyle/>
        <a:p>
          <a:endParaRPr lang="en-US"/>
        </a:p>
      </dgm:t>
    </dgm:pt>
    <dgm:pt modelId="{5D2E3A19-DE89-460A-9A88-D198A427D101}" type="pres">
      <dgm:prSet presAssocID="{12F43D86-FF0E-450F-844A-35FEC3DF66B0}" presName="linear" presStyleCnt="0">
        <dgm:presLayoutVars>
          <dgm:animLvl val="lvl"/>
          <dgm:resizeHandles val="exact"/>
        </dgm:presLayoutVars>
      </dgm:prSet>
      <dgm:spPr/>
      <dgm:t>
        <a:bodyPr/>
        <a:lstStyle/>
        <a:p>
          <a:endParaRPr lang="en-US"/>
        </a:p>
      </dgm:t>
    </dgm:pt>
    <dgm:pt modelId="{89731C76-7E0A-477D-8D61-D88BC742D43F}" type="pres">
      <dgm:prSet presAssocID="{1E7C9C52-195E-4C98-B223-4C484DED3EF8}" presName="parentText" presStyleLbl="node1" presStyleIdx="0" presStyleCnt="1">
        <dgm:presLayoutVars>
          <dgm:chMax val="0"/>
          <dgm:bulletEnabled val="1"/>
        </dgm:presLayoutVars>
      </dgm:prSet>
      <dgm:spPr/>
      <dgm:t>
        <a:bodyPr/>
        <a:lstStyle/>
        <a:p>
          <a:endParaRPr lang="en-US"/>
        </a:p>
      </dgm:t>
    </dgm:pt>
  </dgm:ptLst>
  <dgm:cxnLst>
    <dgm:cxn modelId="{EEF4FD1C-FACC-4D13-8F9C-BFB0A24E5294}" type="presOf" srcId="{1E7C9C52-195E-4C98-B223-4C484DED3EF8}" destId="{89731C76-7E0A-477D-8D61-D88BC742D43F}" srcOrd="0" destOrd="0" presId="urn:microsoft.com/office/officeart/2005/8/layout/vList2"/>
    <dgm:cxn modelId="{CEF3F306-629F-4CD9-8342-FF1D7ECD635E}" srcId="{12F43D86-FF0E-450F-844A-35FEC3DF66B0}" destId="{1E7C9C52-195E-4C98-B223-4C484DED3EF8}" srcOrd="0" destOrd="0" parTransId="{039AFEB1-0ED3-4D26-98AE-73BA5F14ECD2}" sibTransId="{94C095B9-3AD0-41BC-AD3B-119894FE65C2}"/>
    <dgm:cxn modelId="{11B8FD55-87DF-4426-B23A-1DB01D6EB46A}" type="presOf" srcId="{12F43D86-FF0E-450F-844A-35FEC3DF66B0}" destId="{5D2E3A19-DE89-460A-9A88-D198A427D101}" srcOrd="0" destOrd="0" presId="urn:microsoft.com/office/officeart/2005/8/layout/vList2"/>
    <dgm:cxn modelId="{BAB9DF94-E86D-4376-BECD-2D9C122D970B}" type="presParOf" srcId="{5D2E3A19-DE89-460A-9A88-D198A427D101}" destId="{89731C76-7E0A-477D-8D61-D88BC742D43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9B9F32A-0F11-4BE9-9CF4-68E274F416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DDD400-7DED-4A61-BAF2-47F94FCC9D4C}">
      <dgm:prSet custT="1"/>
      <dgm:spPr/>
      <dgm:t>
        <a:bodyPr/>
        <a:lstStyle/>
        <a:p>
          <a:pPr rtl="0"/>
          <a:r>
            <a:rPr lang="en-US" sz="1400" dirty="0" smtClean="0"/>
            <a:t>Medium 		: 35 ml Water-methanol (5:1 ratio)</a:t>
          </a:r>
          <a:endParaRPr lang="en-US" sz="1400" dirty="0"/>
        </a:p>
      </dgm:t>
    </dgm:pt>
    <dgm:pt modelId="{565D5C7A-0DA9-4D36-873D-867CD60DB8FC}" type="parTrans" cxnId="{6EB596D8-EBD2-4E6F-967F-3DC93F0483E8}">
      <dgm:prSet/>
      <dgm:spPr/>
      <dgm:t>
        <a:bodyPr/>
        <a:lstStyle/>
        <a:p>
          <a:endParaRPr lang="en-US" sz="1400"/>
        </a:p>
      </dgm:t>
    </dgm:pt>
    <dgm:pt modelId="{374A04A3-6491-4CB3-A358-1DE6134FFE3A}" type="sibTrans" cxnId="{6EB596D8-EBD2-4E6F-967F-3DC93F0483E8}">
      <dgm:prSet/>
      <dgm:spPr/>
      <dgm:t>
        <a:bodyPr/>
        <a:lstStyle/>
        <a:p>
          <a:endParaRPr lang="en-US" sz="1400"/>
        </a:p>
      </dgm:t>
    </dgm:pt>
    <dgm:pt modelId="{0A4ECE7C-2225-4CC7-8920-1B8A18AC23B0}">
      <dgm:prSet custT="1"/>
      <dgm:spPr/>
      <dgm:t>
        <a:bodyPr/>
        <a:lstStyle/>
        <a:p>
          <a:pPr rtl="0"/>
          <a:r>
            <a:rPr lang="en-US" sz="1400" dirty="0" smtClean="0"/>
            <a:t>Catalyst			: 50 mg</a:t>
          </a:r>
          <a:endParaRPr lang="en-US" sz="1400" dirty="0"/>
        </a:p>
      </dgm:t>
    </dgm:pt>
    <dgm:pt modelId="{83B02CDA-AF10-456D-874B-6497D5E3A05A}" type="parTrans" cxnId="{116FB259-F637-4C64-BDFA-87A05B1AC17B}">
      <dgm:prSet/>
      <dgm:spPr/>
      <dgm:t>
        <a:bodyPr/>
        <a:lstStyle/>
        <a:p>
          <a:endParaRPr lang="en-US" sz="1400"/>
        </a:p>
      </dgm:t>
    </dgm:pt>
    <dgm:pt modelId="{96AAC36D-9A8C-44DB-8FC2-28CEF8455A81}" type="sibTrans" cxnId="{116FB259-F637-4C64-BDFA-87A05B1AC17B}">
      <dgm:prSet/>
      <dgm:spPr/>
      <dgm:t>
        <a:bodyPr/>
        <a:lstStyle/>
        <a:p>
          <a:endParaRPr lang="en-US" sz="1400"/>
        </a:p>
      </dgm:t>
    </dgm:pt>
    <dgm:pt modelId="{C284B896-EF6E-4DC4-8E4E-0B95A5E74598}">
      <dgm:prSet custT="1"/>
      <dgm:spPr/>
      <dgm:t>
        <a:bodyPr/>
        <a:lstStyle/>
        <a:p>
          <a:pPr rtl="0"/>
          <a:r>
            <a:rPr lang="en-US" sz="1400" dirty="0" smtClean="0"/>
            <a:t>Light source		: 480 W Hg lamp</a:t>
          </a:r>
          <a:endParaRPr lang="en-US" sz="1400" dirty="0"/>
        </a:p>
      </dgm:t>
    </dgm:pt>
    <dgm:pt modelId="{4FFF62D6-7139-4805-93C2-2A6BF2B4889C}" type="parTrans" cxnId="{1E56816E-AA74-41D6-A80B-2F47ED167BC1}">
      <dgm:prSet/>
      <dgm:spPr/>
      <dgm:t>
        <a:bodyPr/>
        <a:lstStyle/>
        <a:p>
          <a:endParaRPr lang="en-US" sz="1400"/>
        </a:p>
      </dgm:t>
    </dgm:pt>
    <dgm:pt modelId="{FE28BADE-2937-468B-9309-8ABFD01590DC}" type="sibTrans" cxnId="{1E56816E-AA74-41D6-A80B-2F47ED167BC1}">
      <dgm:prSet/>
      <dgm:spPr/>
      <dgm:t>
        <a:bodyPr/>
        <a:lstStyle/>
        <a:p>
          <a:endParaRPr lang="en-US" sz="1400"/>
        </a:p>
      </dgm:t>
    </dgm:pt>
    <dgm:pt modelId="{38BD8804-2712-46AC-8F80-7D1618071EB5}" type="pres">
      <dgm:prSet presAssocID="{09B9F32A-0F11-4BE9-9CF4-68E274F416E3}" presName="linear" presStyleCnt="0">
        <dgm:presLayoutVars>
          <dgm:animLvl val="lvl"/>
          <dgm:resizeHandles val="exact"/>
        </dgm:presLayoutVars>
      </dgm:prSet>
      <dgm:spPr/>
      <dgm:t>
        <a:bodyPr/>
        <a:lstStyle/>
        <a:p>
          <a:endParaRPr lang="en-US"/>
        </a:p>
      </dgm:t>
    </dgm:pt>
    <dgm:pt modelId="{105EBC9A-AA33-4F31-8045-34E8C522210C}" type="pres">
      <dgm:prSet presAssocID="{FADDD400-7DED-4A61-BAF2-47F94FCC9D4C}" presName="parentText" presStyleLbl="node1" presStyleIdx="0" presStyleCnt="3">
        <dgm:presLayoutVars>
          <dgm:chMax val="0"/>
          <dgm:bulletEnabled val="1"/>
        </dgm:presLayoutVars>
      </dgm:prSet>
      <dgm:spPr/>
      <dgm:t>
        <a:bodyPr/>
        <a:lstStyle/>
        <a:p>
          <a:endParaRPr lang="en-US"/>
        </a:p>
      </dgm:t>
    </dgm:pt>
    <dgm:pt modelId="{5EB2D7E9-36A0-43A5-B357-0D6C26A2DD26}" type="pres">
      <dgm:prSet presAssocID="{374A04A3-6491-4CB3-A358-1DE6134FFE3A}" presName="spacer" presStyleCnt="0"/>
      <dgm:spPr/>
    </dgm:pt>
    <dgm:pt modelId="{CDBFDE31-8059-493E-8245-3A02BD979DCB}" type="pres">
      <dgm:prSet presAssocID="{0A4ECE7C-2225-4CC7-8920-1B8A18AC23B0}" presName="parentText" presStyleLbl="node1" presStyleIdx="1" presStyleCnt="3">
        <dgm:presLayoutVars>
          <dgm:chMax val="0"/>
          <dgm:bulletEnabled val="1"/>
        </dgm:presLayoutVars>
      </dgm:prSet>
      <dgm:spPr/>
      <dgm:t>
        <a:bodyPr/>
        <a:lstStyle/>
        <a:p>
          <a:endParaRPr lang="en-US"/>
        </a:p>
      </dgm:t>
    </dgm:pt>
    <dgm:pt modelId="{C7B7A7D4-BB9C-484E-A588-120A5DB9B5B4}" type="pres">
      <dgm:prSet presAssocID="{96AAC36D-9A8C-44DB-8FC2-28CEF8455A81}" presName="spacer" presStyleCnt="0"/>
      <dgm:spPr/>
    </dgm:pt>
    <dgm:pt modelId="{A198642F-52BD-4568-BBE7-AB50A1CEDFDB}" type="pres">
      <dgm:prSet presAssocID="{C284B896-EF6E-4DC4-8E4E-0B95A5E74598}" presName="parentText" presStyleLbl="node1" presStyleIdx="2" presStyleCnt="3" custLinFactNeighborX="1389">
        <dgm:presLayoutVars>
          <dgm:chMax val="0"/>
          <dgm:bulletEnabled val="1"/>
        </dgm:presLayoutVars>
      </dgm:prSet>
      <dgm:spPr/>
      <dgm:t>
        <a:bodyPr/>
        <a:lstStyle/>
        <a:p>
          <a:endParaRPr lang="en-US"/>
        </a:p>
      </dgm:t>
    </dgm:pt>
  </dgm:ptLst>
  <dgm:cxnLst>
    <dgm:cxn modelId="{E544A197-C008-4A11-A965-CDF8FEEBA06B}" type="presOf" srcId="{0A4ECE7C-2225-4CC7-8920-1B8A18AC23B0}" destId="{CDBFDE31-8059-493E-8245-3A02BD979DCB}" srcOrd="0" destOrd="0" presId="urn:microsoft.com/office/officeart/2005/8/layout/vList2"/>
    <dgm:cxn modelId="{2834578B-E4F0-466D-87D6-45454013234B}" type="presOf" srcId="{FADDD400-7DED-4A61-BAF2-47F94FCC9D4C}" destId="{105EBC9A-AA33-4F31-8045-34E8C522210C}" srcOrd="0" destOrd="0" presId="urn:microsoft.com/office/officeart/2005/8/layout/vList2"/>
    <dgm:cxn modelId="{1E56816E-AA74-41D6-A80B-2F47ED167BC1}" srcId="{09B9F32A-0F11-4BE9-9CF4-68E274F416E3}" destId="{C284B896-EF6E-4DC4-8E4E-0B95A5E74598}" srcOrd="2" destOrd="0" parTransId="{4FFF62D6-7139-4805-93C2-2A6BF2B4889C}" sibTransId="{FE28BADE-2937-468B-9309-8ABFD01590DC}"/>
    <dgm:cxn modelId="{6EB596D8-EBD2-4E6F-967F-3DC93F0483E8}" srcId="{09B9F32A-0F11-4BE9-9CF4-68E274F416E3}" destId="{FADDD400-7DED-4A61-BAF2-47F94FCC9D4C}" srcOrd="0" destOrd="0" parTransId="{565D5C7A-0DA9-4D36-873D-867CD60DB8FC}" sibTransId="{374A04A3-6491-4CB3-A358-1DE6134FFE3A}"/>
    <dgm:cxn modelId="{4BE89AD8-A69C-48D1-9799-35782704983C}" type="presOf" srcId="{C284B896-EF6E-4DC4-8E4E-0B95A5E74598}" destId="{A198642F-52BD-4568-BBE7-AB50A1CEDFDB}" srcOrd="0" destOrd="0" presId="urn:microsoft.com/office/officeart/2005/8/layout/vList2"/>
    <dgm:cxn modelId="{116FB259-F637-4C64-BDFA-87A05B1AC17B}" srcId="{09B9F32A-0F11-4BE9-9CF4-68E274F416E3}" destId="{0A4ECE7C-2225-4CC7-8920-1B8A18AC23B0}" srcOrd="1" destOrd="0" parTransId="{83B02CDA-AF10-456D-874B-6497D5E3A05A}" sibTransId="{96AAC36D-9A8C-44DB-8FC2-28CEF8455A81}"/>
    <dgm:cxn modelId="{79679D34-F562-4424-B931-C84EBAFEAD93}" type="presOf" srcId="{09B9F32A-0F11-4BE9-9CF4-68E274F416E3}" destId="{38BD8804-2712-46AC-8F80-7D1618071EB5}" srcOrd="0" destOrd="0" presId="urn:microsoft.com/office/officeart/2005/8/layout/vList2"/>
    <dgm:cxn modelId="{5F3A4A28-F88D-4922-8673-5736A581AFFC}" type="presParOf" srcId="{38BD8804-2712-46AC-8F80-7D1618071EB5}" destId="{105EBC9A-AA33-4F31-8045-34E8C522210C}" srcOrd="0" destOrd="0" presId="urn:microsoft.com/office/officeart/2005/8/layout/vList2"/>
    <dgm:cxn modelId="{0BA8582D-6069-4362-B57C-27233E080AB8}" type="presParOf" srcId="{38BD8804-2712-46AC-8F80-7D1618071EB5}" destId="{5EB2D7E9-36A0-43A5-B357-0D6C26A2DD26}" srcOrd="1" destOrd="0" presId="urn:microsoft.com/office/officeart/2005/8/layout/vList2"/>
    <dgm:cxn modelId="{DF3739A9-7227-4A0C-B8C4-1533C65DD890}" type="presParOf" srcId="{38BD8804-2712-46AC-8F80-7D1618071EB5}" destId="{CDBFDE31-8059-493E-8245-3A02BD979DCB}" srcOrd="2" destOrd="0" presId="urn:microsoft.com/office/officeart/2005/8/layout/vList2"/>
    <dgm:cxn modelId="{1A6883E3-65C4-43A5-9115-10FAE85EA3F7}" type="presParOf" srcId="{38BD8804-2712-46AC-8F80-7D1618071EB5}" destId="{C7B7A7D4-BB9C-484E-A588-120A5DB9B5B4}" srcOrd="3" destOrd="0" presId="urn:microsoft.com/office/officeart/2005/8/layout/vList2"/>
    <dgm:cxn modelId="{9D072C00-4AC4-4674-A224-A624F9DCC5A8}" type="presParOf" srcId="{38BD8804-2712-46AC-8F80-7D1618071EB5}" destId="{A198642F-52BD-4568-BBE7-AB50A1CEDF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752E9A4-3E79-4FAD-90B9-0EC29EA6E6CC}"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24DC6476-BF63-48FE-818C-F16340A1E513}">
      <dgm:prSet custT="1"/>
      <dgm:spPr/>
      <dgm:t>
        <a:bodyPr/>
        <a:lstStyle/>
        <a:p>
          <a:pPr algn="ctr" rtl="0"/>
          <a:r>
            <a:rPr lang="en-US" sz="1600" b="1" dirty="0" smtClean="0">
              <a:solidFill>
                <a:srgbClr val="C00000"/>
              </a:solidFill>
            </a:rPr>
            <a:t>No hydrogen evolution occurred in UV-visible and visible irradiation</a:t>
          </a:r>
          <a:endParaRPr lang="en-US" sz="1600" b="1" dirty="0">
            <a:solidFill>
              <a:srgbClr val="C00000"/>
            </a:solidFill>
          </a:endParaRPr>
        </a:p>
      </dgm:t>
    </dgm:pt>
    <dgm:pt modelId="{4E4CA1A5-4E9A-43C7-9F2E-886A9C32548D}" type="parTrans" cxnId="{2E688FCC-4193-4549-A947-164D55044067}">
      <dgm:prSet/>
      <dgm:spPr/>
      <dgm:t>
        <a:bodyPr/>
        <a:lstStyle/>
        <a:p>
          <a:endParaRPr lang="en-US"/>
        </a:p>
      </dgm:t>
    </dgm:pt>
    <dgm:pt modelId="{C2A90E48-A4DD-4AB4-9D25-E5E819CC1791}" type="sibTrans" cxnId="{2E688FCC-4193-4549-A947-164D55044067}">
      <dgm:prSet/>
      <dgm:spPr/>
      <dgm:t>
        <a:bodyPr/>
        <a:lstStyle/>
        <a:p>
          <a:endParaRPr lang="en-US"/>
        </a:p>
      </dgm:t>
    </dgm:pt>
    <dgm:pt modelId="{6C416F31-BA92-497A-8F2E-7D63FD9F9E20}" type="pres">
      <dgm:prSet presAssocID="{B752E9A4-3E79-4FAD-90B9-0EC29EA6E6CC}" presName="linear" presStyleCnt="0">
        <dgm:presLayoutVars>
          <dgm:animLvl val="lvl"/>
          <dgm:resizeHandles val="exact"/>
        </dgm:presLayoutVars>
      </dgm:prSet>
      <dgm:spPr/>
      <dgm:t>
        <a:bodyPr/>
        <a:lstStyle/>
        <a:p>
          <a:endParaRPr lang="en-US"/>
        </a:p>
      </dgm:t>
    </dgm:pt>
    <dgm:pt modelId="{51836DA0-2318-40DD-A8E4-9141014F0D56}" type="pres">
      <dgm:prSet presAssocID="{24DC6476-BF63-48FE-818C-F16340A1E513}" presName="parentText" presStyleLbl="node1" presStyleIdx="0" presStyleCnt="1">
        <dgm:presLayoutVars>
          <dgm:chMax val="0"/>
          <dgm:bulletEnabled val="1"/>
        </dgm:presLayoutVars>
      </dgm:prSet>
      <dgm:spPr/>
      <dgm:t>
        <a:bodyPr/>
        <a:lstStyle/>
        <a:p>
          <a:endParaRPr lang="en-US"/>
        </a:p>
      </dgm:t>
    </dgm:pt>
  </dgm:ptLst>
  <dgm:cxnLst>
    <dgm:cxn modelId="{2E688FCC-4193-4549-A947-164D55044067}" srcId="{B752E9A4-3E79-4FAD-90B9-0EC29EA6E6CC}" destId="{24DC6476-BF63-48FE-818C-F16340A1E513}" srcOrd="0" destOrd="0" parTransId="{4E4CA1A5-4E9A-43C7-9F2E-886A9C32548D}" sibTransId="{C2A90E48-A4DD-4AB4-9D25-E5E819CC1791}"/>
    <dgm:cxn modelId="{11C2E714-CF2C-4BE0-9B7F-3C47B62AEE1A}" type="presOf" srcId="{24DC6476-BF63-48FE-818C-F16340A1E513}" destId="{51836DA0-2318-40DD-A8E4-9141014F0D56}" srcOrd="0" destOrd="0" presId="urn:microsoft.com/office/officeart/2005/8/layout/vList2"/>
    <dgm:cxn modelId="{A95B492A-EF0C-4EAA-A9D6-893D34C7665D}" type="presOf" srcId="{B752E9A4-3E79-4FAD-90B9-0EC29EA6E6CC}" destId="{6C416F31-BA92-497A-8F2E-7D63FD9F9E20}" srcOrd="0" destOrd="0" presId="urn:microsoft.com/office/officeart/2005/8/layout/vList2"/>
    <dgm:cxn modelId="{B2F52976-4910-4792-87A4-A326E6ACEE79}" type="presParOf" srcId="{6C416F31-BA92-497A-8F2E-7D63FD9F9E20}" destId="{51836DA0-2318-40DD-A8E4-9141014F0D5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F5EA21D-F883-44D2-BD42-03219800CB41}" type="doc">
      <dgm:prSet loTypeId="urn:microsoft.com/office/officeart/2005/8/layout/vList3#5" loCatId="list" qsTypeId="urn:microsoft.com/office/officeart/2005/8/quickstyle/simple1" qsCatId="simple" csTypeId="urn:microsoft.com/office/officeart/2005/8/colors/accent1_2" csCatId="accent1" phldr="1"/>
      <dgm:spPr/>
      <dgm:t>
        <a:bodyPr/>
        <a:lstStyle/>
        <a:p>
          <a:endParaRPr lang="en-US"/>
        </a:p>
      </dgm:t>
    </dgm:pt>
    <dgm:pt modelId="{C68A19FF-24AC-4B59-AB0F-840A50CF347D}">
      <dgm:prSet custT="1"/>
      <dgm:spPr/>
      <dgm:t>
        <a:bodyPr/>
        <a:lstStyle/>
        <a:p>
          <a:pPr rtl="0"/>
          <a:r>
            <a:rPr lang="en-US" sz="1400" dirty="0" err="1" smtClean="0"/>
            <a:t>Rhombhohedral</a:t>
          </a:r>
          <a:r>
            <a:rPr lang="en-US" sz="1400" dirty="0" smtClean="0"/>
            <a:t> CdSnO</a:t>
          </a:r>
          <a:r>
            <a:rPr lang="en-US" sz="1400" baseline="-25000" dirty="0" smtClean="0"/>
            <a:t>3</a:t>
          </a:r>
          <a:r>
            <a:rPr lang="en-US" sz="1400" dirty="0" smtClean="0"/>
            <a:t> and orthorhombic Cd</a:t>
          </a:r>
          <a:r>
            <a:rPr lang="en-US" sz="1400" baseline="-25000" dirty="0" smtClean="0"/>
            <a:t>2</a:t>
          </a:r>
          <a:r>
            <a:rPr lang="en-US" sz="1400" dirty="0" smtClean="0"/>
            <a:t>SnO</a:t>
          </a:r>
          <a:r>
            <a:rPr lang="en-US" sz="1400" baseline="-25000" dirty="0" smtClean="0"/>
            <a:t>4</a:t>
          </a:r>
          <a:r>
            <a:rPr lang="en-US" sz="1400" dirty="0" smtClean="0"/>
            <a:t> were prepared by co-precipitation method</a:t>
          </a:r>
          <a:endParaRPr lang="en-US" sz="1400" dirty="0"/>
        </a:p>
      </dgm:t>
    </dgm:pt>
    <dgm:pt modelId="{C78AAAD9-5A9A-4C2D-81CB-067DC57CEB64}" type="parTrans" cxnId="{A52E8FC0-9C05-4C12-99C1-A9C384CCDBE1}">
      <dgm:prSet/>
      <dgm:spPr/>
      <dgm:t>
        <a:bodyPr/>
        <a:lstStyle/>
        <a:p>
          <a:endParaRPr lang="en-US" sz="1400"/>
        </a:p>
      </dgm:t>
    </dgm:pt>
    <dgm:pt modelId="{AECAB4CC-E1EC-4103-BD7D-7220C2ABA717}" type="sibTrans" cxnId="{A52E8FC0-9C05-4C12-99C1-A9C384CCDBE1}">
      <dgm:prSet/>
      <dgm:spPr/>
      <dgm:t>
        <a:bodyPr/>
        <a:lstStyle/>
        <a:p>
          <a:endParaRPr lang="en-US" sz="1400"/>
        </a:p>
      </dgm:t>
    </dgm:pt>
    <dgm:pt modelId="{7781AE1B-32B1-48FD-9D25-E44339E129EC}">
      <dgm:prSet custT="1"/>
      <dgm:spPr/>
      <dgm:t>
        <a:bodyPr/>
        <a:lstStyle/>
        <a:p>
          <a:pPr rtl="0"/>
          <a:r>
            <a:rPr lang="en-US" sz="1400" dirty="0" smtClean="0"/>
            <a:t>Diffuse reflectance measurements showed </a:t>
          </a:r>
          <a:r>
            <a:rPr lang="en-US" sz="1400" dirty="0" err="1" smtClean="0"/>
            <a:t>bandgaps</a:t>
          </a:r>
          <a:r>
            <a:rPr lang="en-US" sz="1400" dirty="0" smtClean="0"/>
            <a:t> of 3.0 and 2.3 </a:t>
          </a:r>
          <a:r>
            <a:rPr lang="en-US" sz="1400" dirty="0" err="1" smtClean="0"/>
            <a:t>eV</a:t>
          </a:r>
          <a:r>
            <a:rPr lang="en-US" sz="1400" dirty="0" smtClean="0"/>
            <a:t> for CdSnO</a:t>
          </a:r>
          <a:r>
            <a:rPr lang="en-US" sz="1400" baseline="-25000" dirty="0" smtClean="0"/>
            <a:t>3</a:t>
          </a:r>
          <a:r>
            <a:rPr lang="en-US" sz="1400" dirty="0" smtClean="0"/>
            <a:t> and Cd</a:t>
          </a:r>
          <a:r>
            <a:rPr lang="en-US" sz="1400" baseline="-25000" dirty="0" smtClean="0"/>
            <a:t>2</a:t>
          </a:r>
          <a:r>
            <a:rPr lang="en-US" sz="1400" dirty="0" smtClean="0"/>
            <a:t>SnO</a:t>
          </a:r>
          <a:r>
            <a:rPr lang="en-US" sz="1400" baseline="-25000" dirty="0" smtClean="0"/>
            <a:t>4</a:t>
          </a:r>
          <a:r>
            <a:rPr lang="en-US" sz="1400" dirty="0" smtClean="0"/>
            <a:t> respectively</a:t>
          </a:r>
          <a:endParaRPr lang="en-US" sz="1400" dirty="0"/>
        </a:p>
      </dgm:t>
    </dgm:pt>
    <dgm:pt modelId="{A3B69046-58C1-47CF-B496-A4C8B8A40B06}" type="parTrans" cxnId="{A6C9C2DB-ED1F-42B5-A9F3-0A1AF1752141}">
      <dgm:prSet/>
      <dgm:spPr/>
      <dgm:t>
        <a:bodyPr/>
        <a:lstStyle/>
        <a:p>
          <a:endParaRPr lang="en-US" sz="1400"/>
        </a:p>
      </dgm:t>
    </dgm:pt>
    <dgm:pt modelId="{768167F9-60E4-4F41-818A-36615B5FCD27}" type="sibTrans" cxnId="{A6C9C2DB-ED1F-42B5-A9F3-0A1AF1752141}">
      <dgm:prSet/>
      <dgm:spPr/>
      <dgm:t>
        <a:bodyPr/>
        <a:lstStyle/>
        <a:p>
          <a:endParaRPr lang="en-US" sz="1400"/>
        </a:p>
      </dgm:t>
    </dgm:pt>
    <dgm:pt modelId="{14D354B4-B605-4693-975F-86ACEBA4FC7B}">
      <dgm:prSet custT="1"/>
      <dgm:spPr/>
      <dgm:t>
        <a:bodyPr/>
        <a:lstStyle/>
        <a:p>
          <a:pPr rtl="0"/>
          <a:r>
            <a:rPr lang="en-US" sz="1400" dirty="0" err="1" smtClean="0"/>
            <a:t>Photocatalytic</a:t>
          </a:r>
          <a:r>
            <a:rPr lang="en-US" sz="1400" dirty="0" smtClean="0"/>
            <a:t> </a:t>
          </a:r>
          <a:r>
            <a:rPr lang="en-US" sz="1400" i="1" dirty="0" smtClean="0"/>
            <a:t>p</a:t>
          </a:r>
          <a:r>
            <a:rPr lang="en-US" sz="1400" dirty="0" smtClean="0"/>
            <a:t>-</a:t>
          </a:r>
          <a:r>
            <a:rPr lang="en-US" sz="1400" dirty="0" err="1" smtClean="0"/>
            <a:t>chlorophenol</a:t>
          </a:r>
          <a:r>
            <a:rPr lang="en-US" sz="1400" dirty="0" smtClean="0"/>
            <a:t> degradation measurements showed both catalyst were effective in UV-Visible radiation</a:t>
          </a:r>
          <a:endParaRPr lang="en-US" sz="1400" dirty="0"/>
        </a:p>
      </dgm:t>
    </dgm:pt>
    <dgm:pt modelId="{974DD2F2-16F6-476B-A2B5-23EC8227455B}" type="parTrans" cxnId="{081A4BC0-A3EF-44EF-840D-07B10B5B8542}">
      <dgm:prSet/>
      <dgm:spPr/>
      <dgm:t>
        <a:bodyPr/>
        <a:lstStyle/>
        <a:p>
          <a:endParaRPr lang="en-US" sz="1400"/>
        </a:p>
      </dgm:t>
    </dgm:pt>
    <dgm:pt modelId="{ED5F2BA1-8EE1-4D1D-8E50-95ED130F0AB3}" type="sibTrans" cxnId="{081A4BC0-A3EF-44EF-840D-07B10B5B8542}">
      <dgm:prSet/>
      <dgm:spPr/>
      <dgm:t>
        <a:bodyPr/>
        <a:lstStyle/>
        <a:p>
          <a:endParaRPr lang="en-US" sz="1400"/>
        </a:p>
      </dgm:t>
    </dgm:pt>
    <dgm:pt modelId="{28202952-4AE7-4807-A91C-D34A9BEC15F6}">
      <dgm:prSet custT="1"/>
      <dgm:spPr/>
      <dgm:t>
        <a:bodyPr/>
        <a:lstStyle/>
        <a:p>
          <a:pPr rtl="0"/>
          <a:r>
            <a:rPr lang="en-US" sz="1400" dirty="0" smtClean="0"/>
            <a:t>Only Cd</a:t>
          </a:r>
          <a:r>
            <a:rPr lang="en-US" sz="1400" baseline="-25000" dirty="0" smtClean="0"/>
            <a:t>2</a:t>
          </a:r>
          <a:r>
            <a:rPr lang="en-US" sz="1400" dirty="0" smtClean="0"/>
            <a:t>SnO</a:t>
          </a:r>
          <a:r>
            <a:rPr lang="en-US" sz="1400" baseline="-25000" dirty="0" smtClean="0"/>
            <a:t>4</a:t>
          </a:r>
          <a:r>
            <a:rPr lang="en-US" sz="1400" dirty="0" smtClean="0"/>
            <a:t> was found to be photoactive in visible radiation (</a:t>
          </a:r>
          <a:r>
            <a:rPr lang="en-US" sz="1400" dirty="0" smtClean="0">
              <a:sym typeface="Symbol"/>
            </a:rPr>
            <a:t></a:t>
          </a:r>
          <a:r>
            <a:rPr lang="en-US" sz="1400" dirty="0" smtClean="0"/>
            <a:t> &gt; 420 nm)</a:t>
          </a:r>
          <a:endParaRPr lang="en-US" sz="1400" dirty="0"/>
        </a:p>
      </dgm:t>
    </dgm:pt>
    <dgm:pt modelId="{1FBEF9D0-5031-457C-B4B9-7E913B2A32CF}" type="parTrans" cxnId="{07867981-E959-447B-89E4-66A74504D90C}">
      <dgm:prSet/>
      <dgm:spPr/>
      <dgm:t>
        <a:bodyPr/>
        <a:lstStyle/>
        <a:p>
          <a:endParaRPr lang="en-US" sz="1400"/>
        </a:p>
      </dgm:t>
    </dgm:pt>
    <dgm:pt modelId="{5BB36315-7FB7-490A-9648-15A759F9015E}" type="sibTrans" cxnId="{07867981-E959-447B-89E4-66A74504D90C}">
      <dgm:prSet/>
      <dgm:spPr/>
      <dgm:t>
        <a:bodyPr/>
        <a:lstStyle/>
        <a:p>
          <a:endParaRPr lang="en-US" sz="1400"/>
        </a:p>
      </dgm:t>
    </dgm:pt>
    <dgm:pt modelId="{B37716EA-9ECC-42D7-BFBD-C12667879E9E}">
      <dgm:prSet custT="1"/>
      <dgm:spPr/>
      <dgm:t>
        <a:bodyPr/>
        <a:lstStyle/>
        <a:p>
          <a:pPr rtl="0"/>
          <a:r>
            <a:rPr lang="en-US" sz="1400" dirty="0" smtClean="0"/>
            <a:t>Mott-</a:t>
          </a:r>
          <a:r>
            <a:rPr lang="en-US" sz="1400" dirty="0" err="1" smtClean="0"/>
            <a:t>schottky</a:t>
          </a:r>
          <a:r>
            <a:rPr lang="en-US" sz="1400" dirty="0" smtClean="0"/>
            <a:t> plots showed flat band potentials of 0.35 and 0.43 V (vs. NHE) for CdSnO</a:t>
          </a:r>
          <a:r>
            <a:rPr lang="en-US" sz="1400" baseline="-25000" dirty="0" smtClean="0"/>
            <a:t>3</a:t>
          </a:r>
          <a:r>
            <a:rPr lang="en-US" sz="1400" dirty="0" smtClean="0"/>
            <a:t> and Cd</a:t>
          </a:r>
          <a:r>
            <a:rPr lang="en-US" sz="1400" baseline="-25000" dirty="0" smtClean="0"/>
            <a:t>2</a:t>
          </a:r>
          <a:r>
            <a:rPr lang="en-US" sz="1400" dirty="0" smtClean="0"/>
            <a:t>SnO</a:t>
          </a:r>
          <a:r>
            <a:rPr lang="en-US" sz="1400" baseline="-25000" dirty="0" smtClean="0"/>
            <a:t>4</a:t>
          </a:r>
          <a:r>
            <a:rPr lang="en-US" sz="1400" dirty="0" smtClean="0"/>
            <a:t> respectively</a:t>
          </a:r>
          <a:endParaRPr lang="en-US" sz="1400" dirty="0"/>
        </a:p>
      </dgm:t>
    </dgm:pt>
    <dgm:pt modelId="{D6215361-0959-4F90-8661-7C6E344B1841}" type="parTrans" cxnId="{CCE840CB-4861-44D5-B917-80B1AF789FD8}">
      <dgm:prSet/>
      <dgm:spPr/>
      <dgm:t>
        <a:bodyPr/>
        <a:lstStyle/>
        <a:p>
          <a:endParaRPr lang="en-US" sz="1400"/>
        </a:p>
      </dgm:t>
    </dgm:pt>
    <dgm:pt modelId="{46411C65-0D07-4072-9EC5-47F12305F715}" type="sibTrans" cxnId="{CCE840CB-4861-44D5-B917-80B1AF789FD8}">
      <dgm:prSet/>
      <dgm:spPr/>
      <dgm:t>
        <a:bodyPr/>
        <a:lstStyle/>
        <a:p>
          <a:endParaRPr lang="en-US" sz="1400"/>
        </a:p>
      </dgm:t>
    </dgm:pt>
    <dgm:pt modelId="{F833D9B4-A9CD-4A6F-AB28-776239996315}">
      <dgm:prSet custT="1"/>
      <dgm:spPr/>
      <dgm:t>
        <a:bodyPr/>
        <a:lstStyle/>
        <a:p>
          <a:pPr rtl="0"/>
          <a:r>
            <a:rPr lang="en-US" sz="1400" dirty="0" smtClean="0"/>
            <a:t>Water splitting studies showed no H</a:t>
          </a:r>
          <a:r>
            <a:rPr lang="en-US" sz="1400" baseline="-25000" dirty="0" smtClean="0"/>
            <a:t>2</a:t>
          </a:r>
          <a:r>
            <a:rPr lang="en-US" sz="1400" dirty="0" smtClean="0"/>
            <a:t> evolution in accordance with measured flat band potentials</a:t>
          </a:r>
          <a:endParaRPr lang="en-US" sz="1400" dirty="0"/>
        </a:p>
      </dgm:t>
    </dgm:pt>
    <dgm:pt modelId="{600E13A0-DA8A-4F7E-9E90-886789014DE3}" type="parTrans" cxnId="{075B9664-2E18-4A63-A86E-63E82E6DE32C}">
      <dgm:prSet/>
      <dgm:spPr/>
      <dgm:t>
        <a:bodyPr/>
        <a:lstStyle/>
        <a:p>
          <a:endParaRPr lang="en-US" sz="1400"/>
        </a:p>
      </dgm:t>
    </dgm:pt>
    <dgm:pt modelId="{358239AB-DABA-4B13-AF46-0284600AF147}" type="sibTrans" cxnId="{075B9664-2E18-4A63-A86E-63E82E6DE32C}">
      <dgm:prSet/>
      <dgm:spPr/>
      <dgm:t>
        <a:bodyPr/>
        <a:lstStyle/>
        <a:p>
          <a:endParaRPr lang="en-US" sz="1400"/>
        </a:p>
      </dgm:t>
    </dgm:pt>
    <dgm:pt modelId="{FEE4A5A3-2B14-42D0-83B0-27D343A409BF}" type="pres">
      <dgm:prSet presAssocID="{DF5EA21D-F883-44D2-BD42-03219800CB41}" presName="linearFlow" presStyleCnt="0">
        <dgm:presLayoutVars>
          <dgm:dir/>
          <dgm:resizeHandles val="exact"/>
        </dgm:presLayoutVars>
      </dgm:prSet>
      <dgm:spPr/>
      <dgm:t>
        <a:bodyPr/>
        <a:lstStyle/>
        <a:p>
          <a:endParaRPr lang="en-US"/>
        </a:p>
      </dgm:t>
    </dgm:pt>
    <dgm:pt modelId="{B6116A6D-DA11-4528-A3E7-561E874CD8E8}" type="pres">
      <dgm:prSet presAssocID="{C68A19FF-24AC-4B59-AB0F-840A50CF347D}" presName="composite" presStyleCnt="0"/>
      <dgm:spPr/>
    </dgm:pt>
    <dgm:pt modelId="{B8E8CFBA-949F-4BB4-9C93-2F2578B1293A}" type="pres">
      <dgm:prSet presAssocID="{C68A19FF-24AC-4B59-AB0F-840A50CF347D}" presName="imgShp" presStyleLbl="fgImgPlace1" presStyleIdx="0" presStyleCnt="6" custScaleX="69736" custLinFactX="-56370" custLinFactNeighborX="-100000"/>
      <dgm:spPr/>
    </dgm:pt>
    <dgm:pt modelId="{0B0D8451-F656-4DD9-A4EF-951FC53210C7}" type="pres">
      <dgm:prSet presAssocID="{C68A19FF-24AC-4B59-AB0F-840A50CF347D}" presName="txShp" presStyleLbl="node1" presStyleIdx="0" presStyleCnt="6" custScaleX="143181">
        <dgm:presLayoutVars>
          <dgm:bulletEnabled val="1"/>
        </dgm:presLayoutVars>
      </dgm:prSet>
      <dgm:spPr/>
      <dgm:t>
        <a:bodyPr/>
        <a:lstStyle/>
        <a:p>
          <a:endParaRPr lang="en-US"/>
        </a:p>
      </dgm:t>
    </dgm:pt>
    <dgm:pt modelId="{9F6F5E58-7E2E-4B03-A766-7D843EACDCE4}" type="pres">
      <dgm:prSet presAssocID="{AECAB4CC-E1EC-4103-BD7D-7220C2ABA717}" presName="spacing" presStyleCnt="0"/>
      <dgm:spPr/>
    </dgm:pt>
    <dgm:pt modelId="{AE402B25-0365-4A65-9F5B-13CF609E8925}" type="pres">
      <dgm:prSet presAssocID="{7781AE1B-32B1-48FD-9D25-E44339E129EC}" presName="composite" presStyleCnt="0"/>
      <dgm:spPr/>
    </dgm:pt>
    <dgm:pt modelId="{F76DD62B-5AF1-44CF-9235-3062D827DD28}" type="pres">
      <dgm:prSet presAssocID="{7781AE1B-32B1-48FD-9D25-E44339E129EC}" presName="imgShp" presStyleLbl="fgImgPlace1" presStyleIdx="1" presStyleCnt="6" custScaleX="69736" custLinFactX="-56370" custLinFactNeighborX="-100000"/>
      <dgm:spPr/>
    </dgm:pt>
    <dgm:pt modelId="{9FC6048C-5AE6-498C-969C-5ADBBC518E9A}" type="pres">
      <dgm:prSet presAssocID="{7781AE1B-32B1-48FD-9D25-E44339E129EC}" presName="txShp" presStyleLbl="node1" presStyleIdx="1" presStyleCnt="6" custScaleX="143181">
        <dgm:presLayoutVars>
          <dgm:bulletEnabled val="1"/>
        </dgm:presLayoutVars>
      </dgm:prSet>
      <dgm:spPr/>
      <dgm:t>
        <a:bodyPr/>
        <a:lstStyle/>
        <a:p>
          <a:endParaRPr lang="en-US"/>
        </a:p>
      </dgm:t>
    </dgm:pt>
    <dgm:pt modelId="{739D37E1-5E71-44A3-9241-400575007EE1}" type="pres">
      <dgm:prSet presAssocID="{768167F9-60E4-4F41-818A-36615B5FCD27}" presName="spacing" presStyleCnt="0"/>
      <dgm:spPr/>
    </dgm:pt>
    <dgm:pt modelId="{CB1E485C-D0B8-483F-A8BD-574440B280C6}" type="pres">
      <dgm:prSet presAssocID="{14D354B4-B605-4693-975F-86ACEBA4FC7B}" presName="composite" presStyleCnt="0"/>
      <dgm:spPr/>
    </dgm:pt>
    <dgm:pt modelId="{6A91B162-E8BF-424F-8D97-6B814E73BFCA}" type="pres">
      <dgm:prSet presAssocID="{14D354B4-B605-4693-975F-86ACEBA4FC7B}" presName="imgShp" presStyleLbl="fgImgPlace1" presStyleIdx="2" presStyleCnt="6" custScaleX="69736" custLinFactX="-56370" custLinFactNeighborX="-100000"/>
      <dgm:spPr/>
    </dgm:pt>
    <dgm:pt modelId="{398CD490-B12E-4A92-803C-9FBC8202E18D}" type="pres">
      <dgm:prSet presAssocID="{14D354B4-B605-4693-975F-86ACEBA4FC7B}" presName="txShp" presStyleLbl="node1" presStyleIdx="2" presStyleCnt="6" custScaleX="143181">
        <dgm:presLayoutVars>
          <dgm:bulletEnabled val="1"/>
        </dgm:presLayoutVars>
      </dgm:prSet>
      <dgm:spPr/>
      <dgm:t>
        <a:bodyPr/>
        <a:lstStyle/>
        <a:p>
          <a:endParaRPr lang="en-US"/>
        </a:p>
      </dgm:t>
    </dgm:pt>
    <dgm:pt modelId="{1BC67C8C-1A77-4285-A659-9734C073D0A6}" type="pres">
      <dgm:prSet presAssocID="{ED5F2BA1-8EE1-4D1D-8E50-95ED130F0AB3}" presName="spacing" presStyleCnt="0"/>
      <dgm:spPr/>
    </dgm:pt>
    <dgm:pt modelId="{B89AFC5D-E81F-47C9-B365-5FA1919012BA}" type="pres">
      <dgm:prSet presAssocID="{28202952-4AE7-4807-A91C-D34A9BEC15F6}" presName="composite" presStyleCnt="0"/>
      <dgm:spPr/>
    </dgm:pt>
    <dgm:pt modelId="{44E91252-24E1-4462-B6EF-DFE75455BD04}" type="pres">
      <dgm:prSet presAssocID="{28202952-4AE7-4807-A91C-D34A9BEC15F6}" presName="imgShp" presStyleLbl="fgImgPlace1" presStyleIdx="3" presStyleCnt="6" custScaleX="69736" custLinFactX="-56370" custLinFactNeighborX="-100000"/>
      <dgm:spPr/>
    </dgm:pt>
    <dgm:pt modelId="{F40689F2-8DF2-4C8C-92A6-28E62048FD64}" type="pres">
      <dgm:prSet presAssocID="{28202952-4AE7-4807-A91C-D34A9BEC15F6}" presName="txShp" presStyleLbl="node1" presStyleIdx="3" presStyleCnt="6" custScaleX="143181">
        <dgm:presLayoutVars>
          <dgm:bulletEnabled val="1"/>
        </dgm:presLayoutVars>
      </dgm:prSet>
      <dgm:spPr/>
      <dgm:t>
        <a:bodyPr/>
        <a:lstStyle/>
        <a:p>
          <a:endParaRPr lang="en-US"/>
        </a:p>
      </dgm:t>
    </dgm:pt>
    <dgm:pt modelId="{C46CF970-F5A3-462B-AA4F-1DE006635F3F}" type="pres">
      <dgm:prSet presAssocID="{5BB36315-7FB7-490A-9648-15A759F9015E}" presName="spacing" presStyleCnt="0"/>
      <dgm:spPr/>
    </dgm:pt>
    <dgm:pt modelId="{C7845F98-E93A-4859-A5C9-4810F6D29941}" type="pres">
      <dgm:prSet presAssocID="{B37716EA-9ECC-42D7-BFBD-C12667879E9E}" presName="composite" presStyleCnt="0"/>
      <dgm:spPr/>
    </dgm:pt>
    <dgm:pt modelId="{CAB08E44-940F-4A49-AA22-4C423F67902E}" type="pres">
      <dgm:prSet presAssocID="{B37716EA-9ECC-42D7-BFBD-C12667879E9E}" presName="imgShp" presStyleLbl="fgImgPlace1" presStyleIdx="4" presStyleCnt="6" custScaleX="69736" custLinFactX="-56370" custLinFactNeighborX="-100000"/>
      <dgm:spPr/>
    </dgm:pt>
    <dgm:pt modelId="{8A30C4DC-52D3-4DA4-A978-71B2675A39BF}" type="pres">
      <dgm:prSet presAssocID="{B37716EA-9ECC-42D7-BFBD-C12667879E9E}" presName="txShp" presStyleLbl="node1" presStyleIdx="4" presStyleCnt="6" custScaleX="143181">
        <dgm:presLayoutVars>
          <dgm:bulletEnabled val="1"/>
        </dgm:presLayoutVars>
      </dgm:prSet>
      <dgm:spPr/>
      <dgm:t>
        <a:bodyPr/>
        <a:lstStyle/>
        <a:p>
          <a:endParaRPr lang="en-US"/>
        </a:p>
      </dgm:t>
    </dgm:pt>
    <dgm:pt modelId="{DE4766D4-6E9C-4185-88F9-39DAE9285507}" type="pres">
      <dgm:prSet presAssocID="{46411C65-0D07-4072-9EC5-47F12305F715}" presName="spacing" presStyleCnt="0"/>
      <dgm:spPr/>
    </dgm:pt>
    <dgm:pt modelId="{5FF7753B-1CA7-4032-8E90-00385782EE97}" type="pres">
      <dgm:prSet presAssocID="{F833D9B4-A9CD-4A6F-AB28-776239996315}" presName="composite" presStyleCnt="0"/>
      <dgm:spPr/>
    </dgm:pt>
    <dgm:pt modelId="{1C2CFCDF-9283-4AE9-8859-C16C1F39BA4F}" type="pres">
      <dgm:prSet presAssocID="{F833D9B4-A9CD-4A6F-AB28-776239996315}" presName="imgShp" presStyleLbl="fgImgPlace1" presStyleIdx="5" presStyleCnt="6" custScaleX="69736" custLinFactX="-56370" custLinFactNeighborX="-100000"/>
      <dgm:spPr/>
    </dgm:pt>
    <dgm:pt modelId="{70F2213D-231B-498B-9635-7A5DE29C2FD4}" type="pres">
      <dgm:prSet presAssocID="{F833D9B4-A9CD-4A6F-AB28-776239996315}" presName="txShp" presStyleLbl="node1" presStyleIdx="5" presStyleCnt="6" custScaleX="143181">
        <dgm:presLayoutVars>
          <dgm:bulletEnabled val="1"/>
        </dgm:presLayoutVars>
      </dgm:prSet>
      <dgm:spPr/>
      <dgm:t>
        <a:bodyPr/>
        <a:lstStyle/>
        <a:p>
          <a:endParaRPr lang="en-US"/>
        </a:p>
      </dgm:t>
    </dgm:pt>
  </dgm:ptLst>
  <dgm:cxnLst>
    <dgm:cxn modelId="{CCE840CB-4861-44D5-B917-80B1AF789FD8}" srcId="{DF5EA21D-F883-44D2-BD42-03219800CB41}" destId="{B37716EA-9ECC-42D7-BFBD-C12667879E9E}" srcOrd="4" destOrd="0" parTransId="{D6215361-0959-4F90-8661-7C6E344B1841}" sibTransId="{46411C65-0D07-4072-9EC5-47F12305F715}"/>
    <dgm:cxn modelId="{A52E8FC0-9C05-4C12-99C1-A9C384CCDBE1}" srcId="{DF5EA21D-F883-44D2-BD42-03219800CB41}" destId="{C68A19FF-24AC-4B59-AB0F-840A50CF347D}" srcOrd="0" destOrd="0" parTransId="{C78AAAD9-5A9A-4C2D-81CB-067DC57CEB64}" sibTransId="{AECAB4CC-E1EC-4103-BD7D-7220C2ABA717}"/>
    <dgm:cxn modelId="{075B9664-2E18-4A63-A86E-63E82E6DE32C}" srcId="{DF5EA21D-F883-44D2-BD42-03219800CB41}" destId="{F833D9B4-A9CD-4A6F-AB28-776239996315}" srcOrd="5" destOrd="0" parTransId="{600E13A0-DA8A-4F7E-9E90-886789014DE3}" sibTransId="{358239AB-DABA-4B13-AF46-0284600AF147}"/>
    <dgm:cxn modelId="{0D732BB6-6F2C-432F-88BF-207488D5C58C}" type="presOf" srcId="{28202952-4AE7-4807-A91C-D34A9BEC15F6}" destId="{F40689F2-8DF2-4C8C-92A6-28E62048FD64}" srcOrd="0" destOrd="0" presId="urn:microsoft.com/office/officeart/2005/8/layout/vList3#5"/>
    <dgm:cxn modelId="{41E6876C-8602-40B9-9A1D-FB19A467A31A}" type="presOf" srcId="{7781AE1B-32B1-48FD-9D25-E44339E129EC}" destId="{9FC6048C-5AE6-498C-969C-5ADBBC518E9A}" srcOrd="0" destOrd="0" presId="urn:microsoft.com/office/officeart/2005/8/layout/vList3#5"/>
    <dgm:cxn modelId="{07867981-E959-447B-89E4-66A74504D90C}" srcId="{DF5EA21D-F883-44D2-BD42-03219800CB41}" destId="{28202952-4AE7-4807-A91C-D34A9BEC15F6}" srcOrd="3" destOrd="0" parTransId="{1FBEF9D0-5031-457C-B4B9-7E913B2A32CF}" sibTransId="{5BB36315-7FB7-490A-9648-15A759F9015E}"/>
    <dgm:cxn modelId="{41DDEF64-6B47-4B97-BA1D-B8897641379F}" type="presOf" srcId="{C68A19FF-24AC-4B59-AB0F-840A50CF347D}" destId="{0B0D8451-F656-4DD9-A4EF-951FC53210C7}" srcOrd="0" destOrd="0" presId="urn:microsoft.com/office/officeart/2005/8/layout/vList3#5"/>
    <dgm:cxn modelId="{0A504E76-00C5-4467-A689-876822F35AD3}" type="presOf" srcId="{14D354B4-B605-4693-975F-86ACEBA4FC7B}" destId="{398CD490-B12E-4A92-803C-9FBC8202E18D}" srcOrd="0" destOrd="0" presId="urn:microsoft.com/office/officeart/2005/8/layout/vList3#5"/>
    <dgm:cxn modelId="{6851016F-1164-46F5-9394-C2AC540A0D1E}" type="presOf" srcId="{DF5EA21D-F883-44D2-BD42-03219800CB41}" destId="{FEE4A5A3-2B14-42D0-83B0-27D343A409BF}" srcOrd="0" destOrd="0" presId="urn:microsoft.com/office/officeart/2005/8/layout/vList3#5"/>
    <dgm:cxn modelId="{8EBBABA1-D743-42AD-95A3-E5541820809C}" type="presOf" srcId="{F833D9B4-A9CD-4A6F-AB28-776239996315}" destId="{70F2213D-231B-498B-9635-7A5DE29C2FD4}" srcOrd="0" destOrd="0" presId="urn:microsoft.com/office/officeart/2005/8/layout/vList3#5"/>
    <dgm:cxn modelId="{AA0423F5-17BC-4669-9357-CDA64AEDA11F}" type="presOf" srcId="{B37716EA-9ECC-42D7-BFBD-C12667879E9E}" destId="{8A30C4DC-52D3-4DA4-A978-71B2675A39BF}" srcOrd="0" destOrd="0" presId="urn:microsoft.com/office/officeart/2005/8/layout/vList3#5"/>
    <dgm:cxn modelId="{A6C9C2DB-ED1F-42B5-A9F3-0A1AF1752141}" srcId="{DF5EA21D-F883-44D2-BD42-03219800CB41}" destId="{7781AE1B-32B1-48FD-9D25-E44339E129EC}" srcOrd="1" destOrd="0" parTransId="{A3B69046-58C1-47CF-B496-A4C8B8A40B06}" sibTransId="{768167F9-60E4-4F41-818A-36615B5FCD27}"/>
    <dgm:cxn modelId="{081A4BC0-A3EF-44EF-840D-07B10B5B8542}" srcId="{DF5EA21D-F883-44D2-BD42-03219800CB41}" destId="{14D354B4-B605-4693-975F-86ACEBA4FC7B}" srcOrd="2" destOrd="0" parTransId="{974DD2F2-16F6-476B-A2B5-23EC8227455B}" sibTransId="{ED5F2BA1-8EE1-4D1D-8E50-95ED130F0AB3}"/>
    <dgm:cxn modelId="{6044175D-7ECB-4A03-90C8-1EAB48E3DCD0}" type="presParOf" srcId="{FEE4A5A3-2B14-42D0-83B0-27D343A409BF}" destId="{B6116A6D-DA11-4528-A3E7-561E874CD8E8}" srcOrd="0" destOrd="0" presId="urn:microsoft.com/office/officeart/2005/8/layout/vList3#5"/>
    <dgm:cxn modelId="{95D87E2E-6C34-4A2C-AE71-57E5174FA8BA}" type="presParOf" srcId="{B6116A6D-DA11-4528-A3E7-561E874CD8E8}" destId="{B8E8CFBA-949F-4BB4-9C93-2F2578B1293A}" srcOrd="0" destOrd="0" presId="urn:microsoft.com/office/officeart/2005/8/layout/vList3#5"/>
    <dgm:cxn modelId="{8F7D2A77-A890-4111-9D75-8AD7346A2235}" type="presParOf" srcId="{B6116A6D-DA11-4528-A3E7-561E874CD8E8}" destId="{0B0D8451-F656-4DD9-A4EF-951FC53210C7}" srcOrd="1" destOrd="0" presId="urn:microsoft.com/office/officeart/2005/8/layout/vList3#5"/>
    <dgm:cxn modelId="{D9F52340-6981-4C9A-9CF6-52ED3EF761D0}" type="presParOf" srcId="{FEE4A5A3-2B14-42D0-83B0-27D343A409BF}" destId="{9F6F5E58-7E2E-4B03-A766-7D843EACDCE4}" srcOrd="1" destOrd="0" presId="urn:microsoft.com/office/officeart/2005/8/layout/vList3#5"/>
    <dgm:cxn modelId="{34F50AB0-8EC0-4ED4-B442-E00312380E79}" type="presParOf" srcId="{FEE4A5A3-2B14-42D0-83B0-27D343A409BF}" destId="{AE402B25-0365-4A65-9F5B-13CF609E8925}" srcOrd="2" destOrd="0" presId="urn:microsoft.com/office/officeart/2005/8/layout/vList3#5"/>
    <dgm:cxn modelId="{CC5B1737-8005-4EA3-B8C2-961453F6DB8A}" type="presParOf" srcId="{AE402B25-0365-4A65-9F5B-13CF609E8925}" destId="{F76DD62B-5AF1-44CF-9235-3062D827DD28}" srcOrd="0" destOrd="0" presId="urn:microsoft.com/office/officeart/2005/8/layout/vList3#5"/>
    <dgm:cxn modelId="{9D0A4E4F-4D71-45EE-B0F7-A44556A75A3C}" type="presParOf" srcId="{AE402B25-0365-4A65-9F5B-13CF609E8925}" destId="{9FC6048C-5AE6-498C-969C-5ADBBC518E9A}" srcOrd="1" destOrd="0" presId="urn:microsoft.com/office/officeart/2005/8/layout/vList3#5"/>
    <dgm:cxn modelId="{18D1043E-A3C7-4B9B-A5CB-98BF1B82BB62}" type="presParOf" srcId="{FEE4A5A3-2B14-42D0-83B0-27D343A409BF}" destId="{739D37E1-5E71-44A3-9241-400575007EE1}" srcOrd="3" destOrd="0" presId="urn:microsoft.com/office/officeart/2005/8/layout/vList3#5"/>
    <dgm:cxn modelId="{F1AB68C8-ABCD-4389-ADBC-46D7C48C4F53}" type="presParOf" srcId="{FEE4A5A3-2B14-42D0-83B0-27D343A409BF}" destId="{CB1E485C-D0B8-483F-A8BD-574440B280C6}" srcOrd="4" destOrd="0" presId="urn:microsoft.com/office/officeart/2005/8/layout/vList3#5"/>
    <dgm:cxn modelId="{AD433707-B4AD-4C6F-84C9-A87164C5AA82}" type="presParOf" srcId="{CB1E485C-D0B8-483F-A8BD-574440B280C6}" destId="{6A91B162-E8BF-424F-8D97-6B814E73BFCA}" srcOrd="0" destOrd="0" presId="urn:microsoft.com/office/officeart/2005/8/layout/vList3#5"/>
    <dgm:cxn modelId="{D853F30E-B217-4C84-8B42-5CF972A937DB}" type="presParOf" srcId="{CB1E485C-D0B8-483F-A8BD-574440B280C6}" destId="{398CD490-B12E-4A92-803C-9FBC8202E18D}" srcOrd="1" destOrd="0" presId="urn:microsoft.com/office/officeart/2005/8/layout/vList3#5"/>
    <dgm:cxn modelId="{1617011C-3610-43CD-B3A6-8053A0160569}" type="presParOf" srcId="{FEE4A5A3-2B14-42D0-83B0-27D343A409BF}" destId="{1BC67C8C-1A77-4285-A659-9734C073D0A6}" srcOrd="5" destOrd="0" presId="urn:microsoft.com/office/officeart/2005/8/layout/vList3#5"/>
    <dgm:cxn modelId="{0B79624B-022D-4EED-8251-57BC21EDB489}" type="presParOf" srcId="{FEE4A5A3-2B14-42D0-83B0-27D343A409BF}" destId="{B89AFC5D-E81F-47C9-B365-5FA1919012BA}" srcOrd="6" destOrd="0" presId="urn:microsoft.com/office/officeart/2005/8/layout/vList3#5"/>
    <dgm:cxn modelId="{488896DD-8C46-4221-A85F-A81AF051C4C7}" type="presParOf" srcId="{B89AFC5D-E81F-47C9-B365-5FA1919012BA}" destId="{44E91252-24E1-4462-B6EF-DFE75455BD04}" srcOrd="0" destOrd="0" presId="urn:microsoft.com/office/officeart/2005/8/layout/vList3#5"/>
    <dgm:cxn modelId="{A351CCD5-50B8-463C-A641-78233D01D16B}" type="presParOf" srcId="{B89AFC5D-E81F-47C9-B365-5FA1919012BA}" destId="{F40689F2-8DF2-4C8C-92A6-28E62048FD64}" srcOrd="1" destOrd="0" presId="urn:microsoft.com/office/officeart/2005/8/layout/vList3#5"/>
    <dgm:cxn modelId="{EC6BF49E-41A3-4931-905F-C05344E8C2E3}" type="presParOf" srcId="{FEE4A5A3-2B14-42D0-83B0-27D343A409BF}" destId="{C46CF970-F5A3-462B-AA4F-1DE006635F3F}" srcOrd="7" destOrd="0" presId="urn:microsoft.com/office/officeart/2005/8/layout/vList3#5"/>
    <dgm:cxn modelId="{0BD35EA2-F397-4347-A80F-D7DF84F26A41}" type="presParOf" srcId="{FEE4A5A3-2B14-42D0-83B0-27D343A409BF}" destId="{C7845F98-E93A-4859-A5C9-4810F6D29941}" srcOrd="8" destOrd="0" presId="urn:microsoft.com/office/officeart/2005/8/layout/vList3#5"/>
    <dgm:cxn modelId="{89973EC9-BD58-4BB2-9C04-AD3C7C267AC8}" type="presParOf" srcId="{C7845F98-E93A-4859-A5C9-4810F6D29941}" destId="{CAB08E44-940F-4A49-AA22-4C423F67902E}" srcOrd="0" destOrd="0" presId="urn:microsoft.com/office/officeart/2005/8/layout/vList3#5"/>
    <dgm:cxn modelId="{F00DADC9-5840-41B9-ABEB-A513A10451D8}" type="presParOf" srcId="{C7845F98-E93A-4859-A5C9-4810F6D29941}" destId="{8A30C4DC-52D3-4DA4-A978-71B2675A39BF}" srcOrd="1" destOrd="0" presId="urn:microsoft.com/office/officeart/2005/8/layout/vList3#5"/>
    <dgm:cxn modelId="{1DB54B48-BA93-49CE-A3C6-9D6F47071DB1}" type="presParOf" srcId="{FEE4A5A3-2B14-42D0-83B0-27D343A409BF}" destId="{DE4766D4-6E9C-4185-88F9-39DAE9285507}" srcOrd="9" destOrd="0" presId="urn:microsoft.com/office/officeart/2005/8/layout/vList3#5"/>
    <dgm:cxn modelId="{0500783F-57E6-4ACB-A784-CDDDD006C22C}" type="presParOf" srcId="{FEE4A5A3-2B14-42D0-83B0-27D343A409BF}" destId="{5FF7753B-1CA7-4032-8E90-00385782EE97}" srcOrd="10" destOrd="0" presId="urn:microsoft.com/office/officeart/2005/8/layout/vList3#5"/>
    <dgm:cxn modelId="{829E6EB5-26AD-4B6C-BEB4-A09C7CD59444}" type="presParOf" srcId="{5FF7753B-1CA7-4032-8E90-00385782EE97}" destId="{1C2CFCDF-9283-4AE9-8859-C16C1F39BA4F}" srcOrd="0" destOrd="0" presId="urn:microsoft.com/office/officeart/2005/8/layout/vList3#5"/>
    <dgm:cxn modelId="{930A6BCC-96A7-4B68-9BA0-5891B8647AE3}" type="presParOf" srcId="{5FF7753B-1CA7-4032-8E90-00385782EE97}" destId="{70F2213D-231B-498B-9635-7A5DE29C2FD4}" srcOrd="1" destOrd="0" presId="urn:microsoft.com/office/officeart/2005/8/layout/vList3#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1A8005-572B-4932-A9CF-53C0951CAAA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DE99D3C-5901-46D2-9013-9496AE05B88F}">
      <dgm:prSet/>
      <dgm:spPr/>
      <dgm:t>
        <a:bodyPr/>
        <a:lstStyle/>
        <a:p>
          <a:pPr rtl="0"/>
          <a:r>
            <a:rPr lang="en-US" dirty="0" smtClean="0"/>
            <a:t>Electronic configuration of the constituent ions</a:t>
          </a:r>
          <a:endParaRPr lang="en-US" dirty="0"/>
        </a:p>
      </dgm:t>
    </dgm:pt>
    <dgm:pt modelId="{B5F018F2-BE8C-4CBE-ACAC-D8EA197E3FE0}" type="parTrans" cxnId="{CD2A84EC-C9CF-446B-9EC5-C025B48CBEB6}">
      <dgm:prSet/>
      <dgm:spPr/>
      <dgm:t>
        <a:bodyPr/>
        <a:lstStyle/>
        <a:p>
          <a:endParaRPr lang="en-US"/>
        </a:p>
      </dgm:t>
    </dgm:pt>
    <dgm:pt modelId="{E8DB4D48-322C-48A8-AECB-21B356718E99}" type="sibTrans" cxnId="{CD2A84EC-C9CF-446B-9EC5-C025B48CBEB6}">
      <dgm:prSet/>
      <dgm:spPr/>
      <dgm:t>
        <a:bodyPr/>
        <a:lstStyle/>
        <a:p>
          <a:endParaRPr lang="en-US"/>
        </a:p>
      </dgm:t>
    </dgm:pt>
    <dgm:pt modelId="{7C456B01-12C8-483B-92D6-B9011E91C20D}">
      <dgm:prSet/>
      <dgm:spPr/>
      <dgm:t>
        <a:bodyPr/>
        <a:lstStyle/>
        <a:p>
          <a:pPr rtl="0"/>
          <a:r>
            <a:rPr lang="en-US" dirty="0" smtClean="0"/>
            <a:t>Percentage ionic character of the metal –anion bond</a:t>
          </a:r>
          <a:endParaRPr lang="en-US" dirty="0"/>
        </a:p>
      </dgm:t>
    </dgm:pt>
    <dgm:pt modelId="{F75EF2D0-B289-4CAC-95D9-81B9224D1556}" type="parTrans" cxnId="{7D84C192-FAB4-40C9-BAFE-D3DFC2BC53E7}">
      <dgm:prSet/>
      <dgm:spPr/>
      <dgm:t>
        <a:bodyPr/>
        <a:lstStyle/>
        <a:p>
          <a:endParaRPr lang="en-US"/>
        </a:p>
      </dgm:t>
    </dgm:pt>
    <dgm:pt modelId="{6FE543F2-1814-4C71-9B2A-69C0A7954C05}" type="sibTrans" cxnId="{7D84C192-FAB4-40C9-BAFE-D3DFC2BC53E7}">
      <dgm:prSet/>
      <dgm:spPr/>
      <dgm:t>
        <a:bodyPr/>
        <a:lstStyle/>
        <a:p>
          <a:endParaRPr lang="en-US"/>
        </a:p>
      </dgm:t>
    </dgm:pt>
    <dgm:pt modelId="{45677904-7DEA-423F-A5AE-CEA18D8526A6}">
      <dgm:prSet/>
      <dgm:spPr/>
      <dgm:t>
        <a:bodyPr/>
        <a:lstStyle/>
        <a:p>
          <a:pPr rtl="0"/>
          <a:r>
            <a:rPr lang="en-US" dirty="0" smtClean="0"/>
            <a:t>Crystal structure of the material</a:t>
          </a:r>
          <a:endParaRPr lang="en-US" dirty="0"/>
        </a:p>
      </dgm:t>
    </dgm:pt>
    <dgm:pt modelId="{F08CCF10-4AB4-42CF-9025-6BA4316689AB}" type="parTrans" cxnId="{06DA0C38-E0E1-4B66-91A7-5F1E7BA3DBC1}">
      <dgm:prSet/>
      <dgm:spPr/>
      <dgm:t>
        <a:bodyPr/>
        <a:lstStyle/>
        <a:p>
          <a:endParaRPr lang="en-US"/>
        </a:p>
      </dgm:t>
    </dgm:pt>
    <dgm:pt modelId="{4FF9A6DE-7544-459F-A4FA-9163AFEBD64F}" type="sibTrans" cxnId="{06DA0C38-E0E1-4B66-91A7-5F1E7BA3DBC1}">
      <dgm:prSet/>
      <dgm:spPr/>
      <dgm:t>
        <a:bodyPr/>
        <a:lstStyle/>
        <a:p>
          <a:endParaRPr lang="en-US"/>
        </a:p>
      </dgm:t>
    </dgm:pt>
    <dgm:pt modelId="{6D87789A-3F97-43D1-B6B6-9FC47DDE294C}" type="pres">
      <dgm:prSet presAssocID="{DD1A8005-572B-4932-A9CF-53C0951CAAA7}" presName="Name0" presStyleCnt="0">
        <dgm:presLayoutVars>
          <dgm:chPref val="3"/>
          <dgm:dir/>
          <dgm:animLvl val="lvl"/>
          <dgm:resizeHandles/>
        </dgm:presLayoutVars>
      </dgm:prSet>
      <dgm:spPr/>
      <dgm:t>
        <a:bodyPr/>
        <a:lstStyle/>
        <a:p>
          <a:endParaRPr lang="en-US"/>
        </a:p>
      </dgm:t>
    </dgm:pt>
    <dgm:pt modelId="{5DF9C6B7-9F0F-46E5-97F2-D79A31F5695D}" type="pres">
      <dgm:prSet presAssocID="{8DE99D3C-5901-46D2-9013-9496AE05B88F}" presName="horFlow" presStyleCnt="0"/>
      <dgm:spPr/>
    </dgm:pt>
    <dgm:pt modelId="{2872F876-BD54-4BC0-B862-5B7FB2BDB606}" type="pres">
      <dgm:prSet presAssocID="{8DE99D3C-5901-46D2-9013-9496AE05B88F}" presName="bigChev" presStyleLbl="node1" presStyleIdx="0" presStyleCnt="3" custScaleX="29627" custScaleY="24312" custLinFactNeighborX="-35187" custLinFactNeighborY="-25859"/>
      <dgm:spPr/>
      <dgm:t>
        <a:bodyPr/>
        <a:lstStyle/>
        <a:p>
          <a:endParaRPr lang="en-US"/>
        </a:p>
      </dgm:t>
    </dgm:pt>
    <dgm:pt modelId="{CD47C7B3-E1B1-470E-9038-8C8C052D8903}" type="pres">
      <dgm:prSet presAssocID="{8DE99D3C-5901-46D2-9013-9496AE05B88F}" presName="vSp" presStyleCnt="0"/>
      <dgm:spPr/>
    </dgm:pt>
    <dgm:pt modelId="{C7F82B5F-F2D0-43C1-9B35-9A3D18EC60BF}" type="pres">
      <dgm:prSet presAssocID="{7C456B01-12C8-483B-92D6-B9011E91C20D}" presName="horFlow" presStyleCnt="0"/>
      <dgm:spPr/>
    </dgm:pt>
    <dgm:pt modelId="{3493BB09-92D7-4170-A3D8-38BBFF48BC64}" type="pres">
      <dgm:prSet presAssocID="{7C456B01-12C8-483B-92D6-B9011E91C20D}" presName="bigChev" presStyleLbl="node1" presStyleIdx="1" presStyleCnt="3" custScaleX="29627" custScaleY="24312" custLinFactNeighborX="-35187" custLinFactNeighborY="-14784"/>
      <dgm:spPr/>
      <dgm:t>
        <a:bodyPr/>
        <a:lstStyle/>
        <a:p>
          <a:endParaRPr lang="en-US"/>
        </a:p>
      </dgm:t>
    </dgm:pt>
    <dgm:pt modelId="{C43742E7-7576-4AB3-A4D8-2EFC5D91C2E2}" type="pres">
      <dgm:prSet presAssocID="{7C456B01-12C8-483B-92D6-B9011E91C20D}" presName="vSp" presStyleCnt="0"/>
      <dgm:spPr/>
    </dgm:pt>
    <dgm:pt modelId="{CCAC5BB5-656A-4E88-BD43-0EC6854F38B3}" type="pres">
      <dgm:prSet presAssocID="{45677904-7DEA-423F-A5AE-CEA18D8526A6}" presName="horFlow" presStyleCnt="0"/>
      <dgm:spPr/>
    </dgm:pt>
    <dgm:pt modelId="{CB059F75-EA42-4BF3-9074-24A832095602}" type="pres">
      <dgm:prSet presAssocID="{45677904-7DEA-423F-A5AE-CEA18D8526A6}" presName="bigChev" presStyleLbl="node1" presStyleIdx="2" presStyleCnt="3" custScaleX="29627" custScaleY="24312" custLinFactNeighborX="-35187" custLinFactNeighborY="-5682"/>
      <dgm:spPr/>
      <dgm:t>
        <a:bodyPr/>
        <a:lstStyle/>
        <a:p>
          <a:endParaRPr lang="en-US"/>
        </a:p>
      </dgm:t>
    </dgm:pt>
  </dgm:ptLst>
  <dgm:cxnLst>
    <dgm:cxn modelId="{E1253A3A-B982-4E05-BC8A-AF0A7A6CA7D5}" type="presOf" srcId="{45677904-7DEA-423F-A5AE-CEA18D8526A6}" destId="{CB059F75-EA42-4BF3-9074-24A832095602}" srcOrd="0" destOrd="0" presId="urn:microsoft.com/office/officeart/2005/8/layout/lProcess3"/>
    <dgm:cxn modelId="{7987CF79-633D-499A-94D7-D6B0F70C79BC}" type="presOf" srcId="{DD1A8005-572B-4932-A9CF-53C0951CAAA7}" destId="{6D87789A-3F97-43D1-B6B6-9FC47DDE294C}" srcOrd="0" destOrd="0" presId="urn:microsoft.com/office/officeart/2005/8/layout/lProcess3"/>
    <dgm:cxn modelId="{C31FE40E-4E1E-4F22-A234-5BE601C9EF9C}" type="presOf" srcId="{7C456B01-12C8-483B-92D6-B9011E91C20D}" destId="{3493BB09-92D7-4170-A3D8-38BBFF48BC64}" srcOrd="0" destOrd="0" presId="urn:microsoft.com/office/officeart/2005/8/layout/lProcess3"/>
    <dgm:cxn modelId="{E408038D-3B90-40BD-AD23-A282F85B0F4C}" type="presOf" srcId="{8DE99D3C-5901-46D2-9013-9496AE05B88F}" destId="{2872F876-BD54-4BC0-B862-5B7FB2BDB606}" srcOrd="0" destOrd="0" presId="urn:microsoft.com/office/officeart/2005/8/layout/lProcess3"/>
    <dgm:cxn modelId="{7D84C192-FAB4-40C9-BAFE-D3DFC2BC53E7}" srcId="{DD1A8005-572B-4932-A9CF-53C0951CAAA7}" destId="{7C456B01-12C8-483B-92D6-B9011E91C20D}" srcOrd="1" destOrd="0" parTransId="{F75EF2D0-B289-4CAC-95D9-81B9224D1556}" sibTransId="{6FE543F2-1814-4C71-9B2A-69C0A7954C05}"/>
    <dgm:cxn modelId="{06DA0C38-E0E1-4B66-91A7-5F1E7BA3DBC1}" srcId="{DD1A8005-572B-4932-A9CF-53C0951CAAA7}" destId="{45677904-7DEA-423F-A5AE-CEA18D8526A6}" srcOrd="2" destOrd="0" parTransId="{F08CCF10-4AB4-42CF-9025-6BA4316689AB}" sibTransId="{4FF9A6DE-7544-459F-A4FA-9163AFEBD64F}"/>
    <dgm:cxn modelId="{CD2A84EC-C9CF-446B-9EC5-C025B48CBEB6}" srcId="{DD1A8005-572B-4932-A9CF-53C0951CAAA7}" destId="{8DE99D3C-5901-46D2-9013-9496AE05B88F}" srcOrd="0" destOrd="0" parTransId="{B5F018F2-BE8C-4CBE-ACAC-D8EA197E3FE0}" sibTransId="{E8DB4D48-322C-48A8-AECB-21B356718E99}"/>
    <dgm:cxn modelId="{D49E936F-8012-4236-B5EF-F63832AD9BDE}" type="presParOf" srcId="{6D87789A-3F97-43D1-B6B6-9FC47DDE294C}" destId="{5DF9C6B7-9F0F-46E5-97F2-D79A31F5695D}" srcOrd="0" destOrd="0" presId="urn:microsoft.com/office/officeart/2005/8/layout/lProcess3"/>
    <dgm:cxn modelId="{88C60784-1DBF-48A5-A6F8-C066A8596CCF}" type="presParOf" srcId="{5DF9C6B7-9F0F-46E5-97F2-D79A31F5695D}" destId="{2872F876-BD54-4BC0-B862-5B7FB2BDB606}" srcOrd="0" destOrd="0" presId="urn:microsoft.com/office/officeart/2005/8/layout/lProcess3"/>
    <dgm:cxn modelId="{E9B4290A-FCEF-4727-BA5E-2BD7C5A0C78E}" type="presParOf" srcId="{6D87789A-3F97-43D1-B6B6-9FC47DDE294C}" destId="{CD47C7B3-E1B1-470E-9038-8C8C052D8903}" srcOrd="1" destOrd="0" presId="urn:microsoft.com/office/officeart/2005/8/layout/lProcess3"/>
    <dgm:cxn modelId="{86C4356C-E666-4D64-871E-042E96B20B45}" type="presParOf" srcId="{6D87789A-3F97-43D1-B6B6-9FC47DDE294C}" destId="{C7F82B5F-F2D0-43C1-9B35-9A3D18EC60BF}" srcOrd="2" destOrd="0" presId="urn:microsoft.com/office/officeart/2005/8/layout/lProcess3"/>
    <dgm:cxn modelId="{D6875DF8-230D-4476-A1F6-849BF3253105}" type="presParOf" srcId="{C7F82B5F-F2D0-43C1-9B35-9A3D18EC60BF}" destId="{3493BB09-92D7-4170-A3D8-38BBFF48BC64}" srcOrd="0" destOrd="0" presId="urn:microsoft.com/office/officeart/2005/8/layout/lProcess3"/>
    <dgm:cxn modelId="{EFA90E2B-9BEB-4287-B0AA-729C3FFAAF0C}" type="presParOf" srcId="{6D87789A-3F97-43D1-B6B6-9FC47DDE294C}" destId="{C43742E7-7576-4AB3-A4D8-2EFC5D91C2E2}" srcOrd="3" destOrd="0" presId="urn:microsoft.com/office/officeart/2005/8/layout/lProcess3"/>
    <dgm:cxn modelId="{C371FC3A-03C7-482A-8549-DEAD6CBEB406}" type="presParOf" srcId="{6D87789A-3F97-43D1-B6B6-9FC47DDE294C}" destId="{CCAC5BB5-656A-4E88-BD43-0EC6854F38B3}" srcOrd="4" destOrd="0" presId="urn:microsoft.com/office/officeart/2005/8/layout/lProcess3"/>
    <dgm:cxn modelId="{E20E2B06-BC76-4D10-A7B3-29E5CFA32DB0}" type="presParOf" srcId="{CCAC5BB5-656A-4E88-BD43-0EC6854F38B3}" destId="{CB059F75-EA42-4BF3-9074-24A832095602}"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141767-9BC5-40F2-9FCF-D21D2D0015CE}"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US"/>
        </a:p>
      </dgm:t>
    </dgm:pt>
    <dgm:pt modelId="{07B7833E-AEE9-45AF-924B-886A4F5C95FC}">
      <dgm:prSet/>
      <dgm:spPr/>
      <dgm:t>
        <a:bodyPr/>
        <a:lstStyle/>
        <a:p>
          <a:pPr rtl="0"/>
          <a:r>
            <a:rPr lang="en-US" b="1" dirty="0" smtClean="0"/>
            <a:t>Sulfides and nitrides have VB made of S 3</a:t>
          </a:r>
          <a:r>
            <a:rPr lang="en-US" b="1" i="1" dirty="0" smtClean="0"/>
            <a:t>p</a:t>
          </a:r>
          <a:r>
            <a:rPr lang="en-US" b="1" dirty="0" smtClean="0"/>
            <a:t>- and N 2</a:t>
          </a:r>
          <a:r>
            <a:rPr lang="en-US" b="1" i="1" dirty="0" smtClean="0"/>
            <a:t>p</a:t>
          </a:r>
          <a:r>
            <a:rPr lang="en-US" b="1" dirty="0" smtClean="0"/>
            <a:t>- </a:t>
          </a:r>
          <a:r>
            <a:rPr lang="en-US" b="1" dirty="0" err="1" smtClean="0"/>
            <a:t>orbitals</a:t>
          </a:r>
          <a:r>
            <a:rPr lang="en-US" b="1" dirty="0" smtClean="0"/>
            <a:t> – small </a:t>
          </a:r>
          <a:r>
            <a:rPr lang="en-US" b="1" dirty="0" err="1" smtClean="0"/>
            <a:t>bandgap</a:t>
          </a:r>
          <a:endParaRPr lang="en-US" b="1" dirty="0"/>
        </a:p>
      </dgm:t>
    </dgm:pt>
    <dgm:pt modelId="{EC803A42-151F-4442-ADC2-FFDE3485F018}" type="parTrans" cxnId="{03DDA5DA-701E-4BFC-A046-A6F001C4F2F9}">
      <dgm:prSet/>
      <dgm:spPr/>
      <dgm:t>
        <a:bodyPr/>
        <a:lstStyle/>
        <a:p>
          <a:endParaRPr lang="en-US"/>
        </a:p>
      </dgm:t>
    </dgm:pt>
    <dgm:pt modelId="{70A6E753-3B69-4D5D-8E68-15200E98CF9C}" type="sibTrans" cxnId="{03DDA5DA-701E-4BFC-A046-A6F001C4F2F9}">
      <dgm:prSet/>
      <dgm:spPr/>
      <dgm:t>
        <a:bodyPr/>
        <a:lstStyle/>
        <a:p>
          <a:endParaRPr lang="en-US"/>
        </a:p>
      </dgm:t>
    </dgm:pt>
    <dgm:pt modelId="{7333B30F-9F65-4AB9-A1BC-4D671D62959A}">
      <dgm:prSet/>
      <dgm:spPr/>
      <dgm:t>
        <a:bodyPr/>
        <a:lstStyle/>
        <a:p>
          <a:pPr rtl="0"/>
          <a:r>
            <a:rPr lang="en-US" b="1" dirty="0" err="1" smtClean="0"/>
            <a:t>Pb</a:t>
          </a:r>
          <a:r>
            <a:rPr lang="en-US" b="1" dirty="0" smtClean="0"/>
            <a:t> 6s in Pb</a:t>
          </a:r>
          <a:r>
            <a:rPr lang="en-US" b="1" baseline="30000" dirty="0" smtClean="0"/>
            <a:t>2+</a:t>
          </a:r>
          <a:r>
            <a:rPr lang="en-US" b="1" dirty="0" smtClean="0"/>
            <a:t>, Bi 6s in Bi</a:t>
          </a:r>
          <a:r>
            <a:rPr lang="en-US" b="1" baseline="30000" dirty="0" smtClean="0"/>
            <a:t>3+</a:t>
          </a:r>
          <a:r>
            <a:rPr lang="en-US" b="1" dirty="0" smtClean="0"/>
            <a:t>, and </a:t>
          </a:r>
          <a:r>
            <a:rPr lang="en-US" b="1" dirty="0" err="1" smtClean="0"/>
            <a:t>Sn</a:t>
          </a:r>
          <a:r>
            <a:rPr lang="en-US" b="1" dirty="0" smtClean="0"/>
            <a:t> 5s in Sn</a:t>
          </a:r>
          <a:r>
            <a:rPr lang="en-US" b="1" baseline="30000" dirty="0" smtClean="0"/>
            <a:t>2+</a:t>
          </a:r>
          <a:r>
            <a:rPr lang="en-US" b="1" dirty="0" smtClean="0"/>
            <a:t> also contribute to VB in some oxides</a:t>
          </a:r>
          <a:endParaRPr lang="en-US" b="1" dirty="0"/>
        </a:p>
      </dgm:t>
    </dgm:pt>
    <dgm:pt modelId="{8220A826-48BB-40DE-BD0C-427410750DA3}" type="parTrans" cxnId="{7CBE5763-387F-4CAB-BCCF-737EFCA74D65}">
      <dgm:prSet/>
      <dgm:spPr/>
      <dgm:t>
        <a:bodyPr/>
        <a:lstStyle/>
        <a:p>
          <a:endParaRPr lang="en-US"/>
        </a:p>
      </dgm:t>
    </dgm:pt>
    <dgm:pt modelId="{9C07F567-9C18-4C66-B09F-AF9369352B51}" type="sibTrans" cxnId="{7CBE5763-387F-4CAB-BCCF-737EFCA74D65}">
      <dgm:prSet/>
      <dgm:spPr/>
      <dgm:t>
        <a:bodyPr/>
        <a:lstStyle/>
        <a:p>
          <a:endParaRPr lang="en-US"/>
        </a:p>
      </dgm:t>
    </dgm:pt>
    <dgm:pt modelId="{122F4386-967D-4D18-B0A7-BFC21809169B}">
      <dgm:prSet/>
      <dgm:spPr/>
      <dgm:t>
        <a:bodyPr/>
        <a:lstStyle/>
        <a:p>
          <a:pPr rtl="0"/>
          <a:r>
            <a:rPr lang="en-US" b="1" dirty="0" smtClean="0"/>
            <a:t>Materials containing elements with completely filled </a:t>
          </a:r>
          <a:r>
            <a:rPr lang="en-US" b="1" i="1" dirty="0" smtClean="0"/>
            <a:t>d</a:t>
          </a:r>
          <a:r>
            <a:rPr lang="en-US" b="1" dirty="0" smtClean="0"/>
            <a:t>-</a:t>
          </a:r>
          <a:r>
            <a:rPr lang="en-US" b="1" dirty="0" err="1" smtClean="0"/>
            <a:t>orbitals</a:t>
          </a:r>
          <a:r>
            <a:rPr lang="en-US" b="1" dirty="0" smtClean="0"/>
            <a:t> (d</a:t>
          </a:r>
          <a:r>
            <a:rPr lang="en-US" b="1" baseline="30000" dirty="0" smtClean="0"/>
            <a:t>10</a:t>
          </a:r>
          <a:r>
            <a:rPr lang="en-US" b="1" dirty="0" smtClean="0"/>
            <a:t>) have VB edge at higher energy and hence small </a:t>
          </a:r>
          <a:r>
            <a:rPr lang="en-US" b="1" dirty="0" err="1" smtClean="0"/>
            <a:t>bandgap</a:t>
          </a:r>
          <a:endParaRPr lang="en-US" b="1" dirty="0"/>
        </a:p>
      </dgm:t>
    </dgm:pt>
    <dgm:pt modelId="{65C961B0-D6FC-4490-997A-4F72DCD9E34D}" type="parTrans" cxnId="{82BE549A-DD10-44C0-BFCB-CE84B63884CD}">
      <dgm:prSet/>
      <dgm:spPr/>
      <dgm:t>
        <a:bodyPr/>
        <a:lstStyle/>
        <a:p>
          <a:endParaRPr lang="en-US"/>
        </a:p>
      </dgm:t>
    </dgm:pt>
    <dgm:pt modelId="{42D3D3B4-D396-40F9-AE96-9A340189471F}" type="sibTrans" cxnId="{82BE549A-DD10-44C0-BFCB-CE84B63884CD}">
      <dgm:prSet/>
      <dgm:spPr/>
      <dgm:t>
        <a:bodyPr/>
        <a:lstStyle/>
        <a:p>
          <a:endParaRPr lang="en-US"/>
        </a:p>
      </dgm:t>
    </dgm:pt>
    <dgm:pt modelId="{BA48E494-FADE-4C90-B893-249185387E3A}" type="pres">
      <dgm:prSet presAssocID="{CA141767-9BC5-40F2-9FCF-D21D2D0015CE}" presName="linearFlow" presStyleCnt="0">
        <dgm:presLayoutVars>
          <dgm:dir/>
          <dgm:resizeHandles val="exact"/>
        </dgm:presLayoutVars>
      </dgm:prSet>
      <dgm:spPr/>
      <dgm:t>
        <a:bodyPr/>
        <a:lstStyle/>
        <a:p>
          <a:endParaRPr lang="en-US"/>
        </a:p>
      </dgm:t>
    </dgm:pt>
    <dgm:pt modelId="{ED22532B-3017-4CC2-948D-FA997799494E}" type="pres">
      <dgm:prSet presAssocID="{07B7833E-AEE9-45AF-924B-886A4F5C95FC}" presName="composite" presStyleCnt="0"/>
      <dgm:spPr/>
    </dgm:pt>
    <dgm:pt modelId="{386E893D-6AE9-4785-BEBE-5BF022DDD41C}" type="pres">
      <dgm:prSet presAssocID="{07B7833E-AEE9-45AF-924B-886A4F5C95FC}" presName="imgShp" presStyleLbl="fgImgPlace1" presStyleIdx="0" presStyleCnt="3" custLinFactX="-5280" custLinFactNeighborX="-100000" custLinFactNeighborY="-86"/>
      <dgm:spPr/>
    </dgm:pt>
    <dgm:pt modelId="{164CD790-887D-4987-A894-7A5E3B52C2DD}" type="pres">
      <dgm:prSet presAssocID="{07B7833E-AEE9-45AF-924B-886A4F5C95FC}" presName="txShp" presStyleLbl="node1" presStyleIdx="0" presStyleCnt="3" custScaleX="126933" custLinFactNeighborX="4988" custLinFactNeighborY="-86">
        <dgm:presLayoutVars>
          <dgm:bulletEnabled val="1"/>
        </dgm:presLayoutVars>
      </dgm:prSet>
      <dgm:spPr/>
      <dgm:t>
        <a:bodyPr/>
        <a:lstStyle/>
        <a:p>
          <a:endParaRPr lang="en-US"/>
        </a:p>
      </dgm:t>
    </dgm:pt>
    <dgm:pt modelId="{377D0D7D-35C6-4D3A-B8BD-2BB4970DE29F}" type="pres">
      <dgm:prSet presAssocID="{70A6E753-3B69-4D5D-8E68-15200E98CF9C}" presName="spacing" presStyleCnt="0"/>
      <dgm:spPr/>
    </dgm:pt>
    <dgm:pt modelId="{73EB2EC7-7E87-40A7-AF78-84DECA393F96}" type="pres">
      <dgm:prSet presAssocID="{7333B30F-9F65-4AB9-A1BC-4D671D62959A}" presName="composite" presStyleCnt="0"/>
      <dgm:spPr/>
    </dgm:pt>
    <dgm:pt modelId="{F4AB1F9A-7F6F-4FE3-B0D6-D90C954BC049}" type="pres">
      <dgm:prSet presAssocID="{7333B30F-9F65-4AB9-A1BC-4D671D62959A}" presName="imgShp" presStyleLbl="fgImgPlace1" presStyleIdx="1" presStyleCnt="3" custLinFactX="-16889" custLinFactNeighborX="-100000"/>
      <dgm:spPr/>
    </dgm:pt>
    <dgm:pt modelId="{1CD561F9-B93F-43CE-BA07-CA0A830E3173}" type="pres">
      <dgm:prSet presAssocID="{7333B30F-9F65-4AB9-A1BC-4D671D62959A}" presName="txShp" presStyleLbl="node1" presStyleIdx="1" presStyleCnt="3" custScaleX="128930" custLinFactNeighborX="3990" custLinFactNeighborY="-9369">
        <dgm:presLayoutVars>
          <dgm:bulletEnabled val="1"/>
        </dgm:presLayoutVars>
      </dgm:prSet>
      <dgm:spPr/>
      <dgm:t>
        <a:bodyPr/>
        <a:lstStyle/>
        <a:p>
          <a:endParaRPr lang="en-US"/>
        </a:p>
      </dgm:t>
    </dgm:pt>
    <dgm:pt modelId="{6D8C8049-F0F3-4C45-B149-2F30841AEB23}" type="pres">
      <dgm:prSet presAssocID="{9C07F567-9C18-4C66-B09F-AF9369352B51}" presName="spacing" presStyleCnt="0"/>
      <dgm:spPr/>
    </dgm:pt>
    <dgm:pt modelId="{A4FDB933-4032-4047-9CC0-0A3BFE4B69DD}" type="pres">
      <dgm:prSet presAssocID="{122F4386-967D-4D18-B0A7-BFC21809169B}" presName="composite" presStyleCnt="0"/>
      <dgm:spPr/>
    </dgm:pt>
    <dgm:pt modelId="{E15EA78D-0286-4C06-8FC2-3465F51F5D3F}" type="pres">
      <dgm:prSet presAssocID="{122F4386-967D-4D18-B0A7-BFC21809169B}" presName="imgShp" presStyleLbl="fgImgPlace1" presStyleIdx="2" presStyleCnt="3" custLinFactX="-5280" custLinFactNeighborX="-100000"/>
      <dgm:spPr/>
    </dgm:pt>
    <dgm:pt modelId="{C4D330D7-3444-4271-9AF6-C363A752B34E}" type="pres">
      <dgm:prSet presAssocID="{122F4386-967D-4D18-B0A7-BFC21809169B}" presName="txShp" presStyleLbl="node1" presStyleIdx="2" presStyleCnt="3" custScaleX="126933" custLinFactNeighborX="2744" custLinFactNeighborY="86">
        <dgm:presLayoutVars>
          <dgm:bulletEnabled val="1"/>
        </dgm:presLayoutVars>
      </dgm:prSet>
      <dgm:spPr/>
      <dgm:t>
        <a:bodyPr/>
        <a:lstStyle/>
        <a:p>
          <a:endParaRPr lang="en-US"/>
        </a:p>
      </dgm:t>
    </dgm:pt>
  </dgm:ptLst>
  <dgm:cxnLst>
    <dgm:cxn modelId="{82BE549A-DD10-44C0-BFCB-CE84B63884CD}" srcId="{CA141767-9BC5-40F2-9FCF-D21D2D0015CE}" destId="{122F4386-967D-4D18-B0A7-BFC21809169B}" srcOrd="2" destOrd="0" parTransId="{65C961B0-D6FC-4490-997A-4F72DCD9E34D}" sibTransId="{42D3D3B4-D396-40F9-AE96-9A340189471F}"/>
    <dgm:cxn modelId="{03DDA5DA-701E-4BFC-A046-A6F001C4F2F9}" srcId="{CA141767-9BC5-40F2-9FCF-D21D2D0015CE}" destId="{07B7833E-AEE9-45AF-924B-886A4F5C95FC}" srcOrd="0" destOrd="0" parTransId="{EC803A42-151F-4442-ADC2-FFDE3485F018}" sibTransId="{70A6E753-3B69-4D5D-8E68-15200E98CF9C}"/>
    <dgm:cxn modelId="{7CBE5763-387F-4CAB-BCCF-737EFCA74D65}" srcId="{CA141767-9BC5-40F2-9FCF-D21D2D0015CE}" destId="{7333B30F-9F65-4AB9-A1BC-4D671D62959A}" srcOrd="1" destOrd="0" parTransId="{8220A826-48BB-40DE-BD0C-427410750DA3}" sibTransId="{9C07F567-9C18-4C66-B09F-AF9369352B51}"/>
    <dgm:cxn modelId="{9FDB5160-921B-42E6-ABC7-834FEE44B313}" type="presOf" srcId="{CA141767-9BC5-40F2-9FCF-D21D2D0015CE}" destId="{BA48E494-FADE-4C90-B893-249185387E3A}" srcOrd="0" destOrd="0" presId="urn:microsoft.com/office/officeart/2005/8/layout/vList3#1"/>
    <dgm:cxn modelId="{1669FAD3-7437-49DE-A425-129D367D14F0}" type="presOf" srcId="{07B7833E-AEE9-45AF-924B-886A4F5C95FC}" destId="{164CD790-887D-4987-A894-7A5E3B52C2DD}" srcOrd="0" destOrd="0" presId="urn:microsoft.com/office/officeart/2005/8/layout/vList3#1"/>
    <dgm:cxn modelId="{54FD7B77-26ED-44C3-986C-16CFC6733CC2}" type="presOf" srcId="{122F4386-967D-4D18-B0A7-BFC21809169B}" destId="{C4D330D7-3444-4271-9AF6-C363A752B34E}" srcOrd="0" destOrd="0" presId="urn:microsoft.com/office/officeart/2005/8/layout/vList3#1"/>
    <dgm:cxn modelId="{D10E8D75-BE2B-4EEA-9A3A-F0311CAF2E33}" type="presOf" srcId="{7333B30F-9F65-4AB9-A1BC-4D671D62959A}" destId="{1CD561F9-B93F-43CE-BA07-CA0A830E3173}" srcOrd="0" destOrd="0" presId="urn:microsoft.com/office/officeart/2005/8/layout/vList3#1"/>
    <dgm:cxn modelId="{57DA9F9D-D7DE-48A1-A09D-B9AE6208E4E3}" type="presParOf" srcId="{BA48E494-FADE-4C90-B893-249185387E3A}" destId="{ED22532B-3017-4CC2-948D-FA997799494E}" srcOrd="0" destOrd="0" presId="urn:microsoft.com/office/officeart/2005/8/layout/vList3#1"/>
    <dgm:cxn modelId="{74EA70AA-0091-4130-8DA6-D3B2C4893E3A}" type="presParOf" srcId="{ED22532B-3017-4CC2-948D-FA997799494E}" destId="{386E893D-6AE9-4785-BEBE-5BF022DDD41C}" srcOrd="0" destOrd="0" presId="urn:microsoft.com/office/officeart/2005/8/layout/vList3#1"/>
    <dgm:cxn modelId="{B61CCC42-4806-4F18-BF2C-C9FEC266A5BB}" type="presParOf" srcId="{ED22532B-3017-4CC2-948D-FA997799494E}" destId="{164CD790-887D-4987-A894-7A5E3B52C2DD}" srcOrd="1" destOrd="0" presId="urn:microsoft.com/office/officeart/2005/8/layout/vList3#1"/>
    <dgm:cxn modelId="{1D39BA1C-E592-4CFD-A98B-BCBAB1689C64}" type="presParOf" srcId="{BA48E494-FADE-4C90-B893-249185387E3A}" destId="{377D0D7D-35C6-4D3A-B8BD-2BB4970DE29F}" srcOrd="1" destOrd="0" presId="urn:microsoft.com/office/officeart/2005/8/layout/vList3#1"/>
    <dgm:cxn modelId="{95C00418-7096-45E0-8DE2-AFA8211A9DA1}" type="presParOf" srcId="{BA48E494-FADE-4C90-B893-249185387E3A}" destId="{73EB2EC7-7E87-40A7-AF78-84DECA393F96}" srcOrd="2" destOrd="0" presId="urn:microsoft.com/office/officeart/2005/8/layout/vList3#1"/>
    <dgm:cxn modelId="{FE40B7EA-5FE6-4429-B671-A4F981805811}" type="presParOf" srcId="{73EB2EC7-7E87-40A7-AF78-84DECA393F96}" destId="{F4AB1F9A-7F6F-4FE3-B0D6-D90C954BC049}" srcOrd="0" destOrd="0" presId="urn:microsoft.com/office/officeart/2005/8/layout/vList3#1"/>
    <dgm:cxn modelId="{6B4C9BCA-B4AC-437E-89C7-4A1CA2718EC1}" type="presParOf" srcId="{73EB2EC7-7E87-40A7-AF78-84DECA393F96}" destId="{1CD561F9-B93F-43CE-BA07-CA0A830E3173}" srcOrd="1" destOrd="0" presId="urn:microsoft.com/office/officeart/2005/8/layout/vList3#1"/>
    <dgm:cxn modelId="{9A36BE90-6397-4736-BC77-D8D0508CACC9}" type="presParOf" srcId="{BA48E494-FADE-4C90-B893-249185387E3A}" destId="{6D8C8049-F0F3-4C45-B149-2F30841AEB23}" srcOrd="3" destOrd="0" presId="urn:microsoft.com/office/officeart/2005/8/layout/vList3#1"/>
    <dgm:cxn modelId="{48EE7D87-5162-43A3-AFB6-844D87E413BD}" type="presParOf" srcId="{BA48E494-FADE-4C90-B893-249185387E3A}" destId="{A4FDB933-4032-4047-9CC0-0A3BFE4B69DD}" srcOrd="4" destOrd="0" presId="urn:microsoft.com/office/officeart/2005/8/layout/vList3#1"/>
    <dgm:cxn modelId="{2A4379B3-91BB-4FA1-9067-2F800C26D11F}" type="presParOf" srcId="{A4FDB933-4032-4047-9CC0-0A3BFE4B69DD}" destId="{E15EA78D-0286-4C06-8FC2-3465F51F5D3F}" srcOrd="0" destOrd="0" presId="urn:microsoft.com/office/officeart/2005/8/layout/vList3#1"/>
    <dgm:cxn modelId="{9916F451-1FD6-40A8-B09B-66908EF94B85}" type="presParOf" srcId="{A4FDB933-4032-4047-9CC0-0A3BFE4B69DD}" destId="{C4D330D7-3444-4271-9AF6-C363A752B34E}"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9A2C84-B4A4-4726-B415-B5A6B087D96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EAA085F-6CF0-48F9-9019-E0D6134C6707}">
      <dgm:prSet/>
      <dgm:spPr/>
      <dgm:t>
        <a:bodyPr/>
        <a:lstStyle/>
        <a:p>
          <a:pPr rtl="0"/>
          <a:r>
            <a:rPr lang="en-US" b="1" dirty="0" smtClean="0"/>
            <a:t>Top of VB composed of </a:t>
          </a:r>
          <a:r>
            <a:rPr lang="en-US" b="1" i="1" dirty="0" smtClean="0"/>
            <a:t>d</a:t>
          </a:r>
          <a:r>
            <a:rPr lang="en-US" b="1" dirty="0" smtClean="0"/>
            <a:t>- and O 2</a:t>
          </a:r>
          <a:r>
            <a:rPr lang="en-US" b="1" i="1" dirty="0" smtClean="0"/>
            <a:t>p</a:t>
          </a:r>
          <a:r>
            <a:rPr lang="en-US" b="1" dirty="0" smtClean="0"/>
            <a:t>-orbitals</a:t>
          </a:r>
          <a:endParaRPr lang="en-US" dirty="0"/>
        </a:p>
      </dgm:t>
    </dgm:pt>
    <dgm:pt modelId="{EF6DE937-6BD8-4520-A86D-9AACFA25829D}" type="parTrans" cxnId="{3FE1952B-B3AA-41E7-AF5A-C1A36681C97A}">
      <dgm:prSet/>
      <dgm:spPr/>
      <dgm:t>
        <a:bodyPr/>
        <a:lstStyle/>
        <a:p>
          <a:endParaRPr lang="en-US"/>
        </a:p>
      </dgm:t>
    </dgm:pt>
    <dgm:pt modelId="{9BC202C1-2BDA-4D18-9746-BA4C26967612}" type="sibTrans" cxnId="{3FE1952B-B3AA-41E7-AF5A-C1A36681C97A}">
      <dgm:prSet/>
      <dgm:spPr/>
      <dgm:t>
        <a:bodyPr/>
        <a:lstStyle/>
        <a:p>
          <a:endParaRPr lang="en-US"/>
        </a:p>
      </dgm:t>
    </dgm:pt>
    <dgm:pt modelId="{89DBFBD6-7066-4CE0-99AF-943A6534A04C}">
      <dgm:prSet/>
      <dgm:spPr/>
      <dgm:t>
        <a:bodyPr/>
        <a:lstStyle/>
        <a:p>
          <a:pPr rtl="0"/>
          <a:r>
            <a:rPr lang="en-US" b="1" dirty="0" smtClean="0"/>
            <a:t>Bottom of CB composed of </a:t>
          </a:r>
          <a:r>
            <a:rPr lang="en-US" b="1" i="1" dirty="0" smtClean="0"/>
            <a:t>d</a:t>
          </a:r>
          <a:r>
            <a:rPr lang="en-US" b="1" dirty="0" smtClean="0"/>
            <a:t>- (for d</a:t>
          </a:r>
          <a:r>
            <a:rPr lang="en-US" b="1" baseline="30000" dirty="0" smtClean="0"/>
            <a:t>0</a:t>
          </a:r>
          <a:r>
            <a:rPr lang="en-US" b="1" dirty="0" smtClean="0"/>
            <a:t> ions) and </a:t>
          </a:r>
          <a:r>
            <a:rPr lang="en-US" b="1" i="1" dirty="0" smtClean="0"/>
            <a:t>sp</a:t>
          </a:r>
          <a:r>
            <a:rPr lang="en-US" b="1" dirty="0" smtClean="0"/>
            <a:t>-</a:t>
          </a:r>
          <a:r>
            <a:rPr lang="en-US" b="1" dirty="0" err="1" smtClean="0"/>
            <a:t>orbitals</a:t>
          </a:r>
          <a:endParaRPr lang="en-US" b="1" dirty="0"/>
        </a:p>
      </dgm:t>
    </dgm:pt>
    <dgm:pt modelId="{22A5C7EE-C035-48E1-9677-82E4C27F55A6}" type="parTrans" cxnId="{CB1DAC81-F61E-4C4E-9F7C-00D850210516}">
      <dgm:prSet/>
      <dgm:spPr/>
      <dgm:t>
        <a:bodyPr/>
        <a:lstStyle/>
        <a:p>
          <a:endParaRPr lang="en-US"/>
        </a:p>
      </dgm:t>
    </dgm:pt>
    <dgm:pt modelId="{49426AD5-B0E9-45D0-AD87-9A9C381F8A74}" type="sibTrans" cxnId="{CB1DAC81-F61E-4C4E-9F7C-00D850210516}">
      <dgm:prSet/>
      <dgm:spPr/>
      <dgm:t>
        <a:bodyPr/>
        <a:lstStyle/>
        <a:p>
          <a:endParaRPr lang="en-US"/>
        </a:p>
      </dgm:t>
    </dgm:pt>
    <dgm:pt modelId="{27D526F6-1472-4A43-9839-3635B4BE2FDE}">
      <dgm:prSet/>
      <dgm:spPr/>
      <dgm:t>
        <a:bodyPr/>
        <a:lstStyle/>
        <a:p>
          <a:pPr rtl="0"/>
          <a:r>
            <a:rPr lang="en-US" b="1" dirty="0" smtClean="0"/>
            <a:t>With O 2</a:t>
          </a:r>
          <a:r>
            <a:rPr lang="en-US" b="1" i="1" dirty="0" smtClean="0"/>
            <a:t>p</a:t>
          </a:r>
          <a:r>
            <a:rPr lang="en-US" b="1" dirty="0" smtClean="0"/>
            <a:t>-orbitals only in VB , </a:t>
          </a:r>
          <a:r>
            <a:rPr lang="en-US" b="1" dirty="0" err="1" smtClean="0"/>
            <a:t>bandgap</a:t>
          </a:r>
          <a:r>
            <a:rPr lang="en-US" b="1" dirty="0" smtClean="0"/>
            <a:t> higher than 3.0 </a:t>
          </a:r>
          <a:r>
            <a:rPr lang="en-US" b="1" dirty="0" err="1" smtClean="0"/>
            <a:t>eV</a:t>
          </a:r>
          <a:endParaRPr lang="en-US" b="1" dirty="0"/>
        </a:p>
      </dgm:t>
    </dgm:pt>
    <dgm:pt modelId="{D2DF1A14-BAB6-46EB-9070-C74CD30B9A54}" type="parTrans" cxnId="{A0241993-8314-40B1-97E0-F93115A628A4}">
      <dgm:prSet/>
      <dgm:spPr/>
      <dgm:t>
        <a:bodyPr/>
        <a:lstStyle/>
        <a:p>
          <a:endParaRPr lang="en-US"/>
        </a:p>
      </dgm:t>
    </dgm:pt>
    <dgm:pt modelId="{2F873ED9-9390-441C-A183-5AFF9A4AD6CD}" type="sibTrans" cxnId="{A0241993-8314-40B1-97E0-F93115A628A4}">
      <dgm:prSet/>
      <dgm:spPr/>
      <dgm:t>
        <a:bodyPr/>
        <a:lstStyle/>
        <a:p>
          <a:endParaRPr lang="en-US"/>
        </a:p>
      </dgm:t>
    </dgm:pt>
    <dgm:pt modelId="{4A26CE9A-E755-47B1-81BD-40E527980B4B}" type="pres">
      <dgm:prSet presAssocID="{779A2C84-B4A4-4726-B415-B5A6B087D96E}" presName="CompostProcess" presStyleCnt="0">
        <dgm:presLayoutVars>
          <dgm:dir/>
          <dgm:resizeHandles val="exact"/>
        </dgm:presLayoutVars>
      </dgm:prSet>
      <dgm:spPr/>
      <dgm:t>
        <a:bodyPr/>
        <a:lstStyle/>
        <a:p>
          <a:endParaRPr lang="en-US"/>
        </a:p>
      </dgm:t>
    </dgm:pt>
    <dgm:pt modelId="{B0D97983-433B-44FF-9A3C-77F53FF119E9}" type="pres">
      <dgm:prSet presAssocID="{779A2C84-B4A4-4726-B415-B5A6B087D96E}" presName="arrow" presStyleLbl="bgShp" presStyleIdx="0" presStyleCnt="1" custLinFactNeighborX="-2003" custLinFactNeighborY="-2778"/>
      <dgm:spPr/>
    </dgm:pt>
    <dgm:pt modelId="{AA85915F-2F6B-4DF1-B8CA-84DD61AA96AF}" type="pres">
      <dgm:prSet presAssocID="{779A2C84-B4A4-4726-B415-B5A6B087D96E}" presName="linearProcess" presStyleCnt="0"/>
      <dgm:spPr/>
    </dgm:pt>
    <dgm:pt modelId="{E131E460-2CAA-43DC-8E09-937282642C88}" type="pres">
      <dgm:prSet presAssocID="{DEAA085F-6CF0-48F9-9019-E0D6134C6707}" presName="textNode" presStyleLbl="node1" presStyleIdx="0" presStyleCnt="3" custScaleX="71299" custLinFactX="-19243" custLinFactNeighborX="-100000">
        <dgm:presLayoutVars>
          <dgm:bulletEnabled val="1"/>
        </dgm:presLayoutVars>
      </dgm:prSet>
      <dgm:spPr/>
      <dgm:t>
        <a:bodyPr/>
        <a:lstStyle/>
        <a:p>
          <a:endParaRPr lang="en-US"/>
        </a:p>
      </dgm:t>
    </dgm:pt>
    <dgm:pt modelId="{3DC466A6-3275-4248-AB64-8083AFBF30BF}" type="pres">
      <dgm:prSet presAssocID="{9BC202C1-2BDA-4D18-9746-BA4C26967612}" presName="sibTrans" presStyleCnt="0"/>
      <dgm:spPr/>
    </dgm:pt>
    <dgm:pt modelId="{F27E3159-1697-4A88-A680-CA8D41C4A0CD}" type="pres">
      <dgm:prSet presAssocID="{89DBFBD6-7066-4CE0-99AF-943A6534A04C}" presName="textNode" presStyleLbl="node1" presStyleIdx="1" presStyleCnt="3" custLinFactX="-24758" custLinFactNeighborX="-100000">
        <dgm:presLayoutVars>
          <dgm:bulletEnabled val="1"/>
        </dgm:presLayoutVars>
      </dgm:prSet>
      <dgm:spPr/>
      <dgm:t>
        <a:bodyPr/>
        <a:lstStyle/>
        <a:p>
          <a:endParaRPr lang="en-US"/>
        </a:p>
      </dgm:t>
    </dgm:pt>
    <dgm:pt modelId="{E54E77F7-37A8-4A2F-AE95-FB1028A6BB22}" type="pres">
      <dgm:prSet presAssocID="{49426AD5-B0E9-45D0-AD87-9A9C381F8A74}" presName="sibTrans" presStyleCnt="0"/>
      <dgm:spPr/>
    </dgm:pt>
    <dgm:pt modelId="{980C3E1B-B4A8-464A-A3A9-F9FA38D58C61}" type="pres">
      <dgm:prSet presAssocID="{27D526F6-1472-4A43-9839-3635B4BE2FDE}" presName="textNode" presStyleLbl="node1" presStyleIdx="2" presStyleCnt="3" custScaleX="66859" custLinFactX="-27456" custLinFactNeighborX="-100000">
        <dgm:presLayoutVars>
          <dgm:bulletEnabled val="1"/>
        </dgm:presLayoutVars>
      </dgm:prSet>
      <dgm:spPr/>
      <dgm:t>
        <a:bodyPr/>
        <a:lstStyle/>
        <a:p>
          <a:endParaRPr lang="en-US"/>
        </a:p>
      </dgm:t>
    </dgm:pt>
  </dgm:ptLst>
  <dgm:cxnLst>
    <dgm:cxn modelId="{A0241993-8314-40B1-97E0-F93115A628A4}" srcId="{779A2C84-B4A4-4726-B415-B5A6B087D96E}" destId="{27D526F6-1472-4A43-9839-3635B4BE2FDE}" srcOrd="2" destOrd="0" parTransId="{D2DF1A14-BAB6-46EB-9070-C74CD30B9A54}" sibTransId="{2F873ED9-9390-441C-A183-5AFF9A4AD6CD}"/>
    <dgm:cxn modelId="{CCB6C7C8-0A75-4DA5-8255-3B5B51ADBB66}" type="presOf" srcId="{779A2C84-B4A4-4726-B415-B5A6B087D96E}" destId="{4A26CE9A-E755-47B1-81BD-40E527980B4B}" srcOrd="0" destOrd="0" presId="urn:microsoft.com/office/officeart/2005/8/layout/hProcess9"/>
    <dgm:cxn modelId="{3FE1952B-B3AA-41E7-AF5A-C1A36681C97A}" srcId="{779A2C84-B4A4-4726-B415-B5A6B087D96E}" destId="{DEAA085F-6CF0-48F9-9019-E0D6134C6707}" srcOrd="0" destOrd="0" parTransId="{EF6DE937-6BD8-4520-A86D-9AACFA25829D}" sibTransId="{9BC202C1-2BDA-4D18-9746-BA4C26967612}"/>
    <dgm:cxn modelId="{2FF668E5-2D6A-48E4-AB3F-B54F7B4BDC15}" type="presOf" srcId="{DEAA085F-6CF0-48F9-9019-E0D6134C6707}" destId="{E131E460-2CAA-43DC-8E09-937282642C88}" srcOrd="0" destOrd="0" presId="urn:microsoft.com/office/officeart/2005/8/layout/hProcess9"/>
    <dgm:cxn modelId="{F4FF91D7-D02F-4B83-A85E-10716E37DC6C}" type="presOf" srcId="{27D526F6-1472-4A43-9839-3635B4BE2FDE}" destId="{980C3E1B-B4A8-464A-A3A9-F9FA38D58C61}" srcOrd="0" destOrd="0" presId="urn:microsoft.com/office/officeart/2005/8/layout/hProcess9"/>
    <dgm:cxn modelId="{CB1DAC81-F61E-4C4E-9F7C-00D850210516}" srcId="{779A2C84-B4A4-4726-B415-B5A6B087D96E}" destId="{89DBFBD6-7066-4CE0-99AF-943A6534A04C}" srcOrd="1" destOrd="0" parTransId="{22A5C7EE-C035-48E1-9677-82E4C27F55A6}" sibTransId="{49426AD5-B0E9-45D0-AD87-9A9C381F8A74}"/>
    <dgm:cxn modelId="{CA9B3E32-246F-4D71-BBF3-B72F785D567D}" type="presOf" srcId="{89DBFBD6-7066-4CE0-99AF-943A6534A04C}" destId="{F27E3159-1697-4A88-A680-CA8D41C4A0CD}" srcOrd="0" destOrd="0" presId="urn:microsoft.com/office/officeart/2005/8/layout/hProcess9"/>
    <dgm:cxn modelId="{175B704B-8289-4007-9C6B-66CE78A76F39}" type="presParOf" srcId="{4A26CE9A-E755-47B1-81BD-40E527980B4B}" destId="{B0D97983-433B-44FF-9A3C-77F53FF119E9}" srcOrd="0" destOrd="0" presId="urn:microsoft.com/office/officeart/2005/8/layout/hProcess9"/>
    <dgm:cxn modelId="{E2FEE75D-361C-433C-92D3-FDB5FEE43B10}" type="presParOf" srcId="{4A26CE9A-E755-47B1-81BD-40E527980B4B}" destId="{AA85915F-2F6B-4DF1-B8CA-84DD61AA96AF}" srcOrd="1" destOrd="0" presId="urn:microsoft.com/office/officeart/2005/8/layout/hProcess9"/>
    <dgm:cxn modelId="{7726048A-96B5-4D53-A394-435BB50AC010}" type="presParOf" srcId="{AA85915F-2F6B-4DF1-B8CA-84DD61AA96AF}" destId="{E131E460-2CAA-43DC-8E09-937282642C88}" srcOrd="0" destOrd="0" presId="urn:microsoft.com/office/officeart/2005/8/layout/hProcess9"/>
    <dgm:cxn modelId="{91733D8C-D38B-42D3-983A-18B1A2366631}" type="presParOf" srcId="{AA85915F-2F6B-4DF1-B8CA-84DD61AA96AF}" destId="{3DC466A6-3275-4248-AB64-8083AFBF30BF}" srcOrd="1" destOrd="0" presId="urn:microsoft.com/office/officeart/2005/8/layout/hProcess9"/>
    <dgm:cxn modelId="{44A1C52C-5536-4ECB-82F7-F4D3B9B8FAF7}" type="presParOf" srcId="{AA85915F-2F6B-4DF1-B8CA-84DD61AA96AF}" destId="{F27E3159-1697-4A88-A680-CA8D41C4A0CD}" srcOrd="2" destOrd="0" presId="urn:microsoft.com/office/officeart/2005/8/layout/hProcess9"/>
    <dgm:cxn modelId="{E93C1248-4637-4159-AA86-DE9537E19C0D}" type="presParOf" srcId="{AA85915F-2F6B-4DF1-B8CA-84DD61AA96AF}" destId="{E54E77F7-37A8-4A2F-AE95-FB1028A6BB22}" srcOrd="3" destOrd="0" presId="urn:microsoft.com/office/officeart/2005/8/layout/hProcess9"/>
    <dgm:cxn modelId="{50D2BC6B-7D09-4C7C-AE18-4A3CE651E876}" type="presParOf" srcId="{AA85915F-2F6B-4DF1-B8CA-84DD61AA96AF}" destId="{980C3E1B-B4A8-464A-A3A9-F9FA38D58C61}" srcOrd="4" destOrd="0" presId="urn:microsoft.com/office/officeart/2005/8/layout/hProcess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2D8BD9-69B0-4F85-98B3-BDC9AEE8C6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35EB08-8BE9-43C5-BA5C-4561557D9FCC}">
      <dgm:prSet custT="1"/>
      <dgm:spPr/>
      <dgm:t>
        <a:bodyPr/>
        <a:lstStyle/>
        <a:p>
          <a:pPr rtl="0"/>
          <a:r>
            <a:rPr lang="en-US" sz="1600" b="1" dirty="0" smtClean="0">
              <a:solidFill>
                <a:schemeClr val="tx1"/>
              </a:solidFill>
            </a:rPr>
            <a:t>Most mixed metal oxide </a:t>
          </a:r>
          <a:r>
            <a:rPr lang="en-US" sz="1600" b="1" dirty="0" err="1" smtClean="0">
              <a:solidFill>
                <a:schemeClr val="tx1"/>
              </a:solidFill>
            </a:rPr>
            <a:t>photocatalysts</a:t>
          </a:r>
          <a:r>
            <a:rPr lang="en-US" sz="1600" b="1" dirty="0" smtClean="0">
              <a:solidFill>
                <a:schemeClr val="tx1"/>
              </a:solidFill>
            </a:rPr>
            <a:t> with smaller </a:t>
          </a:r>
          <a:r>
            <a:rPr lang="en-US" sz="1600" b="1" dirty="0" err="1" smtClean="0">
              <a:solidFill>
                <a:schemeClr val="tx1"/>
              </a:solidFill>
            </a:rPr>
            <a:t>bandgaps</a:t>
          </a:r>
          <a:r>
            <a:rPr lang="en-US" sz="1600" b="1" dirty="0" smtClean="0">
              <a:solidFill>
                <a:schemeClr val="tx1"/>
              </a:solidFill>
            </a:rPr>
            <a:t> have d</a:t>
          </a:r>
          <a:r>
            <a:rPr lang="en-US" sz="1600" b="1" baseline="30000" dirty="0" smtClean="0">
              <a:solidFill>
                <a:schemeClr val="tx1"/>
              </a:solidFill>
            </a:rPr>
            <a:t>10</a:t>
          </a:r>
          <a:r>
            <a:rPr lang="en-US" sz="1600" b="1" dirty="0" smtClean="0">
              <a:solidFill>
                <a:schemeClr val="tx1"/>
              </a:solidFill>
            </a:rPr>
            <a:t> metal ions e.g., Ag</a:t>
          </a:r>
          <a:r>
            <a:rPr lang="en-US" sz="1600" b="1" baseline="-25000" dirty="0" smtClean="0">
              <a:solidFill>
                <a:schemeClr val="tx1"/>
              </a:solidFill>
            </a:rPr>
            <a:t>3</a:t>
          </a:r>
          <a:r>
            <a:rPr lang="en-US" sz="1600" b="1" dirty="0" smtClean="0">
              <a:solidFill>
                <a:schemeClr val="tx1"/>
              </a:solidFill>
            </a:rPr>
            <a:t>VO</a:t>
          </a:r>
          <a:r>
            <a:rPr lang="en-US" sz="1600" b="1" baseline="-25000" dirty="0" smtClean="0">
              <a:solidFill>
                <a:schemeClr val="tx1"/>
              </a:solidFill>
            </a:rPr>
            <a:t>4</a:t>
          </a:r>
          <a:r>
            <a:rPr lang="en-US" sz="1600" b="1" dirty="0" smtClean="0">
              <a:solidFill>
                <a:schemeClr val="tx1"/>
              </a:solidFill>
            </a:rPr>
            <a:t> (2.0 </a:t>
          </a:r>
          <a:r>
            <a:rPr lang="en-US" sz="1600" b="1" dirty="0" err="1" smtClean="0">
              <a:solidFill>
                <a:schemeClr val="tx1"/>
              </a:solidFill>
            </a:rPr>
            <a:t>eV</a:t>
          </a:r>
          <a:r>
            <a:rPr lang="en-US" sz="1600" b="1" dirty="0" smtClean="0">
              <a:solidFill>
                <a:schemeClr val="tx1"/>
              </a:solidFill>
            </a:rPr>
            <a:t>), BiVO</a:t>
          </a:r>
          <a:r>
            <a:rPr lang="en-US" sz="1600" b="1" baseline="-25000" dirty="0" smtClean="0">
              <a:solidFill>
                <a:schemeClr val="tx1"/>
              </a:solidFill>
            </a:rPr>
            <a:t>4</a:t>
          </a:r>
          <a:r>
            <a:rPr lang="en-US" sz="1600" b="1" dirty="0" smtClean="0">
              <a:solidFill>
                <a:schemeClr val="tx1"/>
              </a:solidFill>
            </a:rPr>
            <a:t> (2.4 </a:t>
          </a:r>
          <a:r>
            <a:rPr lang="en-US" sz="1600" b="1" dirty="0" err="1" smtClean="0">
              <a:solidFill>
                <a:schemeClr val="tx1"/>
              </a:solidFill>
            </a:rPr>
            <a:t>eV</a:t>
          </a:r>
          <a:r>
            <a:rPr lang="en-US" sz="1600" b="1" dirty="0" smtClean="0">
              <a:solidFill>
                <a:schemeClr val="tx1"/>
              </a:solidFill>
            </a:rPr>
            <a:t>), SnNb</a:t>
          </a:r>
          <a:r>
            <a:rPr lang="en-US" sz="1600" b="1" baseline="-25000" dirty="0" smtClean="0">
              <a:solidFill>
                <a:schemeClr val="tx1"/>
              </a:solidFill>
            </a:rPr>
            <a:t>2</a:t>
          </a:r>
          <a:r>
            <a:rPr lang="en-US" sz="1600" b="1" dirty="0" smtClean="0">
              <a:solidFill>
                <a:schemeClr val="tx1"/>
              </a:solidFill>
            </a:rPr>
            <a:t>O</a:t>
          </a:r>
          <a:r>
            <a:rPr lang="en-US" sz="1600" b="1" baseline="-25000" dirty="0" smtClean="0">
              <a:solidFill>
                <a:schemeClr val="tx1"/>
              </a:solidFill>
            </a:rPr>
            <a:t>6</a:t>
          </a:r>
          <a:r>
            <a:rPr lang="en-US" sz="1600" b="1" dirty="0" smtClean="0">
              <a:solidFill>
                <a:schemeClr val="tx1"/>
              </a:solidFill>
            </a:rPr>
            <a:t> (2.3 </a:t>
          </a:r>
          <a:r>
            <a:rPr lang="en-US" sz="1600" b="1" dirty="0" err="1" smtClean="0">
              <a:solidFill>
                <a:schemeClr val="tx1"/>
              </a:solidFill>
            </a:rPr>
            <a:t>eV</a:t>
          </a:r>
          <a:r>
            <a:rPr lang="en-US" sz="1600" b="1" dirty="0" smtClean="0">
              <a:solidFill>
                <a:schemeClr val="tx1"/>
              </a:solidFill>
            </a:rPr>
            <a:t>), BiCu</a:t>
          </a:r>
          <a:r>
            <a:rPr lang="en-US" sz="1600" b="1" baseline="-25000" dirty="0" smtClean="0">
              <a:solidFill>
                <a:schemeClr val="tx1"/>
              </a:solidFill>
            </a:rPr>
            <a:t>2</a:t>
          </a:r>
          <a:r>
            <a:rPr lang="en-US" sz="1600" b="1" dirty="0" smtClean="0">
              <a:solidFill>
                <a:schemeClr val="tx1"/>
              </a:solidFill>
            </a:rPr>
            <a:t>VO</a:t>
          </a:r>
          <a:r>
            <a:rPr lang="en-US" sz="1600" b="1" baseline="-25000" dirty="0" smtClean="0">
              <a:solidFill>
                <a:schemeClr val="tx1"/>
              </a:solidFill>
            </a:rPr>
            <a:t>6</a:t>
          </a:r>
          <a:r>
            <a:rPr lang="en-US" sz="1600" b="1" dirty="0" smtClean="0">
              <a:solidFill>
                <a:schemeClr val="tx1"/>
              </a:solidFill>
            </a:rPr>
            <a:t> (2.1 </a:t>
          </a:r>
          <a:r>
            <a:rPr lang="en-US" sz="1600" b="1" dirty="0" err="1" smtClean="0">
              <a:solidFill>
                <a:schemeClr val="tx1"/>
              </a:solidFill>
            </a:rPr>
            <a:t>eV</a:t>
          </a:r>
          <a:r>
            <a:rPr lang="en-US" sz="1600" b="1" dirty="0" smtClean="0">
              <a:solidFill>
                <a:schemeClr val="tx1"/>
              </a:solidFill>
            </a:rPr>
            <a:t>)</a:t>
          </a:r>
          <a:endParaRPr lang="en-US" sz="1600" dirty="0">
            <a:solidFill>
              <a:schemeClr val="tx1"/>
            </a:solidFill>
          </a:endParaRPr>
        </a:p>
      </dgm:t>
    </dgm:pt>
    <dgm:pt modelId="{53C3684B-AE17-4CF7-9A90-A11565F511A2}" type="parTrans" cxnId="{38DF984D-EAD3-4D4B-8730-9CE53E47C4BD}">
      <dgm:prSet/>
      <dgm:spPr/>
      <dgm:t>
        <a:bodyPr/>
        <a:lstStyle/>
        <a:p>
          <a:endParaRPr lang="en-US"/>
        </a:p>
      </dgm:t>
    </dgm:pt>
    <dgm:pt modelId="{E8BF04B5-5392-49EA-91A4-36E620408304}" type="sibTrans" cxnId="{38DF984D-EAD3-4D4B-8730-9CE53E47C4BD}">
      <dgm:prSet/>
      <dgm:spPr/>
      <dgm:t>
        <a:bodyPr/>
        <a:lstStyle/>
        <a:p>
          <a:endParaRPr lang="en-US"/>
        </a:p>
      </dgm:t>
    </dgm:pt>
    <dgm:pt modelId="{DB0DD7C5-A89A-4E40-8878-F633A6CC9F66}" type="pres">
      <dgm:prSet presAssocID="{7F2D8BD9-69B0-4F85-98B3-BDC9AEE8C6CC}" presName="linear" presStyleCnt="0">
        <dgm:presLayoutVars>
          <dgm:animLvl val="lvl"/>
          <dgm:resizeHandles val="exact"/>
        </dgm:presLayoutVars>
      </dgm:prSet>
      <dgm:spPr/>
      <dgm:t>
        <a:bodyPr/>
        <a:lstStyle/>
        <a:p>
          <a:endParaRPr lang="en-US"/>
        </a:p>
      </dgm:t>
    </dgm:pt>
    <dgm:pt modelId="{D70EF2A4-AEFB-4E7A-85F0-69FF74E07E10}" type="pres">
      <dgm:prSet presAssocID="{6D35EB08-8BE9-43C5-BA5C-4561557D9FCC}" presName="parentText" presStyleLbl="node1" presStyleIdx="0" presStyleCnt="1" custLinFactNeighborX="-971" custLinFactNeighborY="-2586">
        <dgm:presLayoutVars>
          <dgm:chMax val="0"/>
          <dgm:bulletEnabled val="1"/>
        </dgm:presLayoutVars>
      </dgm:prSet>
      <dgm:spPr/>
      <dgm:t>
        <a:bodyPr/>
        <a:lstStyle/>
        <a:p>
          <a:endParaRPr lang="en-US"/>
        </a:p>
      </dgm:t>
    </dgm:pt>
  </dgm:ptLst>
  <dgm:cxnLst>
    <dgm:cxn modelId="{48E42E0C-BC26-4AF4-ABBB-9ED4D9D73428}" type="presOf" srcId="{6D35EB08-8BE9-43C5-BA5C-4561557D9FCC}" destId="{D70EF2A4-AEFB-4E7A-85F0-69FF74E07E10}" srcOrd="0" destOrd="0" presId="urn:microsoft.com/office/officeart/2005/8/layout/vList2"/>
    <dgm:cxn modelId="{38DF984D-EAD3-4D4B-8730-9CE53E47C4BD}" srcId="{7F2D8BD9-69B0-4F85-98B3-BDC9AEE8C6CC}" destId="{6D35EB08-8BE9-43C5-BA5C-4561557D9FCC}" srcOrd="0" destOrd="0" parTransId="{53C3684B-AE17-4CF7-9A90-A11565F511A2}" sibTransId="{E8BF04B5-5392-49EA-91A4-36E620408304}"/>
    <dgm:cxn modelId="{5940185A-C6CB-4901-B18F-28265E13E256}" type="presOf" srcId="{7F2D8BD9-69B0-4F85-98B3-BDC9AEE8C6CC}" destId="{DB0DD7C5-A89A-4E40-8878-F633A6CC9F66}" srcOrd="0" destOrd="0" presId="urn:microsoft.com/office/officeart/2005/8/layout/vList2"/>
    <dgm:cxn modelId="{0C58CEA3-4368-4556-899A-84AD9CA5EF15}" type="presParOf" srcId="{DB0DD7C5-A89A-4E40-8878-F633A6CC9F66}" destId="{D70EF2A4-AEFB-4E7A-85F0-69FF74E07E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507C23-DE6E-4E22-9765-3356BBF4FC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2BFE519-D068-48D1-9469-F76F16A6215B}">
      <dgm:prSet/>
      <dgm:spPr/>
      <dgm:t>
        <a:bodyPr/>
        <a:lstStyle/>
        <a:p>
          <a:pPr rtl="0"/>
          <a:r>
            <a:rPr lang="en-US" dirty="0" smtClean="0"/>
            <a:t>When the percentage ionic character increases, the CB becomes more negative and VB becomes more positive </a:t>
          </a:r>
          <a:endParaRPr lang="en-US" dirty="0"/>
        </a:p>
      </dgm:t>
    </dgm:pt>
    <dgm:pt modelId="{13614937-7CEF-429E-9B7E-71967682F295}" type="parTrans" cxnId="{7FB2F30A-C6E5-46C7-AD41-B73D767D7703}">
      <dgm:prSet/>
      <dgm:spPr/>
      <dgm:t>
        <a:bodyPr/>
        <a:lstStyle/>
        <a:p>
          <a:endParaRPr lang="en-US"/>
        </a:p>
      </dgm:t>
    </dgm:pt>
    <dgm:pt modelId="{CDA55363-AB89-4477-81B3-55B0648E6E30}" type="sibTrans" cxnId="{7FB2F30A-C6E5-46C7-AD41-B73D767D7703}">
      <dgm:prSet/>
      <dgm:spPr/>
      <dgm:t>
        <a:bodyPr/>
        <a:lstStyle/>
        <a:p>
          <a:endParaRPr lang="en-US"/>
        </a:p>
      </dgm:t>
    </dgm:pt>
    <dgm:pt modelId="{4EE77C5A-A45A-4A2A-9089-268FC6C8B1A1}">
      <dgm:prSet/>
      <dgm:spPr/>
      <dgm:t>
        <a:bodyPr/>
        <a:lstStyle/>
        <a:p>
          <a:pPr rtl="0"/>
          <a:r>
            <a:rPr lang="en-US" dirty="0" smtClean="0"/>
            <a:t>The more the percentage ionic character of the, the larger the band gap</a:t>
          </a:r>
          <a:endParaRPr lang="en-US" dirty="0"/>
        </a:p>
      </dgm:t>
    </dgm:pt>
    <dgm:pt modelId="{05A53BA1-F36D-4316-BEE6-890CC79AFBBA}" type="parTrans" cxnId="{6E9B9745-F9D3-4905-8121-EE2AE9F15D6A}">
      <dgm:prSet/>
      <dgm:spPr/>
      <dgm:t>
        <a:bodyPr/>
        <a:lstStyle/>
        <a:p>
          <a:endParaRPr lang="en-US"/>
        </a:p>
      </dgm:t>
    </dgm:pt>
    <dgm:pt modelId="{AEB274CA-D831-40EE-A13D-96520609C444}" type="sibTrans" cxnId="{6E9B9745-F9D3-4905-8121-EE2AE9F15D6A}">
      <dgm:prSet/>
      <dgm:spPr/>
      <dgm:t>
        <a:bodyPr/>
        <a:lstStyle/>
        <a:p>
          <a:endParaRPr lang="en-US"/>
        </a:p>
      </dgm:t>
    </dgm:pt>
    <dgm:pt modelId="{F84209DC-3D72-4345-80A7-69FDD40E36CE}" type="pres">
      <dgm:prSet presAssocID="{4D507C23-DE6E-4E22-9765-3356BBF4FCEF}" presName="linear" presStyleCnt="0">
        <dgm:presLayoutVars>
          <dgm:animLvl val="lvl"/>
          <dgm:resizeHandles val="exact"/>
        </dgm:presLayoutVars>
      </dgm:prSet>
      <dgm:spPr/>
      <dgm:t>
        <a:bodyPr/>
        <a:lstStyle/>
        <a:p>
          <a:endParaRPr lang="en-US"/>
        </a:p>
      </dgm:t>
    </dgm:pt>
    <dgm:pt modelId="{2444038B-87E1-4586-A889-2F6F3B4F4AC3}" type="pres">
      <dgm:prSet presAssocID="{72BFE519-D068-48D1-9469-F76F16A6215B}" presName="parentText" presStyleLbl="node1" presStyleIdx="0" presStyleCnt="2" custLinFactY="-43648" custLinFactNeighborY="-100000">
        <dgm:presLayoutVars>
          <dgm:chMax val="0"/>
          <dgm:bulletEnabled val="1"/>
        </dgm:presLayoutVars>
      </dgm:prSet>
      <dgm:spPr/>
      <dgm:t>
        <a:bodyPr/>
        <a:lstStyle/>
        <a:p>
          <a:endParaRPr lang="en-US"/>
        </a:p>
      </dgm:t>
    </dgm:pt>
    <dgm:pt modelId="{184C5401-D85D-4D71-BA70-BDC3D6459937}" type="pres">
      <dgm:prSet presAssocID="{CDA55363-AB89-4477-81B3-55B0648E6E30}" presName="spacer" presStyleCnt="0"/>
      <dgm:spPr/>
    </dgm:pt>
    <dgm:pt modelId="{411A7C8A-10E8-45B6-A9A5-55A5C9F7AB70}" type="pres">
      <dgm:prSet presAssocID="{4EE77C5A-A45A-4A2A-9089-268FC6C8B1A1}" presName="parentText" presStyleLbl="node1" presStyleIdx="1" presStyleCnt="2" custLinFactY="-42191" custLinFactNeighborY="-100000">
        <dgm:presLayoutVars>
          <dgm:chMax val="0"/>
          <dgm:bulletEnabled val="1"/>
        </dgm:presLayoutVars>
      </dgm:prSet>
      <dgm:spPr/>
      <dgm:t>
        <a:bodyPr/>
        <a:lstStyle/>
        <a:p>
          <a:endParaRPr lang="en-US"/>
        </a:p>
      </dgm:t>
    </dgm:pt>
  </dgm:ptLst>
  <dgm:cxnLst>
    <dgm:cxn modelId="{2D480B75-2653-4121-A1F3-D12F99262EC4}" type="presOf" srcId="{72BFE519-D068-48D1-9469-F76F16A6215B}" destId="{2444038B-87E1-4586-A889-2F6F3B4F4AC3}" srcOrd="0" destOrd="0" presId="urn:microsoft.com/office/officeart/2005/8/layout/vList2"/>
    <dgm:cxn modelId="{6E9B9745-F9D3-4905-8121-EE2AE9F15D6A}" srcId="{4D507C23-DE6E-4E22-9765-3356BBF4FCEF}" destId="{4EE77C5A-A45A-4A2A-9089-268FC6C8B1A1}" srcOrd="1" destOrd="0" parTransId="{05A53BA1-F36D-4316-BEE6-890CC79AFBBA}" sibTransId="{AEB274CA-D831-40EE-A13D-96520609C444}"/>
    <dgm:cxn modelId="{7FB2F30A-C6E5-46C7-AD41-B73D767D7703}" srcId="{4D507C23-DE6E-4E22-9765-3356BBF4FCEF}" destId="{72BFE519-D068-48D1-9469-F76F16A6215B}" srcOrd="0" destOrd="0" parTransId="{13614937-7CEF-429E-9B7E-71967682F295}" sibTransId="{CDA55363-AB89-4477-81B3-55B0648E6E30}"/>
    <dgm:cxn modelId="{38E8C76C-E8D5-426C-87D5-84C717F20BC7}" type="presOf" srcId="{4D507C23-DE6E-4E22-9765-3356BBF4FCEF}" destId="{F84209DC-3D72-4345-80A7-69FDD40E36CE}" srcOrd="0" destOrd="0" presId="urn:microsoft.com/office/officeart/2005/8/layout/vList2"/>
    <dgm:cxn modelId="{01B53596-362C-49AD-A1B1-6F203E82A798}" type="presOf" srcId="{4EE77C5A-A45A-4A2A-9089-268FC6C8B1A1}" destId="{411A7C8A-10E8-45B6-A9A5-55A5C9F7AB70}" srcOrd="0" destOrd="0" presId="urn:microsoft.com/office/officeart/2005/8/layout/vList2"/>
    <dgm:cxn modelId="{B2C4404A-392D-4808-86F6-AC668BB38408}" type="presParOf" srcId="{F84209DC-3D72-4345-80A7-69FDD40E36CE}" destId="{2444038B-87E1-4586-A889-2F6F3B4F4AC3}" srcOrd="0" destOrd="0" presId="urn:microsoft.com/office/officeart/2005/8/layout/vList2"/>
    <dgm:cxn modelId="{546DF4E3-CF2C-4968-8B23-4CB1AF7D8642}" type="presParOf" srcId="{F84209DC-3D72-4345-80A7-69FDD40E36CE}" destId="{184C5401-D85D-4D71-BA70-BDC3D6459937}" srcOrd="1" destOrd="0" presId="urn:microsoft.com/office/officeart/2005/8/layout/vList2"/>
    <dgm:cxn modelId="{76549CA3-8107-4A89-AD1C-61AFDB294925}" type="presParOf" srcId="{F84209DC-3D72-4345-80A7-69FDD40E36CE}" destId="{411A7C8A-10E8-45B6-A9A5-55A5C9F7AB70}"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2259CF-0A79-4573-A2A6-0207A0972E1B}" type="doc">
      <dgm:prSet loTypeId="urn:microsoft.com/office/officeart/2005/8/layout/vList3#2" loCatId="list" qsTypeId="urn:microsoft.com/office/officeart/2005/8/quickstyle/simple1" qsCatId="simple" csTypeId="urn:microsoft.com/office/officeart/2005/8/colors/accent1_2" csCatId="accent1"/>
      <dgm:spPr/>
      <dgm:t>
        <a:bodyPr/>
        <a:lstStyle/>
        <a:p>
          <a:endParaRPr lang="en-US"/>
        </a:p>
      </dgm:t>
    </dgm:pt>
    <dgm:pt modelId="{52ABC508-C955-4E01-BA7B-CABBE8B1F114}">
      <dgm:prSet/>
      <dgm:spPr/>
      <dgm:t>
        <a:bodyPr/>
        <a:lstStyle/>
        <a:p>
          <a:pPr rtl="0"/>
          <a:r>
            <a:rPr lang="en-US" dirty="0" smtClean="0"/>
            <a:t>Cd</a:t>
          </a:r>
          <a:r>
            <a:rPr lang="en-US" baseline="-25000" dirty="0" smtClean="0"/>
            <a:t>2</a:t>
          </a:r>
          <a:r>
            <a:rPr lang="en-US" dirty="0" smtClean="0"/>
            <a:t>SnO</a:t>
          </a:r>
          <a:r>
            <a:rPr lang="en-US" baseline="-25000" dirty="0" smtClean="0"/>
            <a:t>4</a:t>
          </a:r>
          <a:r>
            <a:rPr lang="en-US" dirty="0" smtClean="0"/>
            <a:t> is an indirect </a:t>
          </a:r>
          <a:r>
            <a:rPr lang="en-US" dirty="0" err="1" smtClean="0"/>
            <a:t>bandgap</a:t>
          </a:r>
          <a:r>
            <a:rPr lang="en-US" dirty="0" smtClean="0"/>
            <a:t>  n-type semiconductor</a:t>
          </a:r>
          <a:endParaRPr lang="en-US" dirty="0"/>
        </a:p>
      </dgm:t>
    </dgm:pt>
    <dgm:pt modelId="{87F322AB-4DB5-4FC2-9953-68542BFC9760}" type="parTrans" cxnId="{9D615A66-986A-4C09-ACBA-E1EDB74F9986}">
      <dgm:prSet/>
      <dgm:spPr/>
      <dgm:t>
        <a:bodyPr/>
        <a:lstStyle/>
        <a:p>
          <a:endParaRPr lang="en-US"/>
        </a:p>
      </dgm:t>
    </dgm:pt>
    <dgm:pt modelId="{9571BB29-08C4-4DD0-BCA6-DC0EF6A157CB}" type="sibTrans" cxnId="{9D615A66-986A-4C09-ACBA-E1EDB74F9986}">
      <dgm:prSet/>
      <dgm:spPr/>
      <dgm:t>
        <a:bodyPr/>
        <a:lstStyle/>
        <a:p>
          <a:endParaRPr lang="en-US"/>
        </a:p>
      </dgm:t>
    </dgm:pt>
    <dgm:pt modelId="{7C5620EF-CAA4-4A11-B1BA-4FF415F1BA5B}">
      <dgm:prSet/>
      <dgm:spPr/>
      <dgm:t>
        <a:bodyPr/>
        <a:lstStyle/>
        <a:p>
          <a:pPr rtl="0"/>
          <a:r>
            <a:rPr lang="en-US" dirty="0" smtClean="0"/>
            <a:t>Orthorhombic Cd</a:t>
          </a:r>
          <a:r>
            <a:rPr lang="en-US" baseline="-25000" dirty="0" smtClean="0"/>
            <a:t>2</a:t>
          </a:r>
          <a:r>
            <a:rPr lang="en-US" dirty="0" smtClean="0"/>
            <a:t>SnO</a:t>
          </a:r>
          <a:r>
            <a:rPr lang="en-US" baseline="-25000" dirty="0" smtClean="0"/>
            <a:t>4</a:t>
          </a:r>
          <a:r>
            <a:rPr lang="en-US" dirty="0" smtClean="0"/>
            <a:t> has inverse </a:t>
          </a:r>
          <a:r>
            <a:rPr lang="en-US" dirty="0" err="1" smtClean="0"/>
            <a:t>spinel</a:t>
          </a:r>
          <a:r>
            <a:rPr lang="en-US" dirty="0" smtClean="0"/>
            <a:t> structure</a:t>
          </a:r>
          <a:endParaRPr lang="en-US" dirty="0"/>
        </a:p>
      </dgm:t>
    </dgm:pt>
    <dgm:pt modelId="{A87094AD-4CB0-45C6-A5C6-F4AF73C0CE4C}" type="parTrans" cxnId="{975602E4-3D4C-4AA9-8176-06A73AA9DC96}">
      <dgm:prSet/>
      <dgm:spPr/>
      <dgm:t>
        <a:bodyPr/>
        <a:lstStyle/>
        <a:p>
          <a:endParaRPr lang="en-US"/>
        </a:p>
      </dgm:t>
    </dgm:pt>
    <dgm:pt modelId="{579B44E1-57BF-4F5B-8A16-7E6884B0CCBA}" type="sibTrans" cxnId="{975602E4-3D4C-4AA9-8176-06A73AA9DC96}">
      <dgm:prSet/>
      <dgm:spPr/>
      <dgm:t>
        <a:bodyPr/>
        <a:lstStyle/>
        <a:p>
          <a:endParaRPr lang="en-US"/>
        </a:p>
      </dgm:t>
    </dgm:pt>
    <dgm:pt modelId="{F4FBA43F-3B30-4FB4-8830-9FBF4762866A}">
      <dgm:prSet/>
      <dgm:spPr/>
      <dgm:t>
        <a:bodyPr/>
        <a:lstStyle/>
        <a:p>
          <a:pPr rtl="0"/>
          <a:r>
            <a:rPr lang="en-US" dirty="0" smtClean="0"/>
            <a:t>O</a:t>
          </a:r>
          <a:r>
            <a:rPr lang="en-US" baseline="30000" dirty="0" smtClean="0"/>
            <a:t>2-</a:t>
          </a:r>
          <a:r>
            <a:rPr lang="en-US" dirty="0" smtClean="0"/>
            <a:t> forms </a:t>
          </a:r>
          <a:r>
            <a:rPr lang="en-US" i="1" dirty="0" err="1" smtClean="0"/>
            <a:t>ccp</a:t>
          </a:r>
          <a:r>
            <a:rPr lang="en-US" dirty="0" smtClean="0"/>
            <a:t> array</a:t>
          </a:r>
          <a:endParaRPr lang="en-US" dirty="0"/>
        </a:p>
      </dgm:t>
    </dgm:pt>
    <dgm:pt modelId="{BD9035F5-5F9C-4751-883D-179E10C79E22}" type="parTrans" cxnId="{DD0346F1-4B35-471A-A260-E500BF6703FA}">
      <dgm:prSet/>
      <dgm:spPr/>
      <dgm:t>
        <a:bodyPr/>
        <a:lstStyle/>
        <a:p>
          <a:endParaRPr lang="en-US"/>
        </a:p>
      </dgm:t>
    </dgm:pt>
    <dgm:pt modelId="{93E6B157-4D75-4C87-BB7E-DB1945D2C2D5}" type="sibTrans" cxnId="{DD0346F1-4B35-471A-A260-E500BF6703FA}">
      <dgm:prSet/>
      <dgm:spPr/>
      <dgm:t>
        <a:bodyPr/>
        <a:lstStyle/>
        <a:p>
          <a:endParaRPr lang="en-US"/>
        </a:p>
      </dgm:t>
    </dgm:pt>
    <dgm:pt modelId="{92790D44-7B4E-4CA6-B72C-268CF8687900}">
      <dgm:prSet/>
      <dgm:spPr/>
      <dgm:t>
        <a:bodyPr/>
        <a:lstStyle/>
        <a:p>
          <a:pPr rtl="0"/>
          <a:r>
            <a:rPr lang="en-US" dirty="0" smtClean="0"/>
            <a:t>Cd</a:t>
          </a:r>
          <a:r>
            <a:rPr lang="en-US" baseline="30000" dirty="0" smtClean="0"/>
            <a:t>2+</a:t>
          </a:r>
          <a:r>
            <a:rPr lang="en-US" dirty="0" smtClean="0"/>
            <a:t> occupies octahedral sites ; Sn</a:t>
          </a:r>
          <a:r>
            <a:rPr lang="en-US" baseline="30000" dirty="0" smtClean="0"/>
            <a:t>4+</a:t>
          </a:r>
          <a:r>
            <a:rPr lang="en-US" dirty="0" smtClean="0"/>
            <a:t> occupies tetrahedral sites</a:t>
          </a:r>
          <a:endParaRPr lang="en-US" dirty="0"/>
        </a:p>
      </dgm:t>
    </dgm:pt>
    <dgm:pt modelId="{440444A3-2F4F-42BB-93A2-33D724C0D8A3}" type="parTrans" cxnId="{8F38C0B6-8A3F-4EDD-A29F-1012AC8010C3}">
      <dgm:prSet/>
      <dgm:spPr/>
      <dgm:t>
        <a:bodyPr/>
        <a:lstStyle/>
        <a:p>
          <a:endParaRPr lang="en-US"/>
        </a:p>
      </dgm:t>
    </dgm:pt>
    <dgm:pt modelId="{D877C046-50E2-4D05-B410-447B5AEEE384}" type="sibTrans" cxnId="{8F38C0B6-8A3F-4EDD-A29F-1012AC8010C3}">
      <dgm:prSet/>
      <dgm:spPr/>
      <dgm:t>
        <a:bodyPr/>
        <a:lstStyle/>
        <a:p>
          <a:endParaRPr lang="en-US"/>
        </a:p>
      </dgm:t>
    </dgm:pt>
    <dgm:pt modelId="{E56E8878-A725-4325-A6BC-221964F5DBF4}" type="pres">
      <dgm:prSet presAssocID="{872259CF-0A79-4573-A2A6-0207A0972E1B}" presName="linearFlow" presStyleCnt="0">
        <dgm:presLayoutVars>
          <dgm:dir/>
          <dgm:resizeHandles val="exact"/>
        </dgm:presLayoutVars>
      </dgm:prSet>
      <dgm:spPr/>
      <dgm:t>
        <a:bodyPr/>
        <a:lstStyle/>
        <a:p>
          <a:endParaRPr lang="en-US"/>
        </a:p>
      </dgm:t>
    </dgm:pt>
    <dgm:pt modelId="{FF1FC717-9044-407F-B961-732A16F14466}" type="pres">
      <dgm:prSet presAssocID="{52ABC508-C955-4E01-BA7B-CABBE8B1F114}" presName="composite" presStyleCnt="0"/>
      <dgm:spPr/>
    </dgm:pt>
    <dgm:pt modelId="{FAB1D23A-E430-431D-9D87-3E2F63D87C66}" type="pres">
      <dgm:prSet presAssocID="{52ABC508-C955-4E01-BA7B-CABBE8B1F114}" presName="imgShp" presStyleLbl="fgImgPlace1" presStyleIdx="0" presStyleCnt="4" custLinFactX="-121249" custLinFactNeighborX="-200000"/>
      <dgm:spPr/>
    </dgm:pt>
    <dgm:pt modelId="{555E01D0-21AC-4092-8FCA-AA12B2E134FE}" type="pres">
      <dgm:prSet presAssocID="{52ABC508-C955-4E01-BA7B-CABBE8B1F114}" presName="txShp" presStyleLbl="node1" presStyleIdx="0" presStyleCnt="4" custLinFactNeighborX="-24637">
        <dgm:presLayoutVars>
          <dgm:bulletEnabled val="1"/>
        </dgm:presLayoutVars>
      </dgm:prSet>
      <dgm:spPr/>
      <dgm:t>
        <a:bodyPr/>
        <a:lstStyle/>
        <a:p>
          <a:endParaRPr lang="en-US"/>
        </a:p>
      </dgm:t>
    </dgm:pt>
    <dgm:pt modelId="{EDC85921-6C5B-46C3-A577-0B46C7A591A6}" type="pres">
      <dgm:prSet presAssocID="{9571BB29-08C4-4DD0-BCA6-DC0EF6A157CB}" presName="spacing" presStyleCnt="0"/>
      <dgm:spPr/>
    </dgm:pt>
    <dgm:pt modelId="{729EADF8-4751-4E49-B0F2-89EFF583373A}" type="pres">
      <dgm:prSet presAssocID="{7C5620EF-CAA4-4A11-B1BA-4FF415F1BA5B}" presName="composite" presStyleCnt="0"/>
      <dgm:spPr/>
    </dgm:pt>
    <dgm:pt modelId="{82730706-E87F-41BE-BC56-E44F239C0525}" type="pres">
      <dgm:prSet presAssocID="{7C5620EF-CAA4-4A11-B1BA-4FF415F1BA5B}" presName="imgShp" presStyleLbl="fgImgPlace1" presStyleIdx="1" presStyleCnt="4" custLinFactX="-121249" custLinFactNeighborX="-200000"/>
      <dgm:spPr/>
    </dgm:pt>
    <dgm:pt modelId="{CC486569-B303-4D8A-9DBC-782C27728AF2}" type="pres">
      <dgm:prSet presAssocID="{7C5620EF-CAA4-4A11-B1BA-4FF415F1BA5B}" presName="txShp" presStyleLbl="node1" presStyleIdx="1" presStyleCnt="4" custLinFactNeighborX="-24637">
        <dgm:presLayoutVars>
          <dgm:bulletEnabled val="1"/>
        </dgm:presLayoutVars>
      </dgm:prSet>
      <dgm:spPr/>
      <dgm:t>
        <a:bodyPr/>
        <a:lstStyle/>
        <a:p>
          <a:endParaRPr lang="en-US"/>
        </a:p>
      </dgm:t>
    </dgm:pt>
    <dgm:pt modelId="{4A539D83-A6EE-428E-A7F1-09B15886E950}" type="pres">
      <dgm:prSet presAssocID="{579B44E1-57BF-4F5B-8A16-7E6884B0CCBA}" presName="spacing" presStyleCnt="0"/>
      <dgm:spPr/>
    </dgm:pt>
    <dgm:pt modelId="{7F49F7F1-A6AA-4BB2-81B1-DC491061870F}" type="pres">
      <dgm:prSet presAssocID="{F4FBA43F-3B30-4FB4-8830-9FBF4762866A}" presName="composite" presStyleCnt="0"/>
      <dgm:spPr/>
    </dgm:pt>
    <dgm:pt modelId="{F92A606D-832D-4666-BC12-4FDDDB0B45E5}" type="pres">
      <dgm:prSet presAssocID="{F4FBA43F-3B30-4FB4-8830-9FBF4762866A}" presName="imgShp" presStyleLbl="fgImgPlace1" presStyleIdx="2" presStyleCnt="4" custLinFactX="-121249" custLinFactNeighborX="-200000"/>
      <dgm:spPr/>
    </dgm:pt>
    <dgm:pt modelId="{80C0F6F5-AFEA-4E55-863E-1CE8D608983F}" type="pres">
      <dgm:prSet presAssocID="{F4FBA43F-3B30-4FB4-8830-9FBF4762866A}" presName="txShp" presStyleLbl="node1" presStyleIdx="2" presStyleCnt="4" custLinFactNeighborX="-24637">
        <dgm:presLayoutVars>
          <dgm:bulletEnabled val="1"/>
        </dgm:presLayoutVars>
      </dgm:prSet>
      <dgm:spPr/>
      <dgm:t>
        <a:bodyPr/>
        <a:lstStyle/>
        <a:p>
          <a:endParaRPr lang="en-US"/>
        </a:p>
      </dgm:t>
    </dgm:pt>
    <dgm:pt modelId="{B1B92566-1CD7-4414-9CC4-45497513E855}" type="pres">
      <dgm:prSet presAssocID="{93E6B157-4D75-4C87-BB7E-DB1945D2C2D5}" presName="spacing" presStyleCnt="0"/>
      <dgm:spPr/>
    </dgm:pt>
    <dgm:pt modelId="{2603D6A5-8FD1-4079-93E6-9297E839A631}" type="pres">
      <dgm:prSet presAssocID="{92790D44-7B4E-4CA6-B72C-268CF8687900}" presName="composite" presStyleCnt="0"/>
      <dgm:spPr/>
    </dgm:pt>
    <dgm:pt modelId="{DB9D8AB9-E542-411D-AF4D-5068C95D1892}" type="pres">
      <dgm:prSet presAssocID="{92790D44-7B4E-4CA6-B72C-268CF8687900}" presName="imgShp" presStyleLbl="fgImgPlace1" presStyleIdx="3" presStyleCnt="4" custLinFactX="-121249" custLinFactNeighborX="-200000"/>
      <dgm:spPr/>
    </dgm:pt>
    <dgm:pt modelId="{C225A9EE-929A-4AC6-A291-CB33F17D19C2}" type="pres">
      <dgm:prSet presAssocID="{92790D44-7B4E-4CA6-B72C-268CF8687900}" presName="txShp" presStyleLbl="node1" presStyleIdx="3" presStyleCnt="4" custLinFactNeighborX="-24637">
        <dgm:presLayoutVars>
          <dgm:bulletEnabled val="1"/>
        </dgm:presLayoutVars>
      </dgm:prSet>
      <dgm:spPr/>
      <dgm:t>
        <a:bodyPr/>
        <a:lstStyle/>
        <a:p>
          <a:endParaRPr lang="en-US"/>
        </a:p>
      </dgm:t>
    </dgm:pt>
  </dgm:ptLst>
  <dgm:cxnLst>
    <dgm:cxn modelId="{9D615A66-986A-4C09-ACBA-E1EDB74F9986}" srcId="{872259CF-0A79-4573-A2A6-0207A0972E1B}" destId="{52ABC508-C955-4E01-BA7B-CABBE8B1F114}" srcOrd="0" destOrd="0" parTransId="{87F322AB-4DB5-4FC2-9953-68542BFC9760}" sibTransId="{9571BB29-08C4-4DD0-BCA6-DC0EF6A157CB}"/>
    <dgm:cxn modelId="{975602E4-3D4C-4AA9-8176-06A73AA9DC96}" srcId="{872259CF-0A79-4573-A2A6-0207A0972E1B}" destId="{7C5620EF-CAA4-4A11-B1BA-4FF415F1BA5B}" srcOrd="1" destOrd="0" parTransId="{A87094AD-4CB0-45C6-A5C6-F4AF73C0CE4C}" sibTransId="{579B44E1-57BF-4F5B-8A16-7E6884B0CCBA}"/>
    <dgm:cxn modelId="{1925D6C0-1A2A-4573-BF7D-44DC1165C8C6}" type="presOf" srcId="{52ABC508-C955-4E01-BA7B-CABBE8B1F114}" destId="{555E01D0-21AC-4092-8FCA-AA12B2E134FE}" srcOrd="0" destOrd="0" presId="urn:microsoft.com/office/officeart/2005/8/layout/vList3#2"/>
    <dgm:cxn modelId="{D7DE872C-4BEC-4D9C-AF6D-36E572D47521}" type="presOf" srcId="{92790D44-7B4E-4CA6-B72C-268CF8687900}" destId="{C225A9EE-929A-4AC6-A291-CB33F17D19C2}" srcOrd="0" destOrd="0" presId="urn:microsoft.com/office/officeart/2005/8/layout/vList3#2"/>
    <dgm:cxn modelId="{DD0346F1-4B35-471A-A260-E500BF6703FA}" srcId="{872259CF-0A79-4573-A2A6-0207A0972E1B}" destId="{F4FBA43F-3B30-4FB4-8830-9FBF4762866A}" srcOrd="2" destOrd="0" parTransId="{BD9035F5-5F9C-4751-883D-179E10C79E22}" sibTransId="{93E6B157-4D75-4C87-BB7E-DB1945D2C2D5}"/>
    <dgm:cxn modelId="{397AC181-4470-406F-BA59-910469C65E33}" type="presOf" srcId="{F4FBA43F-3B30-4FB4-8830-9FBF4762866A}" destId="{80C0F6F5-AFEA-4E55-863E-1CE8D608983F}" srcOrd="0" destOrd="0" presId="urn:microsoft.com/office/officeart/2005/8/layout/vList3#2"/>
    <dgm:cxn modelId="{C834FB4F-F6EC-4F6F-8BB8-111C514CA778}" type="presOf" srcId="{7C5620EF-CAA4-4A11-B1BA-4FF415F1BA5B}" destId="{CC486569-B303-4D8A-9DBC-782C27728AF2}" srcOrd="0" destOrd="0" presId="urn:microsoft.com/office/officeart/2005/8/layout/vList3#2"/>
    <dgm:cxn modelId="{64EE4F2B-3AF6-400A-B26E-D836DCEF7C45}" type="presOf" srcId="{872259CF-0A79-4573-A2A6-0207A0972E1B}" destId="{E56E8878-A725-4325-A6BC-221964F5DBF4}" srcOrd="0" destOrd="0" presId="urn:microsoft.com/office/officeart/2005/8/layout/vList3#2"/>
    <dgm:cxn modelId="{8F38C0B6-8A3F-4EDD-A29F-1012AC8010C3}" srcId="{872259CF-0A79-4573-A2A6-0207A0972E1B}" destId="{92790D44-7B4E-4CA6-B72C-268CF8687900}" srcOrd="3" destOrd="0" parTransId="{440444A3-2F4F-42BB-93A2-33D724C0D8A3}" sibTransId="{D877C046-50E2-4D05-B410-447B5AEEE384}"/>
    <dgm:cxn modelId="{69490BAA-375E-4DA2-BFD3-F0AF68529862}" type="presParOf" srcId="{E56E8878-A725-4325-A6BC-221964F5DBF4}" destId="{FF1FC717-9044-407F-B961-732A16F14466}" srcOrd="0" destOrd="0" presId="urn:microsoft.com/office/officeart/2005/8/layout/vList3#2"/>
    <dgm:cxn modelId="{10394312-7DE6-4D1D-A386-BCC62E16FD05}" type="presParOf" srcId="{FF1FC717-9044-407F-B961-732A16F14466}" destId="{FAB1D23A-E430-431D-9D87-3E2F63D87C66}" srcOrd="0" destOrd="0" presId="urn:microsoft.com/office/officeart/2005/8/layout/vList3#2"/>
    <dgm:cxn modelId="{ADDBE534-1EBF-49D7-9E6C-0176C46DF2AB}" type="presParOf" srcId="{FF1FC717-9044-407F-B961-732A16F14466}" destId="{555E01D0-21AC-4092-8FCA-AA12B2E134FE}" srcOrd="1" destOrd="0" presId="urn:microsoft.com/office/officeart/2005/8/layout/vList3#2"/>
    <dgm:cxn modelId="{7CF7D6F9-43F2-4BF0-BC56-08BCA56C3BCC}" type="presParOf" srcId="{E56E8878-A725-4325-A6BC-221964F5DBF4}" destId="{EDC85921-6C5B-46C3-A577-0B46C7A591A6}" srcOrd="1" destOrd="0" presId="urn:microsoft.com/office/officeart/2005/8/layout/vList3#2"/>
    <dgm:cxn modelId="{497BBFF8-F08B-42EE-8873-4F5EB4DFC279}" type="presParOf" srcId="{E56E8878-A725-4325-A6BC-221964F5DBF4}" destId="{729EADF8-4751-4E49-B0F2-89EFF583373A}" srcOrd="2" destOrd="0" presId="urn:microsoft.com/office/officeart/2005/8/layout/vList3#2"/>
    <dgm:cxn modelId="{65E374E7-9C18-46B5-AC3E-C9C97DEE1CC7}" type="presParOf" srcId="{729EADF8-4751-4E49-B0F2-89EFF583373A}" destId="{82730706-E87F-41BE-BC56-E44F239C0525}" srcOrd="0" destOrd="0" presId="urn:microsoft.com/office/officeart/2005/8/layout/vList3#2"/>
    <dgm:cxn modelId="{212B7B20-7DEA-4D24-864A-29A51E3F532A}" type="presParOf" srcId="{729EADF8-4751-4E49-B0F2-89EFF583373A}" destId="{CC486569-B303-4D8A-9DBC-782C27728AF2}" srcOrd="1" destOrd="0" presId="urn:microsoft.com/office/officeart/2005/8/layout/vList3#2"/>
    <dgm:cxn modelId="{7B15093D-E7A0-48FD-9720-F2DF57B312FB}" type="presParOf" srcId="{E56E8878-A725-4325-A6BC-221964F5DBF4}" destId="{4A539D83-A6EE-428E-A7F1-09B15886E950}" srcOrd="3" destOrd="0" presId="urn:microsoft.com/office/officeart/2005/8/layout/vList3#2"/>
    <dgm:cxn modelId="{D7804FFB-8350-4EC3-A690-D29A6157FCF1}" type="presParOf" srcId="{E56E8878-A725-4325-A6BC-221964F5DBF4}" destId="{7F49F7F1-A6AA-4BB2-81B1-DC491061870F}" srcOrd="4" destOrd="0" presId="urn:microsoft.com/office/officeart/2005/8/layout/vList3#2"/>
    <dgm:cxn modelId="{D4D8D9D9-BA33-48C9-A236-DB78FF4AA842}" type="presParOf" srcId="{7F49F7F1-A6AA-4BB2-81B1-DC491061870F}" destId="{F92A606D-832D-4666-BC12-4FDDDB0B45E5}" srcOrd="0" destOrd="0" presId="urn:microsoft.com/office/officeart/2005/8/layout/vList3#2"/>
    <dgm:cxn modelId="{3D73958B-E141-4B1E-8EB3-68F55F769158}" type="presParOf" srcId="{7F49F7F1-A6AA-4BB2-81B1-DC491061870F}" destId="{80C0F6F5-AFEA-4E55-863E-1CE8D608983F}" srcOrd="1" destOrd="0" presId="urn:microsoft.com/office/officeart/2005/8/layout/vList3#2"/>
    <dgm:cxn modelId="{5F51AA71-0E09-4199-BA26-1656CA8E4D07}" type="presParOf" srcId="{E56E8878-A725-4325-A6BC-221964F5DBF4}" destId="{B1B92566-1CD7-4414-9CC4-45497513E855}" srcOrd="5" destOrd="0" presId="urn:microsoft.com/office/officeart/2005/8/layout/vList3#2"/>
    <dgm:cxn modelId="{5937E2A4-35E1-45CF-BEFD-FA4E7EF2E492}" type="presParOf" srcId="{E56E8878-A725-4325-A6BC-221964F5DBF4}" destId="{2603D6A5-8FD1-4079-93E6-9297E839A631}" srcOrd="6" destOrd="0" presId="urn:microsoft.com/office/officeart/2005/8/layout/vList3#2"/>
    <dgm:cxn modelId="{ED128025-06B8-4FD4-B38A-DB3F46F26B94}" type="presParOf" srcId="{2603D6A5-8FD1-4079-93E6-9297E839A631}" destId="{DB9D8AB9-E542-411D-AF4D-5068C95D1892}" srcOrd="0" destOrd="0" presId="urn:microsoft.com/office/officeart/2005/8/layout/vList3#2"/>
    <dgm:cxn modelId="{EB27D4B5-AA5F-471C-B320-FCD976D1CA0F}" type="presParOf" srcId="{2603D6A5-8FD1-4079-93E6-9297E839A631}" destId="{C225A9EE-929A-4AC6-A291-CB33F17D19C2}"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1EF47F-50C3-4EEC-92D5-421FAA8079D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9E5B9E-C3D0-4938-A6C7-1599103D1C09}">
      <dgm:prSet/>
      <dgm:spPr/>
      <dgm:t>
        <a:bodyPr/>
        <a:lstStyle/>
        <a:p>
          <a:pPr rtl="0"/>
          <a:r>
            <a:rPr lang="en-US" dirty="0" smtClean="0"/>
            <a:t>CdSnO</a:t>
          </a:r>
          <a:r>
            <a:rPr lang="en-US" baseline="-25000" dirty="0" smtClean="0"/>
            <a:t>3</a:t>
          </a:r>
          <a:r>
            <a:rPr lang="en-US" dirty="0" smtClean="0"/>
            <a:t> has an indirect </a:t>
          </a:r>
          <a:r>
            <a:rPr lang="en-US" dirty="0" err="1" smtClean="0"/>
            <a:t>bandgap</a:t>
          </a:r>
          <a:endParaRPr lang="en-US" dirty="0"/>
        </a:p>
      </dgm:t>
    </dgm:pt>
    <dgm:pt modelId="{2878038F-E229-4236-A239-4C561B3AAE0E}" type="parTrans" cxnId="{6EF3B92C-BB27-4540-95B0-4ED7A92BCC69}">
      <dgm:prSet/>
      <dgm:spPr/>
      <dgm:t>
        <a:bodyPr/>
        <a:lstStyle/>
        <a:p>
          <a:endParaRPr lang="en-US"/>
        </a:p>
      </dgm:t>
    </dgm:pt>
    <dgm:pt modelId="{45922600-6E81-4FFB-944D-77D8086C257A}" type="sibTrans" cxnId="{6EF3B92C-BB27-4540-95B0-4ED7A92BCC69}">
      <dgm:prSet/>
      <dgm:spPr/>
      <dgm:t>
        <a:bodyPr/>
        <a:lstStyle/>
        <a:p>
          <a:endParaRPr lang="en-US"/>
        </a:p>
      </dgm:t>
    </dgm:pt>
    <dgm:pt modelId="{1199B3AB-50E8-47B7-A134-2F39B9C1F55B}">
      <dgm:prSet/>
      <dgm:spPr/>
      <dgm:t>
        <a:bodyPr/>
        <a:lstStyle/>
        <a:p>
          <a:pPr rtl="0"/>
          <a:r>
            <a:rPr lang="en-US" dirty="0" err="1" smtClean="0"/>
            <a:t>Rhombohedral</a:t>
          </a:r>
          <a:r>
            <a:rPr lang="en-US" dirty="0" smtClean="0"/>
            <a:t> CdSnO</a:t>
          </a:r>
          <a:r>
            <a:rPr lang="en-US" baseline="-25000" dirty="0" smtClean="0"/>
            <a:t>3</a:t>
          </a:r>
          <a:r>
            <a:rPr lang="en-US" dirty="0" smtClean="0"/>
            <a:t> has </a:t>
          </a:r>
          <a:r>
            <a:rPr lang="en-US" dirty="0" err="1" smtClean="0"/>
            <a:t>Ilmenite</a:t>
          </a:r>
          <a:r>
            <a:rPr lang="en-US" dirty="0" smtClean="0"/>
            <a:t> type structure</a:t>
          </a:r>
          <a:endParaRPr lang="en-US" dirty="0"/>
        </a:p>
      </dgm:t>
    </dgm:pt>
    <dgm:pt modelId="{1B17BC0E-9EE8-40A9-8661-CC1AA8F4F180}" type="parTrans" cxnId="{A1F8CAA3-F380-4A40-9D81-542CFD0669B4}">
      <dgm:prSet/>
      <dgm:spPr/>
      <dgm:t>
        <a:bodyPr/>
        <a:lstStyle/>
        <a:p>
          <a:endParaRPr lang="en-US"/>
        </a:p>
      </dgm:t>
    </dgm:pt>
    <dgm:pt modelId="{C8E5F477-A723-418E-975E-356F418871DD}" type="sibTrans" cxnId="{A1F8CAA3-F380-4A40-9D81-542CFD0669B4}">
      <dgm:prSet/>
      <dgm:spPr/>
      <dgm:t>
        <a:bodyPr/>
        <a:lstStyle/>
        <a:p>
          <a:endParaRPr lang="en-US"/>
        </a:p>
      </dgm:t>
    </dgm:pt>
    <dgm:pt modelId="{AE53F29A-BBC5-468B-94A9-FFDC168AB78A}">
      <dgm:prSet/>
      <dgm:spPr/>
      <dgm:t>
        <a:bodyPr/>
        <a:lstStyle/>
        <a:p>
          <a:pPr rtl="0"/>
          <a:r>
            <a:rPr lang="en-US" dirty="0" smtClean="0"/>
            <a:t>Both Cd</a:t>
          </a:r>
          <a:r>
            <a:rPr lang="en-US" baseline="30000" dirty="0" smtClean="0"/>
            <a:t>2+</a:t>
          </a:r>
          <a:r>
            <a:rPr lang="en-US" dirty="0" smtClean="0"/>
            <a:t> and Sn</a:t>
          </a:r>
          <a:r>
            <a:rPr lang="en-US" baseline="30000" dirty="0" smtClean="0"/>
            <a:t>4+</a:t>
          </a:r>
          <a:r>
            <a:rPr lang="en-US" dirty="0" smtClean="0"/>
            <a:t> occupy the octahedral sites in an </a:t>
          </a:r>
          <a:r>
            <a:rPr lang="en-US" i="1" dirty="0" err="1" smtClean="0"/>
            <a:t>hcp</a:t>
          </a:r>
          <a:r>
            <a:rPr lang="en-US" dirty="0" smtClean="0"/>
            <a:t> array of oxygen atoms</a:t>
          </a:r>
          <a:endParaRPr lang="en-US" dirty="0"/>
        </a:p>
      </dgm:t>
    </dgm:pt>
    <dgm:pt modelId="{E8CFA286-2A3D-4963-AE7E-AB27F9BE724D}" type="parTrans" cxnId="{04CF9754-4C79-4A3E-BDFB-63CCFB987B71}">
      <dgm:prSet/>
      <dgm:spPr/>
      <dgm:t>
        <a:bodyPr/>
        <a:lstStyle/>
        <a:p>
          <a:endParaRPr lang="en-US"/>
        </a:p>
      </dgm:t>
    </dgm:pt>
    <dgm:pt modelId="{0B422DEE-372B-4B0B-870C-4D6C83D9A39D}" type="sibTrans" cxnId="{04CF9754-4C79-4A3E-BDFB-63CCFB987B71}">
      <dgm:prSet/>
      <dgm:spPr/>
      <dgm:t>
        <a:bodyPr/>
        <a:lstStyle/>
        <a:p>
          <a:endParaRPr lang="en-US"/>
        </a:p>
      </dgm:t>
    </dgm:pt>
    <dgm:pt modelId="{D7D958AC-6483-4E97-B982-41631FD2E475}" type="pres">
      <dgm:prSet presAssocID="{491EF47F-50C3-4EEC-92D5-421FAA8079D0}" presName="linear" presStyleCnt="0">
        <dgm:presLayoutVars>
          <dgm:animLvl val="lvl"/>
          <dgm:resizeHandles val="exact"/>
        </dgm:presLayoutVars>
      </dgm:prSet>
      <dgm:spPr/>
      <dgm:t>
        <a:bodyPr/>
        <a:lstStyle/>
        <a:p>
          <a:endParaRPr lang="en-US"/>
        </a:p>
      </dgm:t>
    </dgm:pt>
    <dgm:pt modelId="{E821D047-2741-429C-AF60-81EE6BEF191C}" type="pres">
      <dgm:prSet presAssocID="{FB9E5B9E-C3D0-4938-A6C7-1599103D1C09}" presName="parentText" presStyleLbl="node1" presStyleIdx="0" presStyleCnt="3">
        <dgm:presLayoutVars>
          <dgm:chMax val="0"/>
          <dgm:bulletEnabled val="1"/>
        </dgm:presLayoutVars>
      </dgm:prSet>
      <dgm:spPr/>
      <dgm:t>
        <a:bodyPr/>
        <a:lstStyle/>
        <a:p>
          <a:endParaRPr lang="en-US"/>
        </a:p>
      </dgm:t>
    </dgm:pt>
    <dgm:pt modelId="{48BFEBFB-0A99-4170-8BB9-81026F848A88}" type="pres">
      <dgm:prSet presAssocID="{45922600-6E81-4FFB-944D-77D8086C257A}" presName="spacer" presStyleCnt="0"/>
      <dgm:spPr/>
    </dgm:pt>
    <dgm:pt modelId="{7F1D7B54-DD91-427C-8169-D49FD68C8DBC}" type="pres">
      <dgm:prSet presAssocID="{1199B3AB-50E8-47B7-A134-2F39B9C1F55B}" presName="parentText" presStyleLbl="node1" presStyleIdx="1" presStyleCnt="3">
        <dgm:presLayoutVars>
          <dgm:chMax val="0"/>
          <dgm:bulletEnabled val="1"/>
        </dgm:presLayoutVars>
      </dgm:prSet>
      <dgm:spPr/>
      <dgm:t>
        <a:bodyPr/>
        <a:lstStyle/>
        <a:p>
          <a:endParaRPr lang="en-US"/>
        </a:p>
      </dgm:t>
    </dgm:pt>
    <dgm:pt modelId="{5711FFCE-5CC0-4A3B-9051-3F2317A93289}" type="pres">
      <dgm:prSet presAssocID="{C8E5F477-A723-418E-975E-356F418871DD}" presName="spacer" presStyleCnt="0"/>
      <dgm:spPr/>
    </dgm:pt>
    <dgm:pt modelId="{233ACDF0-0E4F-4D66-9618-8B644A4C1224}" type="pres">
      <dgm:prSet presAssocID="{AE53F29A-BBC5-468B-94A9-FFDC168AB78A}" presName="parentText" presStyleLbl="node1" presStyleIdx="2" presStyleCnt="3">
        <dgm:presLayoutVars>
          <dgm:chMax val="0"/>
          <dgm:bulletEnabled val="1"/>
        </dgm:presLayoutVars>
      </dgm:prSet>
      <dgm:spPr/>
      <dgm:t>
        <a:bodyPr/>
        <a:lstStyle/>
        <a:p>
          <a:endParaRPr lang="en-US"/>
        </a:p>
      </dgm:t>
    </dgm:pt>
  </dgm:ptLst>
  <dgm:cxnLst>
    <dgm:cxn modelId="{04CF9754-4C79-4A3E-BDFB-63CCFB987B71}" srcId="{491EF47F-50C3-4EEC-92D5-421FAA8079D0}" destId="{AE53F29A-BBC5-468B-94A9-FFDC168AB78A}" srcOrd="2" destOrd="0" parTransId="{E8CFA286-2A3D-4963-AE7E-AB27F9BE724D}" sibTransId="{0B422DEE-372B-4B0B-870C-4D6C83D9A39D}"/>
    <dgm:cxn modelId="{B218F695-8C4C-41F0-8409-B415E3EEDEE3}" type="presOf" srcId="{AE53F29A-BBC5-468B-94A9-FFDC168AB78A}" destId="{233ACDF0-0E4F-4D66-9618-8B644A4C1224}" srcOrd="0" destOrd="0" presId="urn:microsoft.com/office/officeart/2005/8/layout/vList2"/>
    <dgm:cxn modelId="{A1F8CAA3-F380-4A40-9D81-542CFD0669B4}" srcId="{491EF47F-50C3-4EEC-92D5-421FAA8079D0}" destId="{1199B3AB-50E8-47B7-A134-2F39B9C1F55B}" srcOrd="1" destOrd="0" parTransId="{1B17BC0E-9EE8-40A9-8661-CC1AA8F4F180}" sibTransId="{C8E5F477-A723-418E-975E-356F418871DD}"/>
    <dgm:cxn modelId="{84ECF920-9BC5-4E03-A070-49F183804A2F}" type="presOf" srcId="{1199B3AB-50E8-47B7-A134-2F39B9C1F55B}" destId="{7F1D7B54-DD91-427C-8169-D49FD68C8DBC}" srcOrd="0" destOrd="0" presId="urn:microsoft.com/office/officeart/2005/8/layout/vList2"/>
    <dgm:cxn modelId="{05E46164-863A-4EA5-A55F-C169728E7458}" type="presOf" srcId="{FB9E5B9E-C3D0-4938-A6C7-1599103D1C09}" destId="{E821D047-2741-429C-AF60-81EE6BEF191C}" srcOrd="0" destOrd="0" presId="urn:microsoft.com/office/officeart/2005/8/layout/vList2"/>
    <dgm:cxn modelId="{4B7F6A1D-1B5D-48A3-A60C-9E56E999E3BF}" type="presOf" srcId="{491EF47F-50C3-4EEC-92D5-421FAA8079D0}" destId="{D7D958AC-6483-4E97-B982-41631FD2E475}" srcOrd="0" destOrd="0" presId="urn:microsoft.com/office/officeart/2005/8/layout/vList2"/>
    <dgm:cxn modelId="{6EF3B92C-BB27-4540-95B0-4ED7A92BCC69}" srcId="{491EF47F-50C3-4EEC-92D5-421FAA8079D0}" destId="{FB9E5B9E-C3D0-4938-A6C7-1599103D1C09}" srcOrd="0" destOrd="0" parTransId="{2878038F-E229-4236-A239-4C561B3AAE0E}" sibTransId="{45922600-6E81-4FFB-944D-77D8086C257A}"/>
    <dgm:cxn modelId="{4C16F00D-E08A-44F5-8E82-60E672E773B3}" type="presParOf" srcId="{D7D958AC-6483-4E97-B982-41631FD2E475}" destId="{E821D047-2741-429C-AF60-81EE6BEF191C}" srcOrd="0" destOrd="0" presId="urn:microsoft.com/office/officeart/2005/8/layout/vList2"/>
    <dgm:cxn modelId="{AA0575AE-B334-4B61-B21F-D80EF66AE967}" type="presParOf" srcId="{D7D958AC-6483-4E97-B982-41631FD2E475}" destId="{48BFEBFB-0A99-4170-8BB9-81026F848A88}" srcOrd="1" destOrd="0" presId="urn:microsoft.com/office/officeart/2005/8/layout/vList2"/>
    <dgm:cxn modelId="{F4DC7788-C8AD-4760-ABA9-1B6B14102E07}" type="presParOf" srcId="{D7D958AC-6483-4E97-B982-41631FD2E475}" destId="{7F1D7B54-DD91-427C-8169-D49FD68C8DBC}" srcOrd="2" destOrd="0" presId="urn:microsoft.com/office/officeart/2005/8/layout/vList2"/>
    <dgm:cxn modelId="{1CA6E51E-B5BF-493A-A20C-872B4F4F8F89}" type="presParOf" srcId="{D7D958AC-6483-4E97-B982-41631FD2E475}" destId="{5711FFCE-5CC0-4A3B-9051-3F2317A93289}" srcOrd="3" destOrd="0" presId="urn:microsoft.com/office/officeart/2005/8/layout/vList2"/>
    <dgm:cxn modelId="{964198A2-8A47-4BA3-AFA6-D358603B1608}" type="presParOf" srcId="{D7D958AC-6483-4E97-B982-41631FD2E475}" destId="{233ACDF0-0E4F-4D66-9618-8B644A4C122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2ECBA-4E5A-4153-B774-2C60E146A11A}">
      <dsp:nvSpPr>
        <dsp:cNvPr id="0" name=""/>
        <dsp:cNvSpPr/>
      </dsp:nvSpPr>
      <dsp:spPr>
        <a:xfrm>
          <a:off x="3694575" y="87523"/>
          <a:ext cx="1715697" cy="7855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Small band gap – to absorb up to 600 nm</a:t>
          </a:r>
          <a:endParaRPr lang="en-US" sz="1400" b="1" kern="1200" dirty="0"/>
        </a:p>
      </dsp:txBody>
      <dsp:txXfrm>
        <a:off x="3732921" y="125869"/>
        <a:ext cx="1639005" cy="708822"/>
      </dsp:txXfrm>
    </dsp:sp>
    <dsp:sp modelId="{6191FB41-11BE-4432-A71D-9EBD5AAEB4D8}">
      <dsp:nvSpPr>
        <dsp:cNvPr id="0" name=""/>
        <dsp:cNvSpPr/>
      </dsp:nvSpPr>
      <dsp:spPr>
        <a:xfrm>
          <a:off x="2140066" y="564447"/>
          <a:ext cx="5458396" cy="5458396"/>
        </a:xfrm>
        <a:custGeom>
          <a:avLst/>
          <a:gdLst/>
          <a:ahLst/>
          <a:cxnLst/>
          <a:rect l="0" t="0" r="0" b="0"/>
          <a:pathLst>
            <a:path>
              <a:moveTo>
                <a:pt x="3281070" y="56379"/>
              </a:moveTo>
              <a:arcTo wR="2729198" hR="2729198" stAng="16899975" swAng="13785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034CAC-E4DC-4E81-B572-B4CC8CA2ACD1}">
      <dsp:nvSpPr>
        <dsp:cNvPr id="0" name=""/>
        <dsp:cNvSpPr/>
      </dsp:nvSpPr>
      <dsp:spPr>
        <a:xfrm>
          <a:off x="5908731" y="1054594"/>
          <a:ext cx="1787541" cy="7855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Ability to work without sacrificial agents</a:t>
          </a:r>
          <a:endParaRPr lang="en-US" sz="1400" b="1" kern="1200" dirty="0"/>
        </a:p>
      </dsp:txBody>
      <dsp:txXfrm>
        <a:off x="5947077" y="1092940"/>
        <a:ext cx="1710849" cy="708822"/>
      </dsp:txXfrm>
    </dsp:sp>
    <dsp:sp modelId="{F38F380C-A1DC-4C8F-896E-B637400E6C10}">
      <dsp:nvSpPr>
        <dsp:cNvPr id="0" name=""/>
        <dsp:cNvSpPr/>
      </dsp:nvSpPr>
      <dsp:spPr>
        <a:xfrm>
          <a:off x="1820100" y="178646"/>
          <a:ext cx="5458396" cy="5458396"/>
        </a:xfrm>
        <a:custGeom>
          <a:avLst/>
          <a:gdLst/>
          <a:ahLst/>
          <a:cxnLst/>
          <a:rect l="0" t="0" r="0" b="0"/>
          <a:pathLst>
            <a:path>
              <a:moveTo>
                <a:pt x="5245570" y="1672604"/>
              </a:moveTo>
              <a:arcTo wR="2729198" hR="2729198" stAng="20233384" swAng="150583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FF9CF5-A2C6-4478-A31A-58E065995AE8}">
      <dsp:nvSpPr>
        <dsp:cNvPr id="0" name=""/>
        <dsp:cNvSpPr/>
      </dsp:nvSpPr>
      <dsp:spPr>
        <a:xfrm>
          <a:off x="6790772" y="3030421"/>
          <a:ext cx="981700" cy="3581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Low cost</a:t>
          </a:r>
          <a:endParaRPr lang="en-US" sz="1400" b="1" kern="1200" dirty="0"/>
        </a:p>
      </dsp:txBody>
      <dsp:txXfrm>
        <a:off x="6808254" y="3047903"/>
        <a:ext cx="946736" cy="323152"/>
      </dsp:txXfrm>
    </dsp:sp>
    <dsp:sp modelId="{26BF6657-3E32-42F4-8CFD-3BF28FA668BE}">
      <dsp:nvSpPr>
        <dsp:cNvPr id="0" name=""/>
        <dsp:cNvSpPr/>
      </dsp:nvSpPr>
      <dsp:spPr>
        <a:xfrm>
          <a:off x="1817550" y="692753"/>
          <a:ext cx="5458396" cy="5458396"/>
        </a:xfrm>
        <a:custGeom>
          <a:avLst/>
          <a:gdLst/>
          <a:ahLst/>
          <a:cxnLst/>
          <a:rect l="0" t="0" r="0" b="0"/>
          <a:pathLst>
            <a:path>
              <a:moveTo>
                <a:pt x="5458350" y="2713448"/>
              </a:moveTo>
              <a:arcTo wR="2729198" hR="2729198" stAng="21580161" swAng="22213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2369CF-031B-4B18-979E-A482AD0E2DBD}">
      <dsp:nvSpPr>
        <dsp:cNvPr id="0" name=""/>
        <dsp:cNvSpPr/>
      </dsp:nvSpPr>
      <dsp:spPr>
        <a:xfrm>
          <a:off x="5390104" y="5066799"/>
          <a:ext cx="1848896" cy="7855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Direct band gap i.e. better light absorption</a:t>
          </a:r>
          <a:endParaRPr lang="en-US" sz="1400" b="1" kern="1200" dirty="0"/>
        </a:p>
      </dsp:txBody>
      <dsp:txXfrm>
        <a:off x="5428450" y="5105145"/>
        <a:ext cx="1772204" cy="708822"/>
      </dsp:txXfrm>
    </dsp:sp>
    <dsp:sp modelId="{C18F1892-C00B-403F-8860-BAFDF19C7BCB}">
      <dsp:nvSpPr>
        <dsp:cNvPr id="0" name=""/>
        <dsp:cNvSpPr/>
      </dsp:nvSpPr>
      <dsp:spPr>
        <a:xfrm>
          <a:off x="2564593" y="415998"/>
          <a:ext cx="5458396" cy="5458396"/>
        </a:xfrm>
        <a:custGeom>
          <a:avLst/>
          <a:gdLst/>
          <a:ahLst/>
          <a:cxnLst/>
          <a:rect l="0" t="0" r="0" b="0"/>
          <a:pathLst>
            <a:path>
              <a:moveTo>
                <a:pt x="3070857" y="5436925"/>
              </a:moveTo>
              <a:arcTo wR="2729198" hR="2729198" stAng="4968508" swAng="5981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E47572-66F1-4002-A4CF-8E699C06FED9}">
      <dsp:nvSpPr>
        <dsp:cNvPr id="0" name=""/>
        <dsp:cNvSpPr/>
      </dsp:nvSpPr>
      <dsp:spPr>
        <a:xfrm>
          <a:off x="3948182" y="5716478"/>
          <a:ext cx="1208484" cy="4443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High quantum yields</a:t>
          </a:r>
          <a:endParaRPr lang="en-US" sz="1400" b="1" kern="1200" dirty="0"/>
        </a:p>
      </dsp:txBody>
      <dsp:txXfrm>
        <a:off x="3969876" y="5738172"/>
        <a:ext cx="1165096" cy="401009"/>
      </dsp:txXfrm>
    </dsp:sp>
    <dsp:sp modelId="{649DD9F3-E6F8-4DA8-B29C-CFE5D8552BD7}">
      <dsp:nvSpPr>
        <dsp:cNvPr id="0" name=""/>
        <dsp:cNvSpPr/>
      </dsp:nvSpPr>
      <dsp:spPr>
        <a:xfrm>
          <a:off x="1823226" y="480281"/>
          <a:ext cx="5458396" cy="5458396"/>
        </a:xfrm>
        <a:custGeom>
          <a:avLst/>
          <a:gdLst/>
          <a:ahLst/>
          <a:cxnLst/>
          <a:rect l="0" t="0" r="0" b="0"/>
          <a:pathLst>
            <a:path>
              <a:moveTo>
                <a:pt x="2116225" y="5388669"/>
              </a:moveTo>
              <a:arcTo wR="2729198" hR="2729198" stAng="6178754" swAng="11106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0CF5F6-FAD7-44FD-8264-BF504A1CBB4F}">
      <dsp:nvSpPr>
        <dsp:cNvPr id="0" name=""/>
        <dsp:cNvSpPr/>
      </dsp:nvSpPr>
      <dsp:spPr>
        <a:xfrm>
          <a:off x="1752529" y="4746556"/>
          <a:ext cx="1740120" cy="7855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High efficiency without expensive co-catalysts such as Pt, </a:t>
          </a:r>
          <a:r>
            <a:rPr lang="en-US" sz="1400" b="1" kern="1200" dirty="0" err="1" smtClean="0"/>
            <a:t>Ru</a:t>
          </a:r>
          <a:endParaRPr lang="en-US" sz="1400" b="1" kern="1200" dirty="0"/>
        </a:p>
      </dsp:txBody>
      <dsp:txXfrm>
        <a:off x="1790875" y="4784902"/>
        <a:ext cx="1663428" cy="708822"/>
      </dsp:txXfrm>
    </dsp:sp>
    <dsp:sp modelId="{C00D24BB-2A80-4BD8-BF3E-7DFD35E3F757}">
      <dsp:nvSpPr>
        <dsp:cNvPr id="0" name=""/>
        <dsp:cNvSpPr/>
      </dsp:nvSpPr>
      <dsp:spPr>
        <a:xfrm>
          <a:off x="1823226" y="480281"/>
          <a:ext cx="5458396" cy="5458396"/>
        </a:xfrm>
        <a:custGeom>
          <a:avLst/>
          <a:gdLst/>
          <a:ahLst/>
          <a:cxnLst/>
          <a:rect l="0" t="0" r="0" b="0"/>
          <a:pathLst>
            <a:path>
              <a:moveTo>
                <a:pt x="467092" y="4256090"/>
              </a:moveTo>
              <a:arcTo wR="2729198" hR="2729198" stAng="8758869" swAng="15325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5887ED-8122-4ADC-A4CC-86B86AAB2AD7}">
      <dsp:nvSpPr>
        <dsp:cNvPr id="0" name=""/>
        <dsp:cNvSpPr/>
      </dsp:nvSpPr>
      <dsp:spPr>
        <a:xfrm>
          <a:off x="1066727" y="2819400"/>
          <a:ext cx="1512998" cy="7801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Long term stability</a:t>
          </a:r>
          <a:endParaRPr lang="en-US" sz="1400" b="1" kern="1200" dirty="0"/>
        </a:p>
      </dsp:txBody>
      <dsp:txXfrm>
        <a:off x="1104811" y="2857484"/>
        <a:ext cx="1436830" cy="703989"/>
      </dsp:txXfrm>
    </dsp:sp>
    <dsp:sp modelId="{53FB4291-1A01-4700-AE67-1674D3DC7F5B}">
      <dsp:nvSpPr>
        <dsp:cNvPr id="0" name=""/>
        <dsp:cNvSpPr/>
      </dsp:nvSpPr>
      <dsp:spPr>
        <a:xfrm>
          <a:off x="1823226" y="480281"/>
          <a:ext cx="5458396" cy="5458396"/>
        </a:xfrm>
        <a:custGeom>
          <a:avLst/>
          <a:gdLst/>
          <a:ahLst/>
          <a:cxnLst/>
          <a:rect l="0" t="0" r="0" b="0"/>
          <a:pathLst>
            <a:path>
              <a:moveTo>
                <a:pt x="29806" y="2326943"/>
              </a:moveTo>
              <a:arcTo wR="2729198" hR="2729198" stAng="11308540" swAng="15325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39D783-D459-4D98-893C-6DA768AC3AD3}">
      <dsp:nvSpPr>
        <dsp:cNvPr id="0" name=""/>
        <dsp:cNvSpPr/>
      </dsp:nvSpPr>
      <dsp:spPr>
        <a:xfrm>
          <a:off x="1600272" y="886887"/>
          <a:ext cx="2044634" cy="7855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Compounds with environmentally friendly elements</a:t>
          </a:r>
          <a:endParaRPr lang="en-US" sz="1400" b="1" kern="1200" dirty="0"/>
        </a:p>
      </dsp:txBody>
      <dsp:txXfrm>
        <a:off x="1638618" y="925233"/>
        <a:ext cx="1967942" cy="708822"/>
      </dsp:txXfrm>
    </dsp:sp>
    <dsp:sp modelId="{C4BCBE5A-16C6-48A0-AB7D-DF91C9A38C4A}">
      <dsp:nvSpPr>
        <dsp:cNvPr id="0" name=""/>
        <dsp:cNvSpPr/>
      </dsp:nvSpPr>
      <dsp:spPr>
        <a:xfrm>
          <a:off x="1823226" y="480281"/>
          <a:ext cx="5458396" cy="5458396"/>
        </a:xfrm>
        <a:custGeom>
          <a:avLst/>
          <a:gdLst/>
          <a:ahLst/>
          <a:cxnLst/>
          <a:rect l="0" t="0" r="0" b="0"/>
          <a:pathLst>
            <a:path>
              <a:moveTo>
                <a:pt x="1301395" y="403278"/>
              </a:moveTo>
              <a:arcTo wR="2729198" hR="2729198" stAng="14307339" swAng="78546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83A66-EB1A-47FC-A642-E0A5774C2856}">
      <dsp:nvSpPr>
        <dsp:cNvPr id="0" name=""/>
        <dsp:cNvSpPr/>
      </dsp:nvSpPr>
      <dsp:spPr>
        <a:xfrm>
          <a:off x="0" y="272"/>
          <a:ext cx="4038600" cy="3823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Absorbance starts 415 nm</a:t>
          </a:r>
          <a:endParaRPr lang="en-US" sz="1600" b="1" kern="1200" dirty="0"/>
        </a:p>
      </dsp:txBody>
      <dsp:txXfrm>
        <a:off x="18664" y="18936"/>
        <a:ext cx="4001272" cy="345001"/>
      </dsp:txXfrm>
    </dsp:sp>
    <dsp:sp modelId="{645F60F2-65EC-4D43-B839-E214C1A9559E}">
      <dsp:nvSpPr>
        <dsp:cNvPr id="0" name=""/>
        <dsp:cNvSpPr/>
      </dsp:nvSpPr>
      <dsp:spPr>
        <a:xfrm>
          <a:off x="0" y="396861"/>
          <a:ext cx="4038600" cy="3823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err="1" smtClean="0"/>
            <a:t>Bandgap</a:t>
          </a:r>
          <a:r>
            <a:rPr lang="en-US" sz="1600" b="1" kern="1200" dirty="0" smtClean="0"/>
            <a:t> 3.0 </a:t>
          </a:r>
          <a:r>
            <a:rPr lang="en-US" sz="1600" b="1" kern="1200" dirty="0" err="1" smtClean="0"/>
            <a:t>eV</a:t>
          </a:r>
          <a:endParaRPr lang="en-US" sz="1600" b="1" kern="1200" dirty="0"/>
        </a:p>
      </dsp:txBody>
      <dsp:txXfrm>
        <a:off x="18664" y="415525"/>
        <a:ext cx="4001272" cy="3450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E3254-36B0-42DB-8F4B-8F33D595781C}">
      <dsp:nvSpPr>
        <dsp:cNvPr id="0" name=""/>
        <dsp:cNvSpPr/>
      </dsp:nvSpPr>
      <dsp:spPr>
        <a:xfrm>
          <a:off x="0" y="272"/>
          <a:ext cx="3352800" cy="38232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Absorbance starts at 532 nm</a:t>
          </a:r>
          <a:endParaRPr lang="en-US" sz="1600" b="1" kern="1200" dirty="0"/>
        </a:p>
      </dsp:txBody>
      <dsp:txXfrm>
        <a:off x="18664" y="18936"/>
        <a:ext cx="3315472" cy="345001"/>
      </dsp:txXfrm>
    </dsp:sp>
    <dsp:sp modelId="{3DFBFE53-997D-4E66-977B-C180884BECE5}">
      <dsp:nvSpPr>
        <dsp:cNvPr id="0" name=""/>
        <dsp:cNvSpPr/>
      </dsp:nvSpPr>
      <dsp:spPr>
        <a:xfrm>
          <a:off x="0" y="396861"/>
          <a:ext cx="3352800" cy="38232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err="1" smtClean="0"/>
            <a:t>Bandgap</a:t>
          </a:r>
          <a:r>
            <a:rPr lang="en-US" sz="1600" b="1" kern="1200" dirty="0" smtClean="0"/>
            <a:t> : 2.3 </a:t>
          </a:r>
          <a:r>
            <a:rPr lang="en-US" sz="1600" b="1" kern="1200" dirty="0" err="1" smtClean="0"/>
            <a:t>eV</a:t>
          </a:r>
          <a:endParaRPr lang="en-US" sz="1600" b="1" kern="1200" dirty="0"/>
        </a:p>
      </dsp:txBody>
      <dsp:txXfrm>
        <a:off x="18664" y="415525"/>
        <a:ext cx="3315472" cy="3450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81E40-626B-4C9B-BF52-FE3FD9600AB9}">
      <dsp:nvSpPr>
        <dsp:cNvPr id="0" name=""/>
        <dsp:cNvSpPr/>
      </dsp:nvSpPr>
      <dsp:spPr>
        <a:xfrm rot="10800000">
          <a:off x="159017" y="975"/>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Catalyst</a:t>
          </a:r>
          <a:r>
            <a:rPr lang="en-US" sz="1400" kern="1200" dirty="0" smtClean="0"/>
            <a:t> 		: 50 mg		</a:t>
          </a:r>
          <a:endParaRPr lang="en-US" sz="1400" kern="1200" dirty="0"/>
        </a:p>
      </dsp:txBody>
      <dsp:txXfrm rot="10800000">
        <a:off x="242213" y="975"/>
        <a:ext cx="5592180" cy="332785"/>
      </dsp:txXfrm>
    </dsp:sp>
    <dsp:sp modelId="{19328A22-5CF0-4F7D-90C4-3545BE988291}">
      <dsp:nvSpPr>
        <dsp:cNvPr id="0" name=""/>
        <dsp:cNvSpPr/>
      </dsp:nvSpPr>
      <dsp:spPr>
        <a:xfrm>
          <a:off x="0" y="975"/>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F02DC-BDF4-4805-9D96-E3E3066F4DDE}">
      <dsp:nvSpPr>
        <dsp:cNvPr id="0" name=""/>
        <dsp:cNvSpPr/>
      </dsp:nvSpPr>
      <dsp:spPr>
        <a:xfrm rot="10800000">
          <a:off x="159017" y="416957"/>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Light source</a:t>
          </a:r>
          <a:r>
            <a:rPr lang="en-US" sz="1400" kern="1200" dirty="0" smtClean="0"/>
            <a:t> 		: 480 W Hg lamp</a:t>
          </a:r>
          <a:endParaRPr lang="en-US" sz="1400" kern="1200" dirty="0"/>
        </a:p>
      </dsp:txBody>
      <dsp:txXfrm rot="10800000">
        <a:off x="242213" y="416957"/>
        <a:ext cx="5592180" cy="332785"/>
      </dsp:txXfrm>
    </dsp:sp>
    <dsp:sp modelId="{F591D871-2C3B-4FCA-ABAB-0E778C937864}">
      <dsp:nvSpPr>
        <dsp:cNvPr id="0" name=""/>
        <dsp:cNvSpPr/>
      </dsp:nvSpPr>
      <dsp:spPr>
        <a:xfrm>
          <a:off x="0" y="416957"/>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B474BB-C51A-420D-9D70-D75E4934CAA1}">
      <dsp:nvSpPr>
        <dsp:cNvPr id="0" name=""/>
        <dsp:cNvSpPr/>
      </dsp:nvSpPr>
      <dsp:spPr>
        <a:xfrm rot="10800000">
          <a:off x="159017" y="832939"/>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Irradiation time</a:t>
          </a:r>
          <a:r>
            <a:rPr lang="en-US" sz="1400" kern="1200" dirty="0" smtClean="0"/>
            <a:t>		: 90 min</a:t>
          </a:r>
          <a:endParaRPr lang="en-US" sz="1400" kern="1200" dirty="0"/>
        </a:p>
      </dsp:txBody>
      <dsp:txXfrm rot="10800000">
        <a:off x="242213" y="832939"/>
        <a:ext cx="5592180" cy="332785"/>
      </dsp:txXfrm>
    </dsp:sp>
    <dsp:sp modelId="{B331C585-F9F6-487F-989C-E525CEAE20AF}">
      <dsp:nvSpPr>
        <dsp:cNvPr id="0" name=""/>
        <dsp:cNvSpPr/>
      </dsp:nvSpPr>
      <dsp:spPr>
        <a:xfrm>
          <a:off x="0" y="832939"/>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65BA7-F6AD-40C1-AE4B-8A5C8532BF06}">
      <dsp:nvSpPr>
        <dsp:cNvPr id="0" name=""/>
        <dsp:cNvSpPr/>
      </dsp:nvSpPr>
      <dsp:spPr>
        <a:xfrm rot="10800000">
          <a:off x="159017" y="1248921"/>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Model pollutant</a:t>
          </a:r>
          <a:r>
            <a:rPr lang="en-US" sz="1400" kern="1200" dirty="0" smtClean="0"/>
            <a:t>		: 50 ml 25 </a:t>
          </a:r>
          <a:r>
            <a:rPr lang="en-US" sz="1400" kern="1200" dirty="0" err="1" smtClean="0"/>
            <a:t>ppm</a:t>
          </a:r>
          <a:r>
            <a:rPr lang="en-US" sz="1400" kern="1200" dirty="0" smtClean="0"/>
            <a:t> </a:t>
          </a:r>
          <a:r>
            <a:rPr lang="en-US" sz="1400" i="1" kern="1200" dirty="0" smtClean="0"/>
            <a:t>p</a:t>
          </a:r>
          <a:r>
            <a:rPr lang="en-US" sz="1400" kern="1200" dirty="0" smtClean="0"/>
            <a:t>-</a:t>
          </a:r>
          <a:r>
            <a:rPr lang="en-US" sz="1400" kern="1200" dirty="0" err="1" smtClean="0"/>
            <a:t>chlorophenol</a:t>
          </a:r>
          <a:endParaRPr lang="en-US" sz="1400" kern="1200" dirty="0"/>
        </a:p>
      </dsp:txBody>
      <dsp:txXfrm rot="10800000">
        <a:off x="242213" y="1248921"/>
        <a:ext cx="5592180" cy="332785"/>
      </dsp:txXfrm>
    </dsp:sp>
    <dsp:sp modelId="{7C6156A6-BA4D-4E31-AD2E-C6D962051AB2}">
      <dsp:nvSpPr>
        <dsp:cNvPr id="0" name=""/>
        <dsp:cNvSpPr/>
      </dsp:nvSpPr>
      <dsp:spPr>
        <a:xfrm>
          <a:off x="0" y="1248921"/>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B8F2D-3FDE-4123-8396-C491E015BE33}">
      <dsp:nvSpPr>
        <dsp:cNvPr id="0" name=""/>
        <dsp:cNvSpPr/>
      </dsp:nvSpPr>
      <dsp:spPr>
        <a:xfrm rot="10800000">
          <a:off x="175362" y="1603384"/>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t>Visible light 		</a:t>
          </a:r>
          <a:r>
            <a:rPr lang="en-US" sz="1400" b="0" kern="1200" dirty="0" smtClean="0"/>
            <a:t>: </a:t>
          </a:r>
          <a:r>
            <a:rPr lang="en-US" sz="1400" b="0" kern="1200" dirty="0" smtClean="0">
              <a:sym typeface="Symbol" pitchFamily="18" charset="2"/>
            </a:rPr>
            <a:t> &gt; 420 nm (HOYA L-42 filter)</a:t>
          </a:r>
          <a:endParaRPr lang="en-US" sz="1400" b="0" kern="1200" dirty="0">
            <a:sym typeface="Symbol" pitchFamily="18" charset="2"/>
          </a:endParaRPr>
        </a:p>
      </dsp:txBody>
      <dsp:txXfrm rot="10800000">
        <a:off x="258558" y="1603384"/>
        <a:ext cx="5592180" cy="332785"/>
      </dsp:txXfrm>
    </dsp:sp>
    <dsp:sp modelId="{8CB1B1DC-6030-4075-81B4-E5FE95AF1EBC}">
      <dsp:nvSpPr>
        <dsp:cNvPr id="0" name=""/>
        <dsp:cNvSpPr/>
      </dsp:nvSpPr>
      <dsp:spPr>
        <a:xfrm>
          <a:off x="0" y="1664902"/>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81E40-626B-4C9B-BF52-FE3FD9600AB9}">
      <dsp:nvSpPr>
        <dsp:cNvPr id="0" name=""/>
        <dsp:cNvSpPr/>
      </dsp:nvSpPr>
      <dsp:spPr>
        <a:xfrm rot="10800000">
          <a:off x="159017" y="975"/>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Catalyst</a:t>
          </a:r>
          <a:r>
            <a:rPr lang="en-US" sz="1400" kern="1200" dirty="0" smtClean="0"/>
            <a:t> 		: 50 mg		</a:t>
          </a:r>
          <a:endParaRPr lang="en-US" sz="1400" kern="1200" dirty="0"/>
        </a:p>
      </dsp:txBody>
      <dsp:txXfrm rot="10800000">
        <a:off x="242213" y="975"/>
        <a:ext cx="5592180" cy="332785"/>
      </dsp:txXfrm>
    </dsp:sp>
    <dsp:sp modelId="{19328A22-5CF0-4F7D-90C4-3545BE988291}">
      <dsp:nvSpPr>
        <dsp:cNvPr id="0" name=""/>
        <dsp:cNvSpPr/>
      </dsp:nvSpPr>
      <dsp:spPr>
        <a:xfrm>
          <a:off x="0" y="975"/>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F02DC-BDF4-4805-9D96-E3E3066F4DDE}">
      <dsp:nvSpPr>
        <dsp:cNvPr id="0" name=""/>
        <dsp:cNvSpPr/>
      </dsp:nvSpPr>
      <dsp:spPr>
        <a:xfrm rot="10800000">
          <a:off x="159017" y="416957"/>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Light source</a:t>
          </a:r>
          <a:r>
            <a:rPr lang="en-US" sz="1400" kern="1200" dirty="0" smtClean="0"/>
            <a:t> 		: 480 W Hg lamp</a:t>
          </a:r>
          <a:endParaRPr lang="en-US" sz="1400" kern="1200" dirty="0"/>
        </a:p>
      </dsp:txBody>
      <dsp:txXfrm rot="10800000">
        <a:off x="242213" y="416957"/>
        <a:ext cx="5592180" cy="332785"/>
      </dsp:txXfrm>
    </dsp:sp>
    <dsp:sp modelId="{F591D871-2C3B-4FCA-ABAB-0E778C937864}">
      <dsp:nvSpPr>
        <dsp:cNvPr id="0" name=""/>
        <dsp:cNvSpPr/>
      </dsp:nvSpPr>
      <dsp:spPr>
        <a:xfrm>
          <a:off x="0" y="416957"/>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B474BB-C51A-420D-9D70-D75E4934CAA1}">
      <dsp:nvSpPr>
        <dsp:cNvPr id="0" name=""/>
        <dsp:cNvSpPr/>
      </dsp:nvSpPr>
      <dsp:spPr>
        <a:xfrm rot="10800000">
          <a:off x="159017" y="832939"/>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Irradiation time</a:t>
          </a:r>
          <a:r>
            <a:rPr lang="en-US" sz="1400" kern="1200" dirty="0" smtClean="0"/>
            <a:t>		: 90 min</a:t>
          </a:r>
          <a:endParaRPr lang="en-US" sz="1400" kern="1200" dirty="0"/>
        </a:p>
      </dsp:txBody>
      <dsp:txXfrm rot="10800000">
        <a:off x="242213" y="832939"/>
        <a:ext cx="5592180" cy="332785"/>
      </dsp:txXfrm>
    </dsp:sp>
    <dsp:sp modelId="{B331C585-F9F6-487F-989C-E525CEAE20AF}">
      <dsp:nvSpPr>
        <dsp:cNvPr id="0" name=""/>
        <dsp:cNvSpPr/>
      </dsp:nvSpPr>
      <dsp:spPr>
        <a:xfrm>
          <a:off x="0" y="832939"/>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65BA7-F6AD-40C1-AE4B-8A5C8532BF06}">
      <dsp:nvSpPr>
        <dsp:cNvPr id="0" name=""/>
        <dsp:cNvSpPr/>
      </dsp:nvSpPr>
      <dsp:spPr>
        <a:xfrm rot="10800000">
          <a:off x="159017" y="1248921"/>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rtl="0">
            <a:lnSpc>
              <a:spcPct val="90000"/>
            </a:lnSpc>
            <a:spcBef>
              <a:spcPct val="0"/>
            </a:spcBef>
            <a:spcAft>
              <a:spcPct val="35000"/>
            </a:spcAft>
          </a:pPr>
          <a:r>
            <a:rPr lang="en-US" sz="1400" b="1" kern="1200" dirty="0" smtClean="0"/>
            <a:t>Model pollutant</a:t>
          </a:r>
          <a:r>
            <a:rPr lang="en-US" sz="1400" kern="1200" dirty="0" smtClean="0"/>
            <a:t>		: 50 ml 25 </a:t>
          </a:r>
          <a:r>
            <a:rPr lang="en-US" sz="1400" kern="1200" dirty="0" err="1" smtClean="0"/>
            <a:t>ppm</a:t>
          </a:r>
          <a:r>
            <a:rPr lang="en-US" sz="1400" kern="1200" dirty="0" smtClean="0"/>
            <a:t> </a:t>
          </a:r>
          <a:r>
            <a:rPr lang="en-US" sz="1400" i="1" kern="1200" dirty="0" smtClean="0"/>
            <a:t>p</a:t>
          </a:r>
          <a:r>
            <a:rPr lang="en-US" sz="1400" kern="1200" dirty="0" smtClean="0"/>
            <a:t>-</a:t>
          </a:r>
          <a:r>
            <a:rPr lang="en-US" sz="1400" kern="1200" dirty="0" err="1" smtClean="0"/>
            <a:t>chlorophenol</a:t>
          </a:r>
          <a:endParaRPr lang="en-US" sz="1400" kern="1200" dirty="0"/>
        </a:p>
      </dsp:txBody>
      <dsp:txXfrm rot="10800000">
        <a:off x="242213" y="1248921"/>
        <a:ext cx="5592180" cy="332785"/>
      </dsp:txXfrm>
    </dsp:sp>
    <dsp:sp modelId="{7C6156A6-BA4D-4E31-AD2E-C6D962051AB2}">
      <dsp:nvSpPr>
        <dsp:cNvPr id="0" name=""/>
        <dsp:cNvSpPr/>
      </dsp:nvSpPr>
      <dsp:spPr>
        <a:xfrm>
          <a:off x="0" y="1248921"/>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B8F2D-3FDE-4123-8396-C491E015BE33}">
      <dsp:nvSpPr>
        <dsp:cNvPr id="0" name=""/>
        <dsp:cNvSpPr/>
      </dsp:nvSpPr>
      <dsp:spPr>
        <a:xfrm rot="10800000">
          <a:off x="175362" y="1603384"/>
          <a:ext cx="5675376" cy="33278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4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t>Visible light 		</a:t>
          </a:r>
          <a:r>
            <a:rPr lang="en-US" sz="1400" b="0" kern="1200" dirty="0" smtClean="0"/>
            <a:t>: </a:t>
          </a:r>
          <a:r>
            <a:rPr lang="en-US" sz="1400" b="0" kern="1200" dirty="0" smtClean="0">
              <a:sym typeface="Symbol" pitchFamily="18" charset="2"/>
            </a:rPr>
            <a:t> &gt; 420 nm (HOYA L-42 filter)</a:t>
          </a:r>
          <a:endParaRPr lang="en-US" sz="1400" b="0" kern="1200" dirty="0">
            <a:sym typeface="Symbol" pitchFamily="18" charset="2"/>
          </a:endParaRPr>
        </a:p>
      </dsp:txBody>
      <dsp:txXfrm rot="10800000">
        <a:off x="258558" y="1603384"/>
        <a:ext cx="5592180" cy="332785"/>
      </dsp:txXfrm>
    </dsp:sp>
    <dsp:sp modelId="{8CB1B1DC-6030-4075-81B4-E5FE95AF1EBC}">
      <dsp:nvSpPr>
        <dsp:cNvPr id="0" name=""/>
        <dsp:cNvSpPr/>
      </dsp:nvSpPr>
      <dsp:spPr>
        <a:xfrm>
          <a:off x="0" y="1664902"/>
          <a:ext cx="332785" cy="33278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B40E0-FF55-4CE5-8ACE-BDD5D7111B6F}">
      <dsp:nvSpPr>
        <dsp:cNvPr id="0" name=""/>
        <dsp:cNvSpPr/>
      </dsp:nvSpPr>
      <dsp:spPr>
        <a:xfrm>
          <a:off x="0" y="14219"/>
          <a:ext cx="35052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kern="1200" dirty="0" smtClean="0"/>
            <a:t>Coated on Ti plates using PVDF as binder</a:t>
          </a:r>
          <a:endParaRPr lang="en-US" sz="1200" b="1" kern="1200" dirty="0"/>
        </a:p>
      </dsp:txBody>
      <dsp:txXfrm>
        <a:off x="16449" y="30668"/>
        <a:ext cx="3472302" cy="304062"/>
      </dsp:txXfrm>
    </dsp:sp>
    <dsp:sp modelId="{E555A775-A060-4439-B16C-2CFC5EB0F146}">
      <dsp:nvSpPr>
        <dsp:cNvPr id="0" name=""/>
        <dsp:cNvSpPr/>
      </dsp:nvSpPr>
      <dsp:spPr>
        <a:xfrm>
          <a:off x="0" y="403020"/>
          <a:ext cx="35052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kern="1200" dirty="0" smtClean="0"/>
            <a:t>Frequency 		</a:t>
          </a:r>
          <a:r>
            <a:rPr lang="en-US" sz="1200" b="0" kern="1200" dirty="0" smtClean="0"/>
            <a:t>:  0.01 – 10000 Hz</a:t>
          </a:r>
          <a:endParaRPr lang="en-US" sz="1200" b="0" kern="1200" dirty="0"/>
        </a:p>
      </dsp:txBody>
      <dsp:txXfrm>
        <a:off x="16449" y="419469"/>
        <a:ext cx="3472302" cy="304062"/>
      </dsp:txXfrm>
    </dsp:sp>
    <dsp:sp modelId="{5F01B92C-EB7C-4DCA-813F-1CD241785A8C}">
      <dsp:nvSpPr>
        <dsp:cNvPr id="0" name=""/>
        <dsp:cNvSpPr/>
      </dsp:nvSpPr>
      <dsp:spPr>
        <a:xfrm>
          <a:off x="0" y="791820"/>
          <a:ext cx="35052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kern="1200" dirty="0" smtClean="0"/>
            <a:t>Reference electrode	: </a:t>
          </a:r>
          <a:r>
            <a:rPr lang="en-US" sz="1200" b="0" kern="1200" dirty="0" smtClean="0"/>
            <a:t>Ag/</a:t>
          </a:r>
          <a:r>
            <a:rPr lang="en-US" sz="1200" b="0" kern="1200" dirty="0" err="1" smtClean="0"/>
            <a:t>AgCl</a:t>
          </a:r>
          <a:endParaRPr lang="en-US" sz="1200" b="0" kern="1200" dirty="0"/>
        </a:p>
      </dsp:txBody>
      <dsp:txXfrm>
        <a:off x="16449" y="808269"/>
        <a:ext cx="3472302" cy="30406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FFCB4-62B8-45E0-9508-C1F115746766}">
      <dsp:nvSpPr>
        <dsp:cNvPr id="0" name=""/>
        <dsp:cNvSpPr/>
      </dsp:nvSpPr>
      <dsp:spPr>
        <a:xfrm>
          <a:off x="0" y="10802"/>
          <a:ext cx="3505200" cy="263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b="1" kern="1200" dirty="0" smtClean="0"/>
            <a:t>MS plot of CdSnO</a:t>
          </a:r>
          <a:r>
            <a:rPr lang="en-US" sz="1100" b="1" kern="1200" baseline="-25000" dirty="0" smtClean="0"/>
            <a:t>3</a:t>
          </a:r>
          <a:endParaRPr lang="en-US" sz="1100" b="1" kern="1200" dirty="0"/>
        </a:p>
      </dsp:txBody>
      <dsp:txXfrm>
        <a:off x="12879" y="23681"/>
        <a:ext cx="3479442" cy="2380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6CC2F-1B3F-4957-AE13-C920F86ED700}">
      <dsp:nvSpPr>
        <dsp:cNvPr id="0" name=""/>
        <dsp:cNvSpPr/>
      </dsp:nvSpPr>
      <dsp:spPr>
        <a:xfrm>
          <a:off x="0" y="10802"/>
          <a:ext cx="3505200" cy="263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b="1" kern="1200" dirty="0" smtClean="0"/>
            <a:t>MS plot of Cd</a:t>
          </a:r>
          <a:r>
            <a:rPr lang="en-US" sz="1100" b="1" kern="1200" baseline="-25000" dirty="0" smtClean="0"/>
            <a:t>2</a:t>
          </a:r>
          <a:r>
            <a:rPr lang="en-US" sz="1100" b="1" kern="1200" dirty="0" smtClean="0"/>
            <a:t>SnO</a:t>
          </a:r>
          <a:r>
            <a:rPr lang="en-US" sz="1100" b="1" kern="1200" baseline="-25000" dirty="0" smtClean="0"/>
            <a:t>4</a:t>
          </a:r>
          <a:endParaRPr lang="en-US" sz="1100" b="1" kern="1200" dirty="0"/>
        </a:p>
      </dsp:txBody>
      <dsp:txXfrm>
        <a:off x="12879" y="23681"/>
        <a:ext cx="3479442" cy="23807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F44C-8662-4286-ADA3-57D58D0167F0}">
      <dsp:nvSpPr>
        <dsp:cNvPr id="0" name=""/>
        <dsp:cNvSpPr/>
      </dsp:nvSpPr>
      <dsp:spPr>
        <a:xfrm>
          <a:off x="0" y="4233"/>
          <a:ext cx="44958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b="1" kern="1200" dirty="0" smtClean="0"/>
            <a:t>Counter electrode	: </a:t>
          </a:r>
          <a:r>
            <a:rPr lang="en-US" sz="1200" b="0" kern="1200" dirty="0" smtClean="0"/>
            <a:t>Pt</a:t>
          </a:r>
          <a:r>
            <a:rPr lang="en-US" sz="1200" b="1" kern="1200" dirty="0" smtClean="0"/>
            <a:t>		</a:t>
          </a:r>
          <a:endParaRPr lang="en-US" sz="1200" kern="1200" dirty="0"/>
        </a:p>
      </dsp:txBody>
      <dsp:txXfrm>
        <a:off x="16449" y="20682"/>
        <a:ext cx="4462902" cy="304062"/>
      </dsp:txXfrm>
    </dsp:sp>
    <dsp:sp modelId="{B0AD7959-D029-44FE-B876-9595569CB7DB}">
      <dsp:nvSpPr>
        <dsp:cNvPr id="0" name=""/>
        <dsp:cNvSpPr/>
      </dsp:nvSpPr>
      <dsp:spPr>
        <a:xfrm>
          <a:off x="0" y="393033"/>
          <a:ext cx="44958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b="1" kern="1200" dirty="0" smtClean="0"/>
            <a:t>Amplitude		: </a:t>
          </a:r>
          <a:r>
            <a:rPr lang="en-US" sz="1200" b="0" kern="1200" dirty="0" smtClean="0"/>
            <a:t>0.005 V</a:t>
          </a:r>
          <a:endParaRPr lang="en-US" sz="1200" b="0" kern="1200" dirty="0"/>
        </a:p>
      </dsp:txBody>
      <dsp:txXfrm>
        <a:off x="16449" y="409482"/>
        <a:ext cx="4462902" cy="304062"/>
      </dsp:txXfrm>
    </dsp:sp>
    <dsp:sp modelId="{809C73A6-260B-4F68-863A-1DE2F243D11F}">
      <dsp:nvSpPr>
        <dsp:cNvPr id="0" name=""/>
        <dsp:cNvSpPr/>
      </dsp:nvSpPr>
      <dsp:spPr>
        <a:xfrm>
          <a:off x="0" y="781833"/>
          <a:ext cx="44958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b="1" kern="1200" dirty="0" smtClean="0"/>
            <a:t>Electrolyte		: </a:t>
          </a:r>
          <a:r>
            <a:rPr lang="en-US" sz="1200" b="0" kern="1200" dirty="0" smtClean="0"/>
            <a:t>0.5 M Na</a:t>
          </a:r>
          <a:r>
            <a:rPr lang="en-US" sz="1200" b="0" kern="1200" baseline="-25000" dirty="0" smtClean="0"/>
            <a:t>2</a:t>
          </a:r>
          <a:r>
            <a:rPr lang="en-US" sz="1200" b="0" kern="1200" dirty="0" smtClean="0"/>
            <a:t>SO</a:t>
          </a:r>
          <a:r>
            <a:rPr lang="en-US" sz="1200" b="0" kern="1200" baseline="-25000" dirty="0" smtClean="0"/>
            <a:t>4 </a:t>
          </a:r>
          <a:r>
            <a:rPr lang="en-US" sz="1200" b="0" kern="1200" dirty="0" smtClean="0"/>
            <a:t> (adjusted to pH 7)	</a:t>
          </a:r>
          <a:r>
            <a:rPr lang="en-US" sz="1200" b="1" kern="1200" dirty="0" smtClean="0"/>
            <a:t>	</a:t>
          </a:r>
          <a:endParaRPr lang="en-US" sz="1200" kern="1200" dirty="0"/>
        </a:p>
      </dsp:txBody>
      <dsp:txXfrm>
        <a:off x="16449" y="798282"/>
        <a:ext cx="4462902" cy="304062"/>
      </dsp:txXfrm>
    </dsp:sp>
    <dsp:sp modelId="{0F450E2F-1920-4C22-9A3E-6A8F259BDB60}">
      <dsp:nvSpPr>
        <dsp:cNvPr id="0" name=""/>
        <dsp:cNvSpPr/>
      </dsp:nvSpPr>
      <dsp:spPr>
        <a:xfrm>
          <a:off x="0" y="1170633"/>
          <a:ext cx="4495800" cy="336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b="1" kern="1200" dirty="0" smtClean="0"/>
            <a:t>Potential range		: </a:t>
          </a:r>
          <a:r>
            <a:rPr lang="en-US" sz="1200" b="0" kern="1200" dirty="0" smtClean="0"/>
            <a:t>0 V to 0.9 V</a:t>
          </a:r>
          <a:endParaRPr lang="en-US" sz="1200" b="0" kern="1200" dirty="0"/>
        </a:p>
      </dsp:txBody>
      <dsp:txXfrm>
        <a:off x="16449" y="1187082"/>
        <a:ext cx="4462902" cy="30406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4038B-87E1-4586-A889-2F6F3B4F4AC3}">
      <dsp:nvSpPr>
        <dsp:cNvPr id="0" name=""/>
        <dsp:cNvSpPr/>
      </dsp:nvSpPr>
      <dsp:spPr>
        <a:xfrm>
          <a:off x="0" y="57328"/>
          <a:ext cx="8458200" cy="3357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When the percentage ionic character increases, the CB becomes more negative and VB becomes more positive </a:t>
          </a:r>
          <a:endParaRPr lang="en-US" sz="1400" kern="1200" dirty="0"/>
        </a:p>
      </dsp:txBody>
      <dsp:txXfrm>
        <a:off x="16392" y="73720"/>
        <a:ext cx="8425416" cy="303006"/>
      </dsp:txXfrm>
    </dsp:sp>
    <dsp:sp modelId="{411A7C8A-10E8-45B6-A9A5-55A5C9F7AB70}">
      <dsp:nvSpPr>
        <dsp:cNvPr id="0" name=""/>
        <dsp:cNvSpPr/>
      </dsp:nvSpPr>
      <dsp:spPr>
        <a:xfrm>
          <a:off x="0" y="438331"/>
          <a:ext cx="8458200" cy="3357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The more the percentage ionic character of the, the larger the band gap</a:t>
          </a:r>
          <a:endParaRPr lang="en-US" sz="1400" kern="1200" dirty="0"/>
        </a:p>
      </dsp:txBody>
      <dsp:txXfrm>
        <a:off x="16392" y="454723"/>
        <a:ext cx="8425416" cy="3030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image" Target="../media/image86.e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3E06A1-A626-4F6E-9FD8-8607CD1D9635}" type="datetimeFigureOut">
              <a:rPr lang="en-US" smtClean="0"/>
              <a:t>4/5/2013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9BC6AF-F390-4DEC-B6C2-8EBAA6058166}" type="slidenum">
              <a:rPr lang="en-US" smtClean="0"/>
              <a:t>‹#›</a:t>
            </a:fld>
            <a:endParaRPr lang="en-US"/>
          </a:p>
        </p:txBody>
      </p:sp>
    </p:spTree>
    <p:extLst>
      <p:ext uri="{BB962C8B-B14F-4D97-AF65-F5344CB8AC3E}">
        <p14:creationId xmlns:p14="http://schemas.microsoft.com/office/powerpoint/2010/main" val="13112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46F2A3-5321-46BD-AA24-24E561EB0081}" type="datetimeFigureOut">
              <a:rPr lang="en-US" smtClean="0"/>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334942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46F2A3-5321-46BD-AA24-24E561EB0081}" type="datetimeFigureOut">
              <a:rPr lang="en-US" smtClean="0"/>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326690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46F2A3-5321-46BD-AA24-24E561EB0081}" type="datetimeFigureOut">
              <a:rPr lang="en-US" smtClean="0"/>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210872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DF54412-7E35-424F-A7D5-888DD8185F1A}" type="slidenum">
              <a:rPr lang="en-US"/>
              <a:pPr/>
              <a:t>‹#›</a:t>
            </a:fld>
            <a:endParaRPr lang="en-US"/>
          </a:p>
        </p:txBody>
      </p:sp>
    </p:spTree>
    <p:extLst>
      <p:ext uri="{BB962C8B-B14F-4D97-AF65-F5344CB8AC3E}">
        <p14:creationId xmlns:p14="http://schemas.microsoft.com/office/powerpoint/2010/main" val="64298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9FEBA732-8A59-4DE5-B76C-19C34E4876BE}" type="datetime1">
              <a:rPr lang="en-US"/>
              <a:pPr/>
              <a:t>4/5/2013</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t>NCCR-IITM</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C36CE94-332A-468F-BCED-6F4439C0C638}" type="slidenum">
              <a:rPr lang="en-US"/>
              <a:pPr/>
              <a:t>‹#›</a:t>
            </a:fld>
            <a:endParaRPr lang="en-US"/>
          </a:p>
        </p:txBody>
      </p:sp>
    </p:spTree>
    <p:extLst>
      <p:ext uri="{BB962C8B-B14F-4D97-AF65-F5344CB8AC3E}">
        <p14:creationId xmlns:p14="http://schemas.microsoft.com/office/powerpoint/2010/main" val="1921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46F2A3-5321-46BD-AA24-24E561EB0081}" type="datetimeFigureOut">
              <a:rPr lang="en-US" smtClean="0"/>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199738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46F2A3-5321-46BD-AA24-24E561EB0081}" type="datetimeFigureOut">
              <a:rPr lang="en-US" smtClean="0"/>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279152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46F2A3-5321-46BD-AA24-24E561EB0081}" type="datetimeFigureOut">
              <a:rPr lang="en-US" smtClean="0"/>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251802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46F2A3-5321-46BD-AA24-24E561EB0081}" type="datetimeFigureOut">
              <a:rPr lang="en-US" smtClean="0"/>
              <a:t>4/5/2013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351567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46F2A3-5321-46BD-AA24-24E561EB0081}" type="datetimeFigureOut">
              <a:rPr lang="en-US" smtClean="0"/>
              <a:t>4/5/2013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3861148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6F2A3-5321-46BD-AA24-24E561EB0081}" type="datetimeFigureOut">
              <a:rPr lang="en-US" smtClean="0"/>
              <a:t>4/5/2013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158367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6F2A3-5321-46BD-AA24-24E561EB0081}" type="datetimeFigureOut">
              <a:rPr lang="en-US" smtClean="0"/>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290407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6F2A3-5321-46BD-AA24-24E561EB0081}" type="datetimeFigureOut">
              <a:rPr lang="en-US" smtClean="0"/>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9E615-CA12-453B-A615-1D198F7718F3}" type="slidenum">
              <a:rPr lang="en-US" smtClean="0"/>
              <a:t>‹#›</a:t>
            </a:fld>
            <a:endParaRPr lang="en-US"/>
          </a:p>
        </p:txBody>
      </p:sp>
    </p:spTree>
    <p:extLst>
      <p:ext uri="{BB962C8B-B14F-4D97-AF65-F5344CB8AC3E}">
        <p14:creationId xmlns:p14="http://schemas.microsoft.com/office/powerpoint/2010/main" val="288259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F2A3-5321-46BD-AA24-24E561EB0081}" type="datetimeFigureOut">
              <a:rPr lang="en-US" smtClean="0"/>
              <a:t>4/5/2013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9E615-CA12-453B-A615-1D198F7718F3}" type="slidenum">
              <a:rPr lang="en-US" smtClean="0"/>
              <a:t>‹#›</a:t>
            </a:fld>
            <a:endParaRPr lang="en-US"/>
          </a:p>
        </p:txBody>
      </p:sp>
    </p:spTree>
    <p:extLst>
      <p:ext uri="{BB962C8B-B14F-4D97-AF65-F5344CB8AC3E}">
        <p14:creationId xmlns:p14="http://schemas.microsoft.com/office/powerpoint/2010/main" val="1422071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wmf"/><Relationship Id="rId7" Type="http://schemas.openxmlformats.org/officeDocument/2006/relationships/image" Target="../media/image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9.wmf"/></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28.wmf"/><Relationship Id="rId5" Type="http://schemas.openxmlformats.org/officeDocument/2006/relationships/oleObject" Target="../embeddings/oleObject7.bin"/><Relationship Id="rId4" Type="http://schemas.openxmlformats.org/officeDocument/2006/relationships/image" Target="../media/image27.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1.wmf"/></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5.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diagramColors" Target="../diagrams/colors5.xml"/><Relationship Id="rId3" Type="http://schemas.openxmlformats.org/officeDocument/2006/relationships/diagramLayout" Target="../diagrams/layout4.xml"/><Relationship Id="rId7" Type="http://schemas.openxmlformats.org/officeDocument/2006/relationships/image" Target="../media/image36.png"/><Relationship Id="rId12" Type="http://schemas.openxmlformats.org/officeDocument/2006/relationships/diagramQuickStyle" Target="../diagrams/quickStyle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diagramLayout" Target="../diagrams/layout5.xml"/><Relationship Id="rId5" Type="http://schemas.openxmlformats.org/officeDocument/2006/relationships/diagramColors" Target="../diagrams/colors4.xml"/><Relationship Id="rId10" Type="http://schemas.openxmlformats.org/officeDocument/2006/relationships/diagramData" Target="../diagrams/data5.xml"/><Relationship Id="rId4" Type="http://schemas.openxmlformats.org/officeDocument/2006/relationships/diagramQuickStyle" Target="../diagrams/quickStyle4.xml"/><Relationship Id="rId9" Type="http://schemas.openxmlformats.org/officeDocument/2006/relationships/image" Target="../media/image38.png"/><Relationship Id="rId14" Type="http://schemas.microsoft.com/office/2007/relationships/diagramDrawing" Target="../diagrams/drawing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oleObject" Target="../embeddings/oleObject11.bin"/><Relationship Id="rId7" Type="http://schemas.openxmlformats.org/officeDocument/2006/relationships/diagramQuickStyle" Target="../diagrams/quickStyle7.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0.wmf"/><Relationship Id="rId9" Type="http://schemas.microsoft.com/office/2007/relationships/diagramDrawing" Target="../diagrams/drawing7.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44.jpeg"/><Relationship Id="rId3" Type="http://schemas.openxmlformats.org/officeDocument/2006/relationships/diagramLayout" Target="../diagrams/layout9.xml"/><Relationship Id="rId7" Type="http://schemas.openxmlformats.org/officeDocument/2006/relationships/image" Target="../media/image43.jpeg"/><Relationship Id="rId12" Type="http://schemas.microsoft.com/office/2007/relationships/diagramDrawing" Target="../diagrams/drawing10.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openxmlformats.org/officeDocument/2006/relationships/diagramColors" Target="../diagrams/colors10.xml"/><Relationship Id="rId5" Type="http://schemas.openxmlformats.org/officeDocument/2006/relationships/diagramColors" Target="../diagrams/colors9.xml"/><Relationship Id="rId10" Type="http://schemas.openxmlformats.org/officeDocument/2006/relationships/diagramQuickStyle" Target="../diagrams/quickStyle10.xml"/><Relationship Id="rId4" Type="http://schemas.openxmlformats.org/officeDocument/2006/relationships/diagramQuickStyle" Target="../diagrams/quickStyle9.xml"/><Relationship Id="rId9"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46.png"/><Relationship Id="rId3" Type="http://schemas.openxmlformats.org/officeDocument/2006/relationships/diagramLayout" Target="../diagrams/layout13.xml"/><Relationship Id="rId7" Type="http://schemas.openxmlformats.org/officeDocument/2006/relationships/image" Target="../media/image45.png"/><Relationship Id="rId12" Type="http://schemas.microsoft.com/office/2007/relationships/diagramDrawing" Target="../diagrams/drawing14.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11" Type="http://schemas.openxmlformats.org/officeDocument/2006/relationships/diagramColors" Target="../diagrams/colors14.xml"/><Relationship Id="rId5" Type="http://schemas.openxmlformats.org/officeDocument/2006/relationships/diagramColors" Target="../diagrams/colors13.xml"/><Relationship Id="rId10" Type="http://schemas.openxmlformats.org/officeDocument/2006/relationships/diagramQuickStyle" Target="../diagrams/quickStyle14.xml"/><Relationship Id="rId4" Type="http://schemas.openxmlformats.org/officeDocument/2006/relationships/diagramQuickStyle" Target="../diagrams/quickStyle13.xml"/><Relationship Id="rId9"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diagramColors" Target="../diagrams/colors16.xml"/><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diagramQuickStyle" Target="../diagrams/quickStyle16.xml"/><Relationship Id="rId2" Type="http://schemas.openxmlformats.org/officeDocument/2006/relationships/slideLayout" Target="../slideLayouts/slideLayout7.xml"/><Relationship Id="rId16" Type="http://schemas.openxmlformats.org/officeDocument/2006/relationships/image" Target="../media/image48.wmf"/><Relationship Id="rId1" Type="http://schemas.openxmlformats.org/officeDocument/2006/relationships/vmlDrawing" Target="../drawings/vmlDrawing10.vml"/><Relationship Id="rId6" Type="http://schemas.openxmlformats.org/officeDocument/2006/relationships/diagramColors" Target="../diagrams/colors15.xml"/><Relationship Id="rId11" Type="http://schemas.openxmlformats.org/officeDocument/2006/relationships/diagramLayout" Target="../diagrams/layout16.xml"/><Relationship Id="rId5" Type="http://schemas.openxmlformats.org/officeDocument/2006/relationships/diagramQuickStyle" Target="../diagrams/quickStyle15.xml"/><Relationship Id="rId15" Type="http://schemas.openxmlformats.org/officeDocument/2006/relationships/oleObject" Target="../embeddings/oleObject13.bin"/><Relationship Id="rId10" Type="http://schemas.openxmlformats.org/officeDocument/2006/relationships/diagramData" Target="../diagrams/data16.xml"/><Relationship Id="rId4" Type="http://schemas.openxmlformats.org/officeDocument/2006/relationships/diagramLayout" Target="../diagrams/layout15.xml"/><Relationship Id="rId9" Type="http://schemas.openxmlformats.org/officeDocument/2006/relationships/image" Target="../media/image47.wmf"/><Relationship Id="rId14" Type="http://schemas.microsoft.com/office/2007/relationships/diagramDrawing" Target="../diagrams/drawing16.xml"/></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diagramQuickStyle" Target="../diagrams/quickStyle18.xml"/><Relationship Id="rId3" Type="http://schemas.openxmlformats.org/officeDocument/2006/relationships/diagramLayout" Target="../diagrams/layout17.xml"/><Relationship Id="rId7" Type="http://schemas.openxmlformats.org/officeDocument/2006/relationships/image" Target="../media/image49.jpeg"/><Relationship Id="rId12" Type="http://schemas.openxmlformats.org/officeDocument/2006/relationships/diagramLayout" Target="../diagrams/layout18.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11" Type="http://schemas.openxmlformats.org/officeDocument/2006/relationships/diagramData" Target="../diagrams/data18.xml"/><Relationship Id="rId5" Type="http://schemas.openxmlformats.org/officeDocument/2006/relationships/diagramColors" Target="../diagrams/colors17.xml"/><Relationship Id="rId15" Type="http://schemas.microsoft.com/office/2007/relationships/diagramDrawing" Target="../diagrams/drawing18.xml"/><Relationship Id="rId10" Type="http://schemas.openxmlformats.org/officeDocument/2006/relationships/image" Target="../media/image52.jpeg"/><Relationship Id="rId4" Type="http://schemas.openxmlformats.org/officeDocument/2006/relationships/diagramQuickStyle" Target="../diagrams/quickStyle17.xml"/><Relationship Id="rId9" Type="http://schemas.openxmlformats.org/officeDocument/2006/relationships/image" Target="../media/image51.jpeg"/><Relationship Id="rId14" Type="http://schemas.openxmlformats.org/officeDocument/2006/relationships/diagramColors" Target="../diagrams/colors18.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53.wmf"/></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oleObject" Target="../embeddings/oleObject15.bin"/><Relationship Id="rId7" Type="http://schemas.openxmlformats.org/officeDocument/2006/relationships/diagramQuickStyle" Target="../diagrams/quickStyle20.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54.wmf"/><Relationship Id="rId9" Type="http://schemas.microsoft.com/office/2007/relationships/diagramDrawing" Target="../diagrams/drawing20.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18" Type="http://schemas.openxmlformats.org/officeDocument/2006/relationships/oleObject" Target="../embeddings/oleObject16.bin"/><Relationship Id="rId26" Type="http://schemas.openxmlformats.org/officeDocument/2006/relationships/diagramColors" Target="../diagrams/colors24.xml"/><Relationship Id="rId3" Type="http://schemas.openxmlformats.org/officeDocument/2006/relationships/diagramData" Target="../diagrams/data21.xml"/><Relationship Id="rId21" Type="http://schemas.openxmlformats.org/officeDocument/2006/relationships/image" Target="../media/image56.wmf"/><Relationship Id="rId7" Type="http://schemas.microsoft.com/office/2007/relationships/diagramDrawing" Target="../diagrams/drawing21.xml"/><Relationship Id="rId12" Type="http://schemas.microsoft.com/office/2007/relationships/diagramDrawing" Target="../diagrams/drawing22.xml"/><Relationship Id="rId17" Type="http://schemas.microsoft.com/office/2007/relationships/diagramDrawing" Target="../diagrams/drawing23.xml"/><Relationship Id="rId25" Type="http://schemas.openxmlformats.org/officeDocument/2006/relationships/diagramQuickStyle" Target="../diagrams/quickStyle24.xml"/><Relationship Id="rId2" Type="http://schemas.openxmlformats.org/officeDocument/2006/relationships/slideLayout" Target="../slideLayouts/slideLayout7.xml"/><Relationship Id="rId16" Type="http://schemas.openxmlformats.org/officeDocument/2006/relationships/diagramColors" Target="../diagrams/colors23.xml"/><Relationship Id="rId20" Type="http://schemas.openxmlformats.org/officeDocument/2006/relationships/oleObject" Target="../embeddings/oleObject17.bin"/><Relationship Id="rId1" Type="http://schemas.openxmlformats.org/officeDocument/2006/relationships/vmlDrawing" Target="../drawings/vmlDrawing13.vml"/><Relationship Id="rId6" Type="http://schemas.openxmlformats.org/officeDocument/2006/relationships/diagramColors" Target="../diagrams/colors21.xml"/><Relationship Id="rId11" Type="http://schemas.openxmlformats.org/officeDocument/2006/relationships/diagramColors" Target="../diagrams/colors22.xml"/><Relationship Id="rId24" Type="http://schemas.openxmlformats.org/officeDocument/2006/relationships/diagramLayout" Target="../diagrams/layout24.xml"/><Relationship Id="rId5" Type="http://schemas.openxmlformats.org/officeDocument/2006/relationships/diagramQuickStyle" Target="../diagrams/quickStyle21.xml"/><Relationship Id="rId15" Type="http://schemas.openxmlformats.org/officeDocument/2006/relationships/diagramQuickStyle" Target="../diagrams/quickStyle23.xml"/><Relationship Id="rId23" Type="http://schemas.openxmlformats.org/officeDocument/2006/relationships/diagramData" Target="../diagrams/data24.xml"/><Relationship Id="rId10" Type="http://schemas.openxmlformats.org/officeDocument/2006/relationships/diagramQuickStyle" Target="../diagrams/quickStyle22.xml"/><Relationship Id="rId19" Type="http://schemas.openxmlformats.org/officeDocument/2006/relationships/image" Target="../media/image55.wmf"/><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diagramLayout" Target="../diagrams/layout23.xml"/><Relationship Id="rId22" Type="http://schemas.openxmlformats.org/officeDocument/2006/relationships/image" Target="../media/image57.png"/><Relationship Id="rId27" Type="http://schemas.microsoft.com/office/2007/relationships/diagramDrawing" Target="../diagrams/drawing24.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2.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63.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75.wmf"/><Relationship Id="rId5" Type="http://schemas.openxmlformats.org/officeDocument/2006/relationships/oleObject" Target="../embeddings/oleObject21.bin"/><Relationship Id="rId4" Type="http://schemas.openxmlformats.org/officeDocument/2006/relationships/image" Target="../media/image74.wmf"/></Relationships>
</file>

<file path=ppt/slides/_rels/slide7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85.wmf"/><Relationship Id="rId5" Type="http://schemas.openxmlformats.org/officeDocument/2006/relationships/oleObject" Target="../embeddings/oleObject23.bin"/><Relationship Id="rId4" Type="http://schemas.openxmlformats.org/officeDocument/2006/relationships/image" Target="../media/image84.wmf"/></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oleObject" Target="../embeddings/oleObject30.bin"/><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89.emf"/><Relationship Id="rId2" Type="http://schemas.openxmlformats.org/officeDocument/2006/relationships/slideLayout" Target="../slideLayouts/slideLayout7.xml"/><Relationship Id="rId16" Type="http://schemas.openxmlformats.org/officeDocument/2006/relationships/image" Target="../media/image91.emf"/><Relationship Id="rId1" Type="http://schemas.openxmlformats.org/officeDocument/2006/relationships/vmlDrawing" Target="../drawings/vmlDrawing18.vml"/><Relationship Id="rId6" Type="http://schemas.openxmlformats.org/officeDocument/2006/relationships/image" Target="../media/image87.emf"/><Relationship Id="rId11" Type="http://schemas.openxmlformats.org/officeDocument/2006/relationships/oleObject" Target="../embeddings/oleObject29.bin"/><Relationship Id="rId5" Type="http://schemas.openxmlformats.org/officeDocument/2006/relationships/oleObject" Target="../embeddings/oleObject25.bin"/><Relationship Id="rId15" Type="http://schemas.openxmlformats.org/officeDocument/2006/relationships/oleObject" Target="../embeddings/oleObject31.bin"/><Relationship Id="rId10" Type="http://schemas.openxmlformats.org/officeDocument/2006/relationships/oleObject" Target="../embeddings/oleObject28.bin"/><Relationship Id="rId4" Type="http://schemas.openxmlformats.org/officeDocument/2006/relationships/image" Target="../media/image86.emf"/><Relationship Id="rId9" Type="http://schemas.openxmlformats.org/officeDocument/2006/relationships/image" Target="../media/image88.emf"/><Relationship Id="rId14" Type="http://schemas.openxmlformats.org/officeDocument/2006/relationships/image" Target="../media/image90.emf"/></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fld id="{4ACE5CEC-7FF5-48BE-9387-0D80AB9105C2}" type="datetime1">
              <a:rPr lang="en-US"/>
              <a:pPr/>
              <a:t>4/5/2013</a:t>
            </a:fld>
            <a:endParaRPr lang="en-US"/>
          </a:p>
        </p:txBody>
      </p:sp>
      <p:sp>
        <p:nvSpPr>
          <p:cNvPr id="10" name="Footer Placeholder 9"/>
          <p:cNvSpPr>
            <a:spLocks noGrp="1"/>
          </p:cNvSpPr>
          <p:nvPr>
            <p:ph type="ftr" sz="quarter" idx="11"/>
          </p:nvPr>
        </p:nvSpPr>
        <p:spPr/>
        <p:txBody>
          <a:bodyPr/>
          <a:lstStyle/>
          <a:p>
            <a:r>
              <a:rPr lang="en-US"/>
              <a:t>NCCR-IITM</a:t>
            </a:r>
          </a:p>
        </p:txBody>
      </p:sp>
      <p:sp>
        <p:nvSpPr>
          <p:cNvPr id="11" name="Slide Number Placeholder 10"/>
          <p:cNvSpPr>
            <a:spLocks noGrp="1"/>
          </p:cNvSpPr>
          <p:nvPr>
            <p:ph type="sldNum" sz="quarter" idx="12"/>
          </p:nvPr>
        </p:nvSpPr>
        <p:spPr/>
        <p:txBody>
          <a:bodyPr/>
          <a:lstStyle/>
          <a:p>
            <a:fld id="{524F606D-41B7-4174-AE0E-24ADF9CBE095}" type="slidenum">
              <a:rPr lang="en-US"/>
              <a:pPr/>
              <a:t>1</a:t>
            </a:fld>
            <a:endParaRPr lang="en-US"/>
          </a:p>
        </p:txBody>
      </p:sp>
      <p:sp>
        <p:nvSpPr>
          <p:cNvPr id="159746" name="Text Box 2"/>
          <p:cNvSpPr txBox="1">
            <a:spLocks noChangeArrowheads="1"/>
          </p:cNvSpPr>
          <p:nvPr/>
        </p:nvSpPr>
        <p:spPr bwMode="auto">
          <a:xfrm>
            <a:off x="0" y="0"/>
            <a:ext cx="9144000" cy="830997"/>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400" b="1" dirty="0" smtClean="0">
                <a:solidFill>
                  <a:schemeClr val="bg1"/>
                </a:solidFill>
                <a:latin typeface="Times New Roman" pitchFamily="18" charset="0"/>
                <a:cs typeface="Times New Roman" pitchFamily="18" charset="0"/>
              </a:rPr>
              <a:t>Photo-electrochemical </a:t>
            </a:r>
            <a:r>
              <a:rPr lang="en-US" sz="2400" b="1" dirty="0">
                <a:solidFill>
                  <a:schemeClr val="bg1"/>
                </a:solidFill>
                <a:latin typeface="Times New Roman" pitchFamily="18" charset="0"/>
                <a:cs typeface="Times New Roman" pitchFamily="18" charset="0"/>
              </a:rPr>
              <a:t>decomposition of </a:t>
            </a:r>
            <a:r>
              <a:rPr lang="en-US" sz="2400" b="1" dirty="0" smtClean="0">
                <a:solidFill>
                  <a:schemeClr val="bg1"/>
                </a:solidFill>
                <a:latin typeface="Times New Roman" pitchFamily="18" charset="0"/>
                <a:cs typeface="Times New Roman" pitchFamily="18" charset="0"/>
              </a:rPr>
              <a:t>water and storage of hydrogen</a:t>
            </a:r>
            <a:endParaRPr lang="en-US" sz="2400" b="1" dirty="0">
              <a:solidFill>
                <a:schemeClr val="bg1"/>
              </a:solidFill>
              <a:latin typeface="Times New Roman" pitchFamily="18" charset="0"/>
              <a:cs typeface="Times New Roman" pitchFamily="18" charset="0"/>
            </a:endParaRPr>
          </a:p>
        </p:txBody>
      </p:sp>
      <p:pic>
        <p:nvPicPr>
          <p:cNvPr id="15974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r="3175"/>
          <a:stretch>
            <a:fillRect/>
          </a:stretch>
        </p:blipFill>
        <p:spPr bwMode="auto">
          <a:xfrm>
            <a:off x="0" y="1447800"/>
            <a:ext cx="2990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9749" name="Object 5"/>
          <p:cNvGraphicFramePr>
            <a:graphicFrameLocks noChangeAspect="1"/>
          </p:cNvGraphicFramePr>
          <p:nvPr/>
        </p:nvGraphicFramePr>
        <p:xfrm>
          <a:off x="3200400" y="1219200"/>
          <a:ext cx="2209800" cy="2667000"/>
        </p:xfrm>
        <a:graphic>
          <a:graphicData uri="http://schemas.openxmlformats.org/presentationml/2006/ole">
            <mc:AlternateContent xmlns:mc="http://schemas.openxmlformats.org/markup-compatibility/2006">
              <mc:Choice xmlns:v="urn:schemas-microsoft-com:vml" Requires="v">
                <p:oleObj spid="_x0000_s39945" name="Presentation" r:id="rId4" imgW="4572139" imgH="3429123" progId="PowerPoint.Show.8">
                  <p:embed/>
                </p:oleObj>
              </mc:Choice>
              <mc:Fallback>
                <p:oleObj name="Presentation" r:id="rId4" imgW="4572139" imgH="3429123"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19200"/>
                        <a:ext cx="2209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9750" name="Picture 6" descr="DSC009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073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59751" name="Rectangle 7"/>
          <p:cNvSpPr>
            <a:spLocks noChangeArrowheads="1"/>
          </p:cNvSpPr>
          <p:nvPr/>
        </p:nvSpPr>
        <p:spPr bwMode="auto">
          <a:xfrm>
            <a:off x="228600" y="4572000"/>
            <a:ext cx="8915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0033CC"/>
                </a:solidFill>
                <a:latin typeface="Times New Roman" pitchFamily="18" charset="0"/>
              </a:rPr>
              <a:t>B. Viswanathan</a:t>
            </a:r>
          </a:p>
          <a:p>
            <a:pPr algn="ctr"/>
            <a:r>
              <a:rPr lang="en-US" sz="1600" b="1">
                <a:solidFill>
                  <a:srgbClr val="0033CC"/>
                </a:solidFill>
                <a:latin typeface="Times New Roman" pitchFamily="18" charset="0"/>
              </a:rPr>
              <a:t>National Centre for Catalysis Research</a:t>
            </a:r>
          </a:p>
          <a:p>
            <a:pPr algn="ctr"/>
            <a:r>
              <a:rPr lang="en-US" sz="1600" b="1">
                <a:solidFill>
                  <a:srgbClr val="0033CC"/>
                </a:solidFill>
                <a:latin typeface="Times New Roman" pitchFamily="18" charset="0"/>
              </a:rPr>
              <a:t>Indian Institute of Technology Madras,</a:t>
            </a:r>
          </a:p>
          <a:p>
            <a:pPr algn="ctr"/>
            <a:r>
              <a:rPr lang="en-US" sz="1600" b="1">
                <a:solidFill>
                  <a:srgbClr val="0033CC"/>
                </a:solidFill>
                <a:latin typeface="Times New Roman" pitchFamily="18" charset="0"/>
              </a:rPr>
              <a:t> Chennai-600  036</a:t>
            </a:r>
          </a:p>
        </p:txBody>
      </p:sp>
      <p:pic>
        <p:nvPicPr>
          <p:cNvPr id="1597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9080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810000"/>
            <a:ext cx="2514600" cy="304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805842"/>
            <a:ext cx="9029700" cy="646331"/>
          </a:xfrm>
          <a:prstGeom prst="rect">
            <a:avLst/>
          </a:prstGeom>
        </p:spPr>
        <p:txBody>
          <a:bodyPr wrap="square">
            <a:spAutoFit/>
          </a:bodyPr>
          <a:lstStyle/>
          <a:p>
            <a:r>
              <a:rPr lang="en-US" b="1" dirty="0">
                <a:solidFill>
                  <a:srgbClr val="C00000"/>
                </a:solidFill>
                <a:latin typeface="Times New Roman" pitchFamily="18" charset="0"/>
                <a:cs typeface="Times New Roman" pitchFamily="18" charset="0"/>
              </a:rPr>
              <a:t>One of the programs of NCCR – funded by Government agencies like DST, MNRE and private agencies like Tata </a:t>
            </a:r>
            <a:r>
              <a:rPr lang="en-US" b="1" dirty="0" smtClean="0">
                <a:solidFill>
                  <a:srgbClr val="C00000"/>
                </a:solidFill>
                <a:latin typeface="Times New Roman" pitchFamily="18" charset="0"/>
                <a:cs typeface="Times New Roman" pitchFamily="18" charset="0"/>
              </a:rPr>
              <a:t>Chemicals -Our </a:t>
            </a:r>
            <a:r>
              <a:rPr lang="en-US" b="1" dirty="0">
                <a:solidFill>
                  <a:srgbClr val="C00000"/>
                </a:solidFill>
                <a:latin typeface="Times New Roman" pitchFamily="18" charset="0"/>
                <a:cs typeface="Times New Roman" pitchFamily="18" charset="0"/>
              </a:rPr>
              <a:t>grateful thanks to these agencies</a:t>
            </a:r>
          </a:p>
        </p:txBody>
      </p:sp>
    </p:spTree>
    <p:extLst>
      <p:ext uri="{BB962C8B-B14F-4D97-AF65-F5344CB8AC3E}">
        <p14:creationId xmlns:p14="http://schemas.microsoft.com/office/powerpoint/2010/main" val="870094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0"/>
          <p:cNvSpPr>
            <a:spLocks noGrp="1"/>
          </p:cNvSpPr>
          <p:nvPr>
            <p:ph type="dt" sz="half" idx="10"/>
          </p:nvPr>
        </p:nvSpPr>
        <p:spPr/>
        <p:txBody>
          <a:bodyPr/>
          <a:lstStyle/>
          <a:p>
            <a:fld id="{77B22BC6-0546-48ED-9AAC-C78F6DFE1135}" type="datetime1">
              <a:rPr lang="en-US"/>
              <a:pPr/>
              <a:t>4/5/2013</a:t>
            </a:fld>
            <a:endParaRPr lang="en-US"/>
          </a:p>
        </p:txBody>
      </p:sp>
      <p:sp>
        <p:nvSpPr>
          <p:cNvPr id="32" name="Footer Placeholder 31"/>
          <p:cNvSpPr>
            <a:spLocks noGrp="1"/>
          </p:cNvSpPr>
          <p:nvPr>
            <p:ph type="ftr" sz="quarter" idx="11"/>
          </p:nvPr>
        </p:nvSpPr>
        <p:spPr/>
        <p:txBody>
          <a:bodyPr/>
          <a:lstStyle/>
          <a:p>
            <a:r>
              <a:rPr lang="en-US"/>
              <a:t>NCCR-IITM</a:t>
            </a:r>
          </a:p>
        </p:txBody>
      </p:sp>
      <p:sp>
        <p:nvSpPr>
          <p:cNvPr id="33" name="Slide Number Placeholder 32"/>
          <p:cNvSpPr>
            <a:spLocks noGrp="1"/>
          </p:cNvSpPr>
          <p:nvPr>
            <p:ph type="sldNum" sz="quarter" idx="12"/>
          </p:nvPr>
        </p:nvSpPr>
        <p:spPr/>
        <p:txBody>
          <a:bodyPr/>
          <a:lstStyle/>
          <a:p>
            <a:fld id="{9113AECC-6E41-4CAF-8158-0DC5DDDB15D6}" type="slidenum">
              <a:rPr lang="en-US"/>
              <a:pPr/>
              <a:t>10</a:t>
            </a:fld>
            <a:endParaRPr lang="en-US"/>
          </a:p>
        </p:txBody>
      </p:sp>
      <p:sp>
        <p:nvSpPr>
          <p:cNvPr id="165890" name="Text Box 2"/>
          <p:cNvSpPr txBox="1">
            <a:spLocks noChangeArrowheads="1"/>
          </p:cNvSpPr>
          <p:nvPr/>
        </p:nvSpPr>
        <p:spPr bwMode="auto">
          <a:xfrm>
            <a:off x="0" y="14288"/>
            <a:ext cx="9144000" cy="366712"/>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Ternary and quarternary metal oxides with d</a:t>
            </a:r>
            <a:r>
              <a:rPr lang="en-US" b="1" baseline="30000">
                <a:solidFill>
                  <a:schemeClr val="bg1"/>
                </a:solidFill>
              </a:rPr>
              <a:t>0</a:t>
            </a:r>
            <a:r>
              <a:rPr lang="en-US" b="1">
                <a:solidFill>
                  <a:schemeClr val="bg1"/>
                </a:solidFill>
              </a:rPr>
              <a:t> metal ions</a:t>
            </a:r>
          </a:p>
        </p:txBody>
      </p:sp>
      <p:sp>
        <p:nvSpPr>
          <p:cNvPr id="165891" name="Text Box 3"/>
          <p:cNvSpPr txBox="1">
            <a:spLocks noChangeArrowheads="1"/>
          </p:cNvSpPr>
          <p:nvPr/>
        </p:nvSpPr>
        <p:spPr bwMode="auto">
          <a:xfrm>
            <a:off x="304800" y="849313"/>
            <a:ext cx="8458200"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Clr>
                <a:srgbClr val="FF0000"/>
              </a:buClr>
              <a:buFont typeface="Wingdings" pitchFamily="2" charset="2"/>
              <a:buChar char="v"/>
            </a:pPr>
            <a:r>
              <a:rPr lang="en-US" sz="1600">
                <a:solidFill>
                  <a:srgbClr val="006600"/>
                </a:solidFill>
              </a:rPr>
              <a:t>Oxides with d</a:t>
            </a:r>
            <a:r>
              <a:rPr lang="en-US" sz="1600" baseline="30000">
                <a:solidFill>
                  <a:srgbClr val="006600"/>
                </a:solidFill>
              </a:rPr>
              <a:t>0</a:t>
            </a:r>
            <a:r>
              <a:rPr lang="en-US" sz="1600">
                <a:solidFill>
                  <a:srgbClr val="006600"/>
                </a:solidFill>
              </a:rPr>
              <a:t> ions -  larger band gaps</a:t>
            </a:r>
          </a:p>
          <a:p>
            <a:pPr eaLnBrk="0" hangingPunct="0">
              <a:spcBef>
                <a:spcPct val="50000"/>
              </a:spcBef>
              <a:buClr>
                <a:srgbClr val="FF0000"/>
              </a:buClr>
              <a:buFont typeface="Wingdings" pitchFamily="2" charset="2"/>
              <a:buChar char="v"/>
            </a:pPr>
            <a:r>
              <a:rPr lang="en-US" sz="1600">
                <a:solidFill>
                  <a:srgbClr val="006600"/>
                </a:solidFill>
              </a:rPr>
              <a:t>Only O 2p orbitals contributing to VB top -  lower energy VB</a:t>
            </a:r>
          </a:p>
          <a:p>
            <a:pPr eaLnBrk="0" hangingPunct="0">
              <a:spcBef>
                <a:spcPct val="50000"/>
              </a:spcBef>
              <a:buClr>
                <a:srgbClr val="FF0000"/>
              </a:buClr>
              <a:buFont typeface="Wingdings" pitchFamily="2" charset="2"/>
              <a:buChar char="v"/>
            </a:pPr>
            <a:r>
              <a:rPr lang="en-US" sz="1600">
                <a:solidFill>
                  <a:srgbClr val="006600"/>
                </a:solidFill>
              </a:rPr>
              <a:t>CB positions suitable to evolve H</a:t>
            </a:r>
            <a:r>
              <a:rPr lang="en-US" sz="1600" baseline="-25000">
                <a:solidFill>
                  <a:srgbClr val="006600"/>
                </a:solidFill>
              </a:rPr>
              <a:t>2</a:t>
            </a:r>
          </a:p>
          <a:p>
            <a:pPr eaLnBrk="0" hangingPunct="0">
              <a:spcBef>
                <a:spcPct val="50000"/>
              </a:spcBef>
              <a:buClr>
                <a:srgbClr val="FF0000"/>
              </a:buClr>
              <a:buFont typeface="Wingdings" pitchFamily="2" charset="2"/>
              <a:buChar char="v"/>
            </a:pPr>
            <a:r>
              <a:rPr lang="en-US" sz="1600">
                <a:solidFill>
                  <a:srgbClr val="006600"/>
                </a:solidFill>
              </a:rPr>
              <a:t>Most Ta, Nb and Ti oxides - larger band gaps due to d</a:t>
            </a:r>
            <a:r>
              <a:rPr lang="en-US" sz="1600" baseline="30000">
                <a:solidFill>
                  <a:srgbClr val="006600"/>
                </a:solidFill>
              </a:rPr>
              <a:t>0</a:t>
            </a:r>
            <a:r>
              <a:rPr lang="en-US" sz="1600">
                <a:solidFill>
                  <a:srgbClr val="006600"/>
                </a:solidFill>
              </a:rPr>
              <a:t> configuration</a:t>
            </a:r>
          </a:p>
        </p:txBody>
      </p:sp>
      <p:graphicFrame>
        <p:nvGraphicFramePr>
          <p:cNvPr id="165892" name="Group 4"/>
          <p:cNvGraphicFramePr>
            <a:graphicFrameLocks noGrp="1"/>
          </p:cNvGraphicFramePr>
          <p:nvPr/>
        </p:nvGraphicFramePr>
        <p:xfrm>
          <a:off x="228600" y="3106738"/>
          <a:ext cx="8785225" cy="2255203"/>
        </p:xfrm>
        <a:graphic>
          <a:graphicData uri="http://schemas.openxmlformats.org/drawingml/2006/table">
            <a:tbl>
              <a:tblPr/>
              <a:tblGrid>
                <a:gridCol w="1774825"/>
                <a:gridCol w="2339975"/>
                <a:gridCol w="1828800"/>
                <a:gridCol w="2841625"/>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Catalyst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Advantages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Disadvantages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Example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Ta and Nb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Evolve H</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 and O</a:t>
                      </a:r>
                      <a:r>
                        <a:rPr kumimoji="0" lang="en-US" sz="1600" b="0" i="0" u="none" strike="noStrike" cap="none" normalizeH="0" baseline="-2500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Large band gap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ATaO</a:t>
                      </a:r>
                      <a:r>
                        <a:rPr kumimoji="0" lang="en-US" sz="1600" b="0" i="0" u="none" strike="noStrike" cap="none" normalizeH="0" baseline="-25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 (A – Li, Na, K), NaTaO</a:t>
                      </a:r>
                      <a:r>
                        <a:rPr kumimoji="0" lang="en-US" sz="1600" b="0" i="0" u="none" strike="noStrike" cap="none" normalizeH="0" baseline="-25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 K</a:t>
                      </a:r>
                      <a:r>
                        <a:rPr kumimoji="0" lang="en-US" sz="1600" b="0" i="0" u="none" strike="noStrike" cap="none" normalizeH="0" baseline="-25000" smtClean="0">
                          <a:ln>
                            <a:noFill/>
                          </a:ln>
                          <a:solidFill>
                            <a:schemeClr val="tx1"/>
                          </a:solidFill>
                          <a:effectLst/>
                          <a:latin typeface="Arial" charset="0"/>
                        </a:rPr>
                        <a:t>4</a:t>
                      </a:r>
                      <a:r>
                        <a:rPr kumimoji="0" lang="en-US" sz="1600" b="0" i="0" u="none" strike="noStrike" cap="none" normalizeH="0" baseline="0" smtClean="0">
                          <a:ln>
                            <a:noFill/>
                          </a:ln>
                          <a:solidFill>
                            <a:schemeClr val="tx1"/>
                          </a:solidFill>
                          <a:effectLst/>
                          <a:latin typeface="Arial" charset="0"/>
                        </a:rPr>
                        <a:t>Nb</a:t>
                      </a:r>
                      <a:r>
                        <a:rPr kumimoji="0" lang="en-US" sz="1600" b="0" i="0" u="none" strike="noStrike" cap="none" normalizeH="0" baseline="-25000" smtClean="0">
                          <a:ln>
                            <a:noFill/>
                          </a:ln>
                          <a:solidFill>
                            <a:schemeClr val="tx1"/>
                          </a:solidFill>
                          <a:effectLst/>
                          <a:latin typeface="Arial" charset="0"/>
                        </a:rPr>
                        <a:t>6</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Ti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Evolve H</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 and O</a:t>
                      </a:r>
                      <a:r>
                        <a:rPr kumimoji="0" lang="en-US" sz="1600" b="0" i="0" u="none" strike="noStrike" cap="none" normalizeH="0" baseline="-2500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Large band gap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Sr</a:t>
                      </a:r>
                      <a:r>
                        <a:rPr kumimoji="0" lang="en-US" sz="1600" b="0" i="0" u="none" strike="noStrike" cap="none" normalizeH="0" baseline="-25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Ti</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7</a:t>
                      </a:r>
                      <a:r>
                        <a:rPr kumimoji="0" lang="en-US" sz="1600" b="0" i="0" u="none" strike="noStrike" cap="none" normalizeH="0" baseline="0" smtClean="0">
                          <a:ln>
                            <a:noFill/>
                          </a:ln>
                          <a:solidFill>
                            <a:schemeClr val="tx1"/>
                          </a:solidFill>
                          <a:effectLst/>
                          <a:latin typeface="Arial" charset="0"/>
                        </a:rPr>
                        <a:t>, SrTiO</a:t>
                      </a:r>
                      <a:r>
                        <a:rPr kumimoji="0" lang="en-US" sz="1600" b="0" i="0" u="none" strike="noStrike" cap="none" normalizeH="0" baseline="-25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 La</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Ti</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7</a:t>
                      </a:r>
                      <a:r>
                        <a:rPr kumimoji="0" lang="en-US" sz="1600" b="0" i="0" u="none" strike="noStrike" cap="none" normalizeH="0" baseline="0" smtClean="0">
                          <a:ln>
                            <a:noFill/>
                          </a:ln>
                          <a:solidFill>
                            <a:schemeClr val="tx1"/>
                          </a:solidFill>
                          <a:effectLst/>
                          <a:latin typeface="Arial" charset="0"/>
                        </a:rPr>
                        <a:t>, K</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La</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Ti</a:t>
                      </a:r>
                      <a:r>
                        <a:rPr kumimoji="0" lang="en-US" sz="1600" b="0" i="0" u="none" strike="noStrike" cap="none" normalizeH="0" baseline="-25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Vanadium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Can absorb visible light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Cannot evolve H</a:t>
                      </a:r>
                      <a:r>
                        <a:rPr kumimoji="0" lang="en-US" sz="1600" b="0" i="0" u="none" strike="noStrike" cap="none" normalizeH="0" baseline="-2500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a:t>
                      </a:r>
                      <a:r>
                        <a:rPr kumimoji="0" lang="en-US" sz="1600" b="0" i="0" u="none" strike="noStrike" cap="none" normalizeH="0" baseline="-25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8</a:t>
                      </a:r>
                      <a:r>
                        <a:rPr kumimoji="0" lang="en-US" sz="1600" b="0" i="0" u="none" strike="noStrike" cap="none" normalizeH="0" baseline="0" smtClean="0">
                          <a:ln>
                            <a:noFill/>
                          </a:ln>
                          <a:solidFill>
                            <a:schemeClr val="tx1"/>
                          </a:solidFill>
                          <a:effectLst/>
                          <a:latin typeface="Arial" charset="0"/>
                        </a:rPr>
                        <a:t> (M = Mg, Ni, Zn)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62276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ate Placeholder 36"/>
          <p:cNvSpPr>
            <a:spLocks noGrp="1"/>
          </p:cNvSpPr>
          <p:nvPr>
            <p:ph type="dt" sz="half" idx="10"/>
          </p:nvPr>
        </p:nvSpPr>
        <p:spPr/>
        <p:txBody>
          <a:bodyPr/>
          <a:lstStyle/>
          <a:p>
            <a:fld id="{3F8A46D7-EF8F-4D3B-B4A5-14BCBFFAFACC}" type="datetime1">
              <a:rPr lang="en-US"/>
              <a:pPr/>
              <a:t>4/5/2013</a:t>
            </a:fld>
            <a:endParaRPr lang="en-US"/>
          </a:p>
        </p:txBody>
      </p:sp>
      <p:sp>
        <p:nvSpPr>
          <p:cNvPr id="38" name="Footer Placeholder 37"/>
          <p:cNvSpPr>
            <a:spLocks noGrp="1"/>
          </p:cNvSpPr>
          <p:nvPr>
            <p:ph type="ftr" sz="quarter" idx="11"/>
          </p:nvPr>
        </p:nvSpPr>
        <p:spPr/>
        <p:txBody>
          <a:bodyPr/>
          <a:lstStyle/>
          <a:p>
            <a:r>
              <a:rPr lang="en-US"/>
              <a:t>NCCR-IITM</a:t>
            </a:r>
          </a:p>
        </p:txBody>
      </p:sp>
      <p:sp>
        <p:nvSpPr>
          <p:cNvPr id="39" name="Slide Number Placeholder 38"/>
          <p:cNvSpPr>
            <a:spLocks noGrp="1"/>
          </p:cNvSpPr>
          <p:nvPr>
            <p:ph type="sldNum" sz="quarter" idx="12"/>
          </p:nvPr>
        </p:nvSpPr>
        <p:spPr/>
        <p:txBody>
          <a:bodyPr/>
          <a:lstStyle/>
          <a:p>
            <a:fld id="{DD56D40C-16D9-4098-81F7-E49F01EC2D00}" type="slidenum">
              <a:rPr lang="en-US"/>
              <a:pPr/>
              <a:t>11</a:t>
            </a:fld>
            <a:endParaRPr lang="en-US"/>
          </a:p>
        </p:txBody>
      </p:sp>
      <p:sp>
        <p:nvSpPr>
          <p:cNvPr id="166914" name="Text Box 2"/>
          <p:cNvSpPr txBox="1">
            <a:spLocks noChangeArrowheads="1"/>
          </p:cNvSpPr>
          <p:nvPr/>
        </p:nvSpPr>
        <p:spPr bwMode="auto">
          <a:xfrm>
            <a:off x="0" y="14288"/>
            <a:ext cx="9144000" cy="366712"/>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Ternary and quarternary metal oxides with d</a:t>
            </a:r>
            <a:r>
              <a:rPr lang="en-US" b="1" baseline="30000">
                <a:solidFill>
                  <a:schemeClr val="bg1"/>
                </a:solidFill>
              </a:rPr>
              <a:t>10</a:t>
            </a:r>
            <a:r>
              <a:rPr lang="en-US" b="1">
                <a:solidFill>
                  <a:schemeClr val="bg1"/>
                </a:solidFill>
              </a:rPr>
              <a:t> metal ions</a:t>
            </a:r>
          </a:p>
        </p:txBody>
      </p:sp>
      <p:sp>
        <p:nvSpPr>
          <p:cNvPr id="166915" name="Text Box 3"/>
          <p:cNvSpPr txBox="1">
            <a:spLocks noChangeArrowheads="1"/>
          </p:cNvSpPr>
          <p:nvPr/>
        </p:nvSpPr>
        <p:spPr bwMode="auto">
          <a:xfrm>
            <a:off x="381000" y="838200"/>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p>
        </p:txBody>
      </p:sp>
      <p:sp>
        <p:nvSpPr>
          <p:cNvPr id="166916" name="Text Box 4"/>
          <p:cNvSpPr txBox="1">
            <a:spLocks noChangeArrowheads="1"/>
          </p:cNvSpPr>
          <p:nvPr/>
        </p:nvSpPr>
        <p:spPr bwMode="auto">
          <a:xfrm>
            <a:off x="381000" y="831850"/>
            <a:ext cx="7772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100000"/>
              </a:spcBef>
              <a:buClr>
                <a:srgbClr val="FF0000"/>
              </a:buClr>
              <a:buFont typeface="Wingdings" pitchFamily="2" charset="2"/>
              <a:buChar char="v"/>
            </a:pPr>
            <a:r>
              <a:rPr lang="en-US" sz="1600">
                <a:solidFill>
                  <a:srgbClr val="006600"/>
                </a:solidFill>
              </a:rPr>
              <a:t>d</a:t>
            </a:r>
            <a:r>
              <a:rPr lang="en-US" sz="1600" baseline="30000">
                <a:solidFill>
                  <a:srgbClr val="006600"/>
                </a:solidFill>
              </a:rPr>
              <a:t>10</a:t>
            </a:r>
            <a:r>
              <a:rPr lang="en-US" sz="1600">
                <a:solidFill>
                  <a:srgbClr val="006600"/>
                </a:solidFill>
              </a:rPr>
              <a:t> metal ions - smaller band gaps</a:t>
            </a:r>
          </a:p>
          <a:p>
            <a:pPr eaLnBrk="0" hangingPunct="0">
              <a:spcBef>
                <a:spcPct val="100000"/>
              </a:spcBef>
              <a:buClr>
                <a:srgbClr val="FF0000"/>
              </a:buClr>
              <a:buFont typeface="Wingdings" pitchFamily="2" charset="2"/>
              <a:buChar char="v"/>
            </a:pPr>
            <a:r>
              <a:rPr lang="en-US" sz="1600">
                <a:solidFill>
                  <a:srgbClr val="006600"/>
                </a:solidFill>
              </a:rPr>
              <a:t>d</a:t>
            </a:r>
            <a:r>
              <a:rPr lang="en-US" sz="1600" baseline="30000">
                <a:solidFill>
                  <a:srgbClr val="006600"/>
                </a:solidFill>
              </a:rPr>
              <a:t>10</a:t>
            </a:r>
            <a:r>
              <a:rPr lang="en-US" sz="1600">
                <a:solidFill>
                  <a:srgbClr val="006600"/>
                </a:solidFill>
              </a:rPr>
              <a:t> hybridize with O 2p  to form top of VB</a:t>
            </a:r>
          </a:p>
          <a:p>
            <a:pPr eaLnBrk="0" hangingPunct="0">
              <a:spcBef>
                <a:spcPct val="100000"/>
              </a:spcBef>
              <a:buClr>
                <a:srgbClr val="FF0000"/>
              </a:buClr>
              <a:buFont typeface="Wingdings" pitchFamily="2" charset="2"/>
              <a:buChar char="v"/>
            </a:pPr>
            <a:r>
              <a:rPr lang="en-US" sz="1600">
                <a:solidFill>
                  <a:srgbClr val="006600"/>
                </a:solidFill>
              </a:rPr>
              <a:t>VB top at higher energy than d</a:t>
            </a:r>
            <a:r>
              <a:rPr lang="en-US" sz="1600" baseline="30000">
                <a:solidFill>
                  <a:srgbClr val="006600"/>
                </a:solidFill>
              </a:rPr>
              <a:t>0</a:t>
            </a:r>
            <a:endParaRPr lang="en-US" sz="1600">
              <a:solidFill>
                <a:srgbClr val="006600"/>
              </a:solidFill>
            </a:endParaRPr>
          </a:p>
          <a:p>
            <a:pPr eaLnBrk="0" hangingPunct="0">
              <a:spcBef>
                <a:spcPct val="100000"/>
              </a:spcBef>
              <a:buClr>
                <a:srgbClr val="FF0000"/>
              </a:buClr>
              <a:buFont typeface="Wingdings" pitchFamily="2" charset="2"/>
              <a:buChar char="v"/>
            </a:pPr>
            <a:r>
              <a:rPr lang="en-US" sz="1600">
                <a:solidFill>
                  <a:srgbClr val="006600"/>
                </a:solidFill>
              </a:rPr>
              <a:t>These oxides mostly contain Bi, Ag, In and Sb</a:t>
            </a:r>
          </a:p>
          <a:p>
            <a:pPr eaLnBrk="0" hangingPunct="0">
              <a:spcBef>
                <a:spcPct val="100000"/>
              </a:spcBef>
              <a:buClr>
                <a:srgbClr val="FF0000"/>
              </a:buClr>
              <a:buFont typeface="Wingdings" pitchFamily="2" charset="2"/>
              <a:buChar char="v"/>
            </a:pPr>
            <a:r>
              <a:rPr lang="en-US" sz="1600">
                <a:solidFill>
                  <a:srgbClr val="006600"/>
                </a:solidFill>
              </a:rPr>
              <a:t>Not all evolve H</a:t>
            </a:r>
            <a:r>
              <a:rPr lang="en-US" sz="1600" baseline="-25000">
                <a:solidFill>
                  <a:srgbClr val="006600"/>
                </a:solidFill>
              </a:rPr>
              <a:t>2</a:t>
            </a:r>
            <a:r>
              <a:rPr lang="en-US" sz="1600">
                <a:solidFill>
                  <a:srgbClr val="006600"/>
                </a:solidFill>
              </a:rPr>
              <a:t> -  lower CB positions</a:t>
            </a:r>
          </a:p>
        </p:txBody>
      </p:sp>
      <p:graphicFrame>
        <p:nvGraphicFramePr>
          <p:cNvPr id="166917" name="Group 5"/>
          <p:cNvGraphicFramePr>
            <a:graphicFrameLocks noGrp="1"/>
          </p:cNvGraphicFramePr>
          <p:nvPr/>
        </p:nvGraphicFramePr>
        <p:xfrm>
          <a:off x="304800" y="3859213"/>
          <a:ext cx="8458200" cy="2236470"/>
        </p:xfrm>
        <a:graphic>
          <a:graphicData uri="http://schemas.openxmlformats.org/drawingml/2006/table">
            <a:tbl>
              <a:tblPr/>
              <a:tblGrid>
                <a:gridCol w="2133600"/>
                <a:gridCol w="1295400"/>
                <a:gridCol w="1905000"/>
                <a:gridCol w="3124200"/>
              </a:tblGrid>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Catalyst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H</a:t>
                      </a:r>
                      <a:r>
                        <a:rPr kumimoji="0" lang="en-US" sz="1600" b="1" i="0" u="none" strike="noStrike" cap="none" normalizeH="0" baseline="-25000" smtClean="0">
                          <a:ln>
                            <a:noFill/>
                          </a:ln>
                          <a:solidFill>
                            <a:srgbClr val="FF0000"/>
                          </a:solidFill>
                          <a:effectLst/>
                          <a:latin typeface="Arial" charset="0"/>
                        </a:rPr>
                        <a:t>2</a:t>
                      </a:r>
                      <a:r>
                        <a:rPr kumimoji="0" lang="en-US" sz="1600" b="1" i="0" u="none" strike="noStrike" cap="none" normalizeH="0" baseline="0" smtClean="0">
                          <a:ln>
                            <a:noFill/>
                          </a:ln>
                          <a:solidFill>
                            <a:srgbClr val="FF0000"/>
                          </a:solidFill>
                          <a:effectLst/>
                          <a:latin typeface="Arial" charset="0"/>
                        </a:rPr>
                        <a:t> evolution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Visible light activity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Example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Indium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InVO</a:t>
                      </a:r>
                      <a:r>
                        <a:rPr kumimoji="0" lang="en-US" sz="1600" b="0" i="0" u="none" strike="noStrike" cap="none" normalizeH="0" baseline="-25000" smtClean="0">
                          <a:ln>
                            <a:noFill/>
                          </a:ln>
                          <a:solidFill>
                            <a:schemeClr val="tx1"/>
                          </a:solidFill>
                          <a:effectLst/>
                          <a:latin typeface="Arial" charset="0"/>
                        </a:rPr>
                        <a:t>4</a:t>
                      </a:r>
                      <a:r>
                        <a:rPr kumimoji="0" lang="en-US" sz="1600" b="0" i="0" u="none" strike="noStrike" cap="none" normalizeH="0" baseline="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Bismuth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BiVO</a:t>
                      </a:r>
                      <a:r>
                        <a:rPr kumimoji="0" lang="en-US" sz="1600" b="0" i="0" u="none" strike="noStrike" cap="none" normalizeH="0" baseline="-25000" smtClean="0">
                          <a:ln>
                            <a:noFill/>
                          </a:ln>
                          <a:solidFill>
                            <a:schemeClr val="tx1"/>
                          </a:solidFill>
                          <a:effectLst/>
                          <a:latin typeface="Arial" charset="0"/>
                        </a:rPr>
                        <a:t>4</a:t>
                      </a:r>
                      <a:r>
                        <a:rPr kumimoji="0" lang="en-US" sz="1600" b="0" i="0" u="none" strike="noStrike" cap="none" normalizeH="0" baseline="0" smtClean="0">
                          <a:ln>
                            <a:noFill/>
                          </a:ln>
                          <a:solidFill>
                            <a:schemeClr val="tx1"/>
                          </a:solidFill>
                          <a:effectLst/>
                          <a:latin typeface="Arial" charset="0"/>
                        </a:rPr>
                        <a:t>, Bi</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WO</a:t>
                      </a:r>
                      <a:r>
                        <a:rPr kumimoji="0" lang="en-US" sz="1600" b="0" i="0" u="none" strike="noStrike" cap="none" normalizeH="0" baseline="-25000" smtClean="0">
                          <a:ln>
                            <a:noFill/>
                          </a:ln>
                          <a:solidFill>
                            <a:schemeClr val="tx1"/>
                          </a:solidFill>
                          <a:effectLst/>
                          <a:latin typeface="Arial" charset="0"/>
                        </a:rPr>
                        <a:t>6</a:t>
                      </a:r>
                      <a:r>
                        <a:rPr kumimoji="0" lang="en-US" sz="1600" b="0" i="0" u="none" strike="noStrike" cap="none" normalizeH="0" baseline="0" smtClean="0">
                          <a:ln>
                            <a:noFill/>
                          </a:ln>
                          <a:solidFill>
                            <a:schemeClr val="tx1"/>
                          </a:solidFill>
                          <a:effectLst/>
                          <a:latin typeface="Arial" charset="0"/>
                        </a:rPr>
                        <a:t>, Bi</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MoO</a:t>
                      </a:r>
                      <a:r>
                        <a:rPr kumimoji="0" lang="en-US" sz="1600" b="0" i="0" u="none" strike="noStrike" cap="none" normalizeH="0" baseline="-25000" smtClean="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Zn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ZnFe</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4</a:t>
                      </a:r>
                      <a:r>
                        <a:rPr kumimoji="0" lang="en-US" sz="1600" b="0" i="0" u="none" strike="noStrike" cap="none" normalizeH="0" baseline="0" smtClean="0">
                          <a:ln>
                            <a:noFill/>
                          </a:ln>
                          <a:solidFill>
                            <a:schemeClr val="tx1"/>
                          </a:solidFill>
                          <a:effectLst/>
                          <a:latin typeface="Arial" charset="0"/>
                        </a:rPr>
                        <a:t>, ZnCr</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Silver oxides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AgInW</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O</a:t>
                      </a:r>
                      <a:r>
                        <a:rPr kumimoji="0" lang="en-US" sz="1600" b="0" i="0" u="none" strike="noStrike" cap="none" normalizeH="0" baseline="-25000" smtClean="0">
                          <a:ln>
                            <a:noFill/>
                          </a:ln>
                          <a:solidFill>
                            <a:schemeClr val="tx1"/>
                          </a:solidFill>
                          <a:effectLst/>
                          <a:latin typeface="Arial" charset="0"/>
                        </a:rPr>
                        <a:t>8</a:t>
                      </a:r>
                      <a:r>
                        <a:rPr kumimoji="0" lang="en-US" sz="1600" b="0" i="0" u="none" strike="noStrike" cap="none" normalizeH="0" baseline="0" smtClean="0">
                          <a:ln>
                            <a:noFill/>
                          </a:ln>
                          <a:solidFill>
                            <a:schemeClr val="tx1"/>
                          </a:solidFill>
                          <a:effectLst/>
                          <a:latin typeface="Arial" charset="0"/>
                        </a:rPr>
                        <a:t>, Ag</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ZnGeO</a:t>
                      </a:r>
                      <a:r>
                        <a:rPr kumimoji="0" lang="en-US" sz="1600" b="0" i="0" u="none" strike="noStrike" cap="none" normalizeH="0" baseline="-2500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9814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6522FDD-5E86-4AAC-BF6D-33FEEED564EC}" type="datetime1">
              <a:rPr lang="en-US"/>
              <a:pPr/>
              <a:t>4/5/2013</a:t>
            </a:fld>
            <a:endParaRPr lang="en-US"/>
          </a:p>
        </p:txBody>
      </p:sp>
      <p:sp>
        <p:nvSpPr>
          <p:cNvPr id="8" name="Footer Placeholder 7"/>
          <p:cNvSpPr>
            <a:spLocks noGrp="1"/>
          </p:cNvSpPr>
          <p:nvPr>
            <p:ph type="ftr" sz="quarter" idx="11"/>
          </p:nvPr>
        </p:nvSpPr>
        <p:spPr/>
        <p:txBody>
          <a:bodyPr/>
          <a:lstStyle/>
          <a:p>
            <a:r>
              <a:rPr lang="en-US"/>
              <a:t>NCCR-IITM</a:t>
            </a:r>
          </a:p>
        </p:txBody>
      </p:sp>
      <p:sp>
        <p:nvSpPr>
          <p:cNvPr id="9" name="Slide Number Placeholder 8"/>
          <p:cNvSpPr>
            <a:spLocks noGrp="1"/>
          </p:cNvSpPr>
          <p:nvPr>
            <p:ph type="sldNum" sz="quarter" idx="12"/>
          </p:nvPr>
        </p:nvSpPr>
        <p:spPr/>
        <p:txBody>
          <a:bodyPr/>
          <a:lstStyle/>
          <a:p>
            <a:fld id="{41E3E939-9907-4500-B453-7BF4E79D577A}" type="slidenum">
              <a:rPr lang="en-US"/>
              <a:pPr/>
              <a:t>12</a:t>
            </a:fld>
            <a:endParaRPr lang="en-US"/>
          </a:p>
        </p:txBody>
      </p:sp>
      <p:sp>
        <p:nvSpPr>
          <p:cNvPr id="167938" name="Text Box 2"/>
          <p:cNvSpPr txBox="1">
            <a:spLocks noChangeArrowheads="1"/>
          </p:cNvSpPr>
          <p:nvPr/>
        </p:nvSpPr>
        <p:spPr bwMode="auto">
          <a:xfrm>
            <a:off x="0" y="14288"/>
            <a:ext cx="9144000" cy="366712"/>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Metal oxysulfides, oxynitride and nitrides</a:t>
            </a:r>
          </a:p>
        </p:txBody>
      </p:sp>
      <p:sp>
        <p:nvSpPr>
          <p:cNvPr id="167939" name="Text Box 3"/>
          <p:cNvSpPr txBox="1">
            <a:spLocks noChangeArrowheads="1"/>
          </p:cNvSpPr>
          <p:nvPr/>
        </p:nvSpPr>
        <p:spPr bwMode="auto">
          <a:xfrm>
            <a:off x="304800" y="685800"/>
            <a:ext cx="7696200"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Clr>
                <a:srgbClr val="FF0000"/>
              </a:buClr>
              <a:buFont typeface="Wingdings" pitchFamily="2" charset="2"/>
              <a:buChar char="v"/>
            </a:pPr>
            <a:r>
              <a:rPr lang="en-US" sz="1600">
                <a:solidFill>
                  <a:srgbClr val="006600"/>
                </a:solidFill>
              </a:rPr>
              <a:t>VB top contains N 2p or</a:t>
            </a:r>
            <a:r>
              <a:rPr lang="en-US">
                <a:solidFill>
                  <a:srgbClr val="006600"/>
                </a:solidFill>
              </a:rPr>
              <a:t> </a:t>
            </a:r>
            <a:r>
              <a:rPr lang="en-US" sz="1600">
                <a:solidFill>
                  <a:srgbClr val="006600"/>
                </a:solidFill>
              </a:rPr>
              <a:t>hybridized N 2p/S 3p and O 2p </a:t>
            </a:r>
          </a:p>
          <a:p>
            <a:pPr eaLnBrk="0" hangingPunct="0">
              <a:spcBef>
                <a:spcPct val="50000"/>
              </a:spcBef>
              <a:buClr>
                <a:srgbClr val="FF0000"/>
              </a:buClr>
              <a:buFont typeface="Wingdings" pitchFamily="2" charset="2"/>
              <a:buChar char="v"/>
            </a:pPr>
            <a:r>
              <a:rPr lang="en-US" sz="1600">
                <a:solidFill>
                  <a:srgbClr val="006600"/>
                </a:solidFill>
              </a:rPr>
              <a:t>VB higher in energy than oxides</a:t>
            </a:r>
          </a:p>
          <a:p>
            <a:pPr eaLnBrk="0" hangingPunct="0">
              <a:spcBef>
                <a:spcPct val="50000"/>
              </a:spcBef>
              <a:buClr>
                <a:srgbClr val="FF0000"/>
              </a:buClr>
              <a:buFont typeface="Wingdings" pitchFamily="2" charset="2"/>
              <a:buChar char="v"/>
            </a:pPr>
            <a:r>
              <a:rPr lang="en-US" sz="1600">
                <a:solidFill>
                  <a:srgbClr val="006600"/>
                </a:solidFill>
              </a:rPr>
              <a:t>Oxysulfides, oxynitrides and nitrides of d</a:t>
            </a:r>
            <a:r>
              <a:rPr lang="en-US" sz="1600" baseline="30000">
                <a:solidFill>
                  <a:srgbClr val="006600"/>
                </a:solidFill>
              </a:rPr>
              <a:t>0</a:t>
            </a:r>
            <a:r>
              <a:rPr lang="en-US" sz="1600">
                <a:solidFill>
                  <a:srgbClr val="006600"/>
                </a:solidFill>
              </a:rPr>
              <a:t> and d</a:t>
            </a:r>
            <a:r>
              <a:rPr lang="en-US" sz="1600" baseline="30000">
                <a:solidFill>
                  <a:srgbClr val="006600"/>
                </a:solidFill>
              </a:rPr>
              <a:t>10</a:t>
            </a:r>
            <a:r>
              <a:rPr lang="en-US" sz="1600">
                <a:solidFill>
                  <a:srgbClr val="006600"/>
                </a:solidFill>
              </a:rPr>
              <a:t> metals have shorter band gaps</a:t>
            </a:r>
          </a:p>
          <a:p>
            <a:pPr eaLnBrk="0" hangingPunct="0">
              <a:spcBef>
                <a:spcPct val="50000"/>
              </a:spcBef>
              <a:buClr>
                <a:srgbClr val="FF0000"/>
              </a:buClr>
              <a:buFont typeface="Wingdings" pitchFamily="2" charset="2"/>
              <a:buChar char="v"/>
            </a:pPr>
            <a:r>
              <a:rPr lang="en-US" sz="1600">
                <a:solidFill>
                  <a:srgbClr val="006600"/>
                </a:solidFill>
              </a:rPr>
              <a:t>Ex. TaON, Ge</a:t>
            </a:r>
            <a:r>
              <a:rPr lang="en-US" sz="1600" baseline="-25000">
                <a:solidFill>
                  <a:srgbClr val="006600"/>
                </a:solidFill>
              </a:rPr>
              <a:t>3</a:t>
            </a:r>
            <a:r>
              <a:rPr lang="en-US" sz="1600">
                <a:solidFill>
                  <a:srgbClr val="006600"/>
                </a:solidFill>
              </a:rPr>
              <a:t>N</a:t>
            </a:r>
            <a:r>
              <a:rPr lang="en-US" sz="1600" baseline="-25000">
                <a:solidFill>
                  <a:srgbClr val="006600"/>
                </a:solidFill>
              </a:rPr>
              <a:t>4</a:t>
            </a:r>
            <a:r>
              <a:rPr lang="en-US" sz="1600">
                <a:solidFill>
                  <a:srgbClr val="006600"/>
                </a:solidFill>
              </a:rPr>
              <a:t>, (Ga</a:t>
            </a:r>
            <a:r>
              <a:rPr lang="en-US" sz="1600" baseline="-25000">
                <a:solidFill>
                  <a:srgbClr val="006600"/>
                </a:solidFill>
              </a:rPr>
              <a:t>1−X</a:t>
            </a:r>
            <a:r>
              <a:rPr lang="en-US" sz="1600">
                <a:solidFill>
                  <a:srgbClr val="006600"/>
                </a:solidFill>
              </a:rPr>
              <a:t>Zn</a:t>
            </a:r>
            <a:r>
              <a:rPr lang="en-US" sz="1600" baseline="-25000">
                <a:solidFill>
                  <a:srgbClr val="006600"/>
                </a:solidFill>
              </a:rPr>
              <a:t>X</a:t>
            </a:r>
            <a:r>
              <a:rPr lang="en-US" sz="1600">
                <a:solidFill>
                  <a:srgbClr val="006600"/>
                </a:solidFill>
              </a:rPr>
              <a:t>)(N</a:t>
            </a:r>
            <a:r>
              <a:rPr lang="en-US" sz="1600" baseline="-25000">
                <a:solidFill>
                  <a:srgbClr val="006600"/>
                </a:solidFill>
              </a:rPr>
              <a:t>1−X</a:t>
            </a:r>
            <a:r>
              <a:rPr lang="en-US" sz="1600">
                <a:solidFill>
                  <a:srgbClr val="006600"/>
                </a:solidFill>
              </a:rPr>
              <a:t>O</a:t>
            </a:r>
            <a:r>
              <a:rPr lang="en-US" sz="1600" baseline="-25000">
                <a:solidFill>
                  <a:srgbClr val="006600"/>
                </a:solidFill>
              </a:rPr>
              <a:t>X</a:t>
            </a:r>
            <a:r>
              <a:rPr lang="en-US" sz="1600">
                <a:solidFill>
                  <a:srgbClr val="006600"/>
                </a:solidFill>
              </a:rPr>
              <a:t>), LaTiO</a:t>
            </a:r>
            <a:r>
              <a:rPr lang="en-US" sz="1600" baseline="-25000">
                <a:solidFill>
                  <a:srgbClr val="006600"/>
                </a:solidFill>
              </a:rPr>
              <a:t>2</a:t>
            </a:r>
            <a:r>
              <a:rPr lang="en-US" sz="1600">
                <a:solidFill>
                  <a:srgbClr val="006600"/>
                </a:solidFill>
              </a:rPr>
              <a:t>N, SrTiO</a:t>
            </a:r>
            <a:r>
              <a:rPr lang="en-US" sz="1600" baseline="-25000">
                <a:solidFill>
                  <a:srgbClr val="006600"/>
                </a:solidFill>
              </a:rPr>
              <a:t>3-2x</a:t>
            </a:r>
            <a:r>
              <a:rPr lang="en-US" sz="1600">
                <a:solidFill>
                  <a:srgbClr val="006600"/>
                </a:solidFill>
              </a:rPr>
              <a:t>N</a:t>
            </a:r>
            <a:r>
              <a:rPr lang="en-US" sz="1600" baseline="-25000">
                <a:solidFill>
                  <a:srgbClr val="006600"/>
                </a:solidFill>
              </a:rPr>
              <a:t>x</a:t>
            </a:r>
            <a:r>
              <a:rPr lang="en-US" sz="1600">
                <a:solidFill>
                  <a:srgbClr val="006600"/>
                </a:solidFill>
              </a:rPr>
              <a:t>, NaTaO</a:t>
            </a:r>
            <a:r>
              <a:rPr lang="en-US" sz="1600" baseline="-25000">
                <a:solidFill>
                  <a:srgbClr val="006600"/>
                </a:solidFill>
              </a:rPr>
              <a:t>3x</a:t>
            </a:r>
            <a:r>
              <a:rPr lang="en-US" sz="1600">
                <a:solidFill>
                  <a:srgbClr val="006600"/>
                </a:solidFill>
              </a:rPr>
              <a:t>N</a:t>
            </a:r>
            <a:r>
              <a:rPr lang="en-US" sz="1600" baseline="-25000">
                <a:solidFill>
                  <a:srgbClr val="006600"/>
                </a:solidFill>
              </a:rPr>
              <a:t>x</a:t>
            </a:r>
          </a:p>
          <a:p>
            <a:pPr eaLnBrk="0" hangingPunct="0">
              <a:spcBef>
                <a:spcPct val="50000"/>
              </a:spcBef>
              <a:buClr>
                <a:srgbClr val="FF0000"/>
              </a:buClr>
              <a:buFont typeface="Wingdings" pitchFamily="2" charset="2"/>
              <a:buChar char="v"/>
            </a:pPr>
            <a:r>
              <a:rPr lang="en-US" sz="1600">
                <a:solidFill>
                  <a:srgbClr val="006600"/>
                </a:solidFill>
              </a:rPr>
              <a:t>Most are capable of evolving H</a:t>
            </a:r>
            <a:r>
              <a:rPr lang="en-US" sz="1600" baseline="-25000">
                <a:solidFill>
                  <a:srgbClr val="006600"/>
                </a:solidFill>
              </a:rPr>
              <a:t>2</a:t>
            </a:r>
            <a:r>
              <a:rPr lang="en-US" sz="1600">
                <a:solidFill>
                  <a:srgbClr val="006600"/>
                </a:solidFill>
              </a:rPr>
              <a:t> using visible light</a:t>
            </a:r>
          </a:p>
        </p:txBody>
      </p:sp>
      <p:pic>
        <p:nvPicPr>
          <p:cNvPr id="167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0"/>
            <a:ext cx="4343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941" name="Text Box 5"/>
          <p:cNvSpPr txBox="1">
            <a:spLocks noChangeArrowheads="1"/>
          </p:cNvSpPr>
          <p:nvPr/>
        </p:nvSpPr>
        <p:spPr bwMode="auto">
          <a:xfrm>
            <a:off x="0" y="6507163"/>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b="1">
                <a:solidFill>
                  <a:srgbClr val="006600"/>
                </a:solidFill>
              </a:rPr>
              <a:t>K. Maeda, K. Domen, </a:t>
            </a:r>
            <a:r>
              <a:rPr lang="en-US" sz="1200" b="1" i="1">
                <a:solidFill>
                  <a:srgbClr val="006600"/>
                </a:solidFill>
              </a:rPr>
              <a:t>Chem. Mater</a:t>
            </a:r>
            <a:r>
              <a:rPr lang="en-US" sz="1200" b="1">
                <a:solidFill>
                  <a:srgbClr val="006600"/>
                </a:solidFill>
              </a:rPr>
              <a:t>., 22 (2010) 612</a:t>
            </a:r>
          </a:p>
        </p:txBody>
      </p:sp>
      <p:pic>
        <p:nvPicPr>
          <p:cNvPr id="167942" name="Picture 6"/>
          <p:cNvPicPr>
            <a:picLocks noChangeAspect="1" noChangeArrowheads="1"/>
          </p:cNvPicPr>
          <p:nvPr/>
        </p:nvPicPr>
        <p:blipFill>
          <a:blip r:embed="rId3">
            <a:extLst>
              <a:ext uri="{28A0092B-C50C-407E-A947-70E740481C1C}">
                <a14:useLocalDpi xmlns:a14="http://schemas.microsoft.com/office/drawing/2010/main" val="0"/>
              </a:ext>
            </a:extLst>
          </a:blip>
          <a:srcRect l="12500" t="14583" r="11719" b="19791"/>
          <a:stretch>
            <a:fillRect/>
          </a:stretch>
        </p:blipFill>
        <p:spPr bwMode="auto">
          <a:xfrm>
            <a:off x="5105400" y="3048000"/>
            <a:ext cx="36576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119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604B4D80-B8F3-4DD2-8945-158DC2EA730A}" type="datetime1">
              <a:rPr lang="en-US"/>
              <a:pPr/>
              <a:t>4/5/2013</a:t>
            </a:fld>
            <a:endParaRPr lang="en-US"/>
          </a:p>
        </p:txBody>
      </p:sp>
      <p:sp>
        <p:nvSpPr>
          <p:cNvPr id="7" name="Footer Placeholder 6"/>
          <p:cNvSpPr>
            <a:spLocks noGrp="1"/>
          </p:cNvSpPr>
          <p:nvPr>
            <p:ph type="ftr" sz="quarter" idx="11"/>
          </p:nvPr>
        </p:nvSpPr>
        <p:spPr/>
        <p:txBody>
          <a:bodyPr/>
          <a:lstStyle/>
          <a:p>
            <a:r>
              <a:rPr lang="en-US"/>
              <a:t>NCCR-IITM</a:t>
            </a:r>
          </a:p>
        </p:txBody>
      </p:sp>
      <p:sp>
        <p:nvSpPr>
          <p:cNvPr id="8" name="Slide Number Placeholder 7"/>
          <p:cNvSpPr>
            <a:spLocks noGrp="1"/>
          </p:cNvSpPr>
          <p:nvPr>
            <p:ph type="sldNum" sz="quarter" idx="12"/>
          </p:nvPr>
        </p:nvSpPr>
        <p:spPr/>
        <p:txBody>
          <a:bodyPr/>
          <a:lstStyle/>
          <a:p>
            <a:fld id="{E1EAF0DA-3DDE-4C64-B21E-F6038D2CC0F7}" type="slidenum">
              <a:rPr lang="en-US"/>
              <a:pPr/>
              <a:t>13</a:t>
            </a:fld>
            <a:endParaRPr lang="en-US"/>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t="3592"/>
          <a:stretch>
            <a:fillRect/>
          </a:stretch>
        </p:blipFill>
        <p:spPr bwMode="auto">
          <a:xfrm>
            <a:off x="2590800" y="762000"/>
            <a:ext cx="4572000" cy="3101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1" name="Rectangle 3"/>
          <p:cNvSpPr>
            <a:spLocks noChangeArrowheads="1"/>
          </p:cNvSpPr>
          <p:nvPr/>
        </p:nvSpPr>
        <p:spPr bwMode="auto">
          <a:xfrm>
            <a:off x="2209800" y="3916363"/>
            <a:ext cx="518160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a:solidFill>
                  <a:srgbClr val="0836CA"/>
                </a:solidFill>
              </a:rPr>
              <a:t>Generation of bands in solids from atomic orbitals of isolated atoms</a:t>
            </a:r>
          </a:p>
        </p:txBody>
      </p:sp>
      <p:sp>
        <p:nvSpPr>
          <p:cNvPr id="171012" name="Text Box 4"/>
          <p:cNvSpPr txBox="1">
            <a:spLocks noChangeArrowheads="1"/>
          </p:cNvSpPr>
          <p:nvPr/>
        </p:nvSpPr>
        <p:spPr bwMode="auto">
          <a:xfrm>
            <a:off x="517525" y="4337050"/>
            <a:ext cx="8245475"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buClr>
                <a:srgbClr val="FF0000"/>
              </a:buClr>
              <a:buFont typeface="Wingdings" pitchFamily="2" charset="2"/>
              <a:buChar char="v"/>
            </a:pPr>
            <a:r>
              <a:rPr lang="en-US" sz="1600">
                <a:solidFill>
                  <a:srgbClr val="006600"/>
                </a:solidFill>
              </a:rPr>
              <a:t>Fermi level - Level where probability of an electron is ½</a:t>
            </a:r>
          </a:p>
          <a:p>
            <a:pPr eaLnBrk="0" hangingPunct="0">
              <a:buClr>
                <a:srgbClr val="FF0000"/>
              </a:buClr>
              <a:buFont typeface="Wingdings" pitchFamily="2" charset="2"/>
              <a:buChar char="v"/>
            </a:pPr>
            <a:endParaRPr lang="en-US" sz="1600">
              <a:solidFill>
                <a:srgbClr val="006600"/>
              </a:solidFill>
            </a:endParaRPr>
          </a:p>
          <a:p>
            <a:pPr eaLnBrk="0" hangingPunct="0">
              <a:buClr>
                <a:srgbClr val="FF0000"/>
              </a:buClr>
              <a:buFont typeface="Wingdings" pitchFamily="2" charset="2"/>
              <a:buChar char="v"/>
            </a:pPr>
            <a:r>
              <a:rPr lang="en-US" sz="1600">
                <a:solidFill>
                  <a:srgbClr val="006600"/>
                </a:solidFill>
              </a:rPr>
              <a:t>Instrinsic semiconductor - Fermi level lies at mid-point of band gap</a:t>
            </a:r>
          </a:p>
          <a:p>
            <a:pPr eaLnBrk="0" hangingPunct="0">
              <a:buClr>
                <a:srgbClr val="FF0000"/>
              </a:buClr>
              <a:buFont typeface="Wingdings" pitchFamily="2" charset="2"/>
              <a:buChar char="v"/>
            </a:pPr>
            <a:endParaRPr lang="en-US" sz="1600" b="1">
              <a:solidFill>
                <a:srgbClr val="006600"/>
              </a:solidFill>
            </a:endParaRPr>
          </a:p>
          <a:p>
            <a:pPr eaLnBrk="0" hangingPunct="0">
              <a:buClr>
                <a:srgbClr val="FF0000"/>
              </a:buClr>
              <a:buFont typeface="Wingdings" pitchFamily="2" charset="2"/>
              <a:buChar char="v"/>
            </a:pPr>
            <a:r>
              <a:rPr lang="en-US" sz="1600" i="1">
                <a:solidFill>
                  <a:srgbClr val="006600"/>
                </a:solidFill>
              </a:rPr>
              <a:t>n</a:t>
            </a:r>
            <a:r>
              <a:rPr lang="en-US" sz="1600">
                <a:solidFill>
                  <a:srgbClr val="006600"/>
                </a:solidFill>
              </a:rPr>
              <a:t>-type semiconductor - lies just below CB</a:t>
            </a:r>
          </a:p>
          <a:p>
            <a:pPr eaLnBrk="0" hangingPunct="0">
              <a:buClr>
                <a:srgbClr val="FF0000"/>
              </a:buClr>
              <a:buFont typeface="Wingdings" pitchFamily="2" charset="2"/>
              <a:buChar char="v"/>
            </a:pPr>
            <a:endParaRPr lang="en-US" sz="1600">
              <a:solidFill>
                <a:srgbClr val="006600"/>
              </a:solidFill>
            </a:endParaRPr>
          </a:p>
          <a:p>
            <a:pPr eaLnBrk="0" hangingPunct="0">
              <a:buClr>
                <a:srgbClr val="FF0000"/>
              </a:buClr>
              <a:buFont typeface="Wingdings" pitchFamily="2" charset="2"/>
              <a:buChar char="v"/>
            </a:pPr>
            <a:r>
              <a:rPr lang="en-US" sz="1600" i="1">
                <a:solidFill>
                  <a:srgbClr val="006600"/>
                </a:solidFill>
              </a:rPr>
              <a:t>p</a:t>
            </a:r>
            <a:r>
              <a:rPr lang="en-US" sz="1600">
                <a:solidFill>
                  <a:srgbClr val="006600"/>
                </a:solidFill>
              </a:rPr>
              <a:t>-type semiconductor - just above VB</a:t>
            </a:r>
          </a:p>
          <a:p>
            <a:pPr eaLnBrk="0" hangingPunct="0">
              <a:buClr>
                <a:srgbClr val="FF0000"/>
              </a:buClr>
              <a:buFont typeface="Wingdings" pitchFamily="2" charset="2"/>
              <a:buChar char="v"/>
            </a:pPr>
            <a:endParaRPr lang="en-US" sz="1600">
              <a:solidFill>
                <a:srgbClr val="006600"/>
              </a:solidFill>
            </a:endParaRPr>
          </a:p>
          <a:p>
            <a:pPr eaLnBrk="0" hangingPunct="0">
              <a:buClr>
                <a:srgbClr val="FF0000"/>
              </a:buClr>
              <a:buFont typeface="Wingdings" pitchFamily="2" charset="2"/>
              <a:buChar char="v"/>
            </a:pPr>
            <a:r>
              <a:rPr lang="en-US" sz="1600">
                <a:solidFill>
                  <a:srgbClr val="006600"/>
                </a:solidFill>
              </a:rPr>
              <a:t>Fermi level of semiconductor varies with applied potential</a:t>
            </a:r>
          </a:p>
        </p:txBody>
      </p:sp>
      <p:sp>
        <p:nvSpPr>
          <p:cNvPr id="171013" name="Text Box 5"/>
          <p:cNvSpPr txBox="1">
            <a:spLocks noChangeArrowheads="1"/>
          </p:cNvSpPr>
          <p:nvPr/>
        </p:nvSpPr>
        <p:spPr bwMode="auto">
          <a:xfrm>
            <a:off x="0" y="76200"/>
            <a:ext cx="9144000" cy="366713"/>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Electronic structure of materials</a:t>
            </a:r>
          </a:p>
        </p:txBody>
      </p:sp>
    </p:spTree>
    <p:extLst>
      <p:ext uri="{BB962C8B-B14F-4D97-AF65-F5344CB8AC3E}">
        <p14:creationId xmlns:p14="http://schemas.microsoft.com/office/powerpoint/2010/main" val="498015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FF93BEB0-162C-4089-9811-4EAA3A290DED}" type="datetime1">
              <a:rPr lang="en-US"/>
              <a:pPr/>
              <a:t>4/5/2013</a:t>
            </a:fld>
            <a:endParaRPr lang="en-US"/>
          </a:p>
        </p:txBody>
      </p:sp>
      <p:sp>
        <p:nvSpPr>
          <p:cNvPr id="11" name="Footer Placeholder 10"/>
          <p:cNvSpPr>
            <a:spLocks noGrp="1"/>
          </p:cNvSpPr>
          <p:nvPr>
            <p:ph type="ftr" sz="quarter" idx="11"/>
          </p:nvPr>
        </p:nvSpPr>
        <p:spPr/>
        <p:txBody>
          <a:bodyPr/>
          <a:lstStyle/>
          <a:p>
            <a:r>
              <a:rPr lang="en-US"/>
              <a:t>NCCR-IITM</a:t>
            </a:r>
          </a:p>
        </p:txBody>
      </p:sp>
      <p:sp>
        <p:nvSpPr>
          <p:cNvPr id="12" name="Slide Number Placeholder 11"/>
          <p:cNvSpPr>
            <a:spLocks noGrp="1"/>
          </p:cNvSpPr>
          <p:nvPr>
            <p:ph type="sldNum" sz="quarter" idx="12"/>
          </p:nvPr>
        </p:nvSpPr>
        <p:spPr/>
        <p:txBody>
          <a:bodyPr/>
          <a:lstStyle/>
          <a:p>
            <a:fld id="{149E3A61-9EE7-4C98-B695-BC50E27A415D}" type="slidenum">
              <a:rPr lang="en-US"/>
              <a:pPr/>
              <a:t>14</a:t>
            </a:fld>
            <a:endParaRPr lang="en-US"/>
          </a:p>
        </p:txBody>
      </p:sp>
      <p:sp>
        <p:nvSpPr>
          <p:cNvPr id="3076" name="Rectangle 4"/>
          <p:cNvSpPr>
            <a:spLocks noGrp="1" noChangeArrowheads="1"/>
          </p:cNvSpPr>
          <p:nvPr>
            <p:ph type="title"/>
          </p:nvPr>
        </p:nvSpPr>
        <p:spPr>
          <a:xfrm>
            <a:off x="457200" y="274638"/>
            <a:ext cx="8229600" cy="1020762"/>
          </a:xfrm>
        </p:spPr>
        <p:txBody>
          <a:bodyPr/>
          <a:lstStyle/>
          <a:p>
            <a:r>
              <a:rPr lang="en-US" sz="2800">
                <a:latin typeface="Times New Roman" pitchFamily="18" charset="0"/>
              </a:rPr>
              <a:t>Photo-electrochemical hydrogen production</a:t>
            </a:r>
            <a:br>
              <a:rPr lang="en-US" sz="2800">
                <a:latin typeface="Times New Roman" pitchFamily="18" charset="0"/>
              </a:rPr>
            </a:br>
            <a:r>
              <a:rPr lang="en-US" sz="2800">
                <a:latin typeface="Times New Roman" pitchFamily="18" charset="0"/>
              </a:rPr>
              <a:t>at illuminated semiconductor electrodes</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4267200"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19200"/>
            <a:ext cx="43434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9" name="Rectangle 7"/>
          <p:cNvSpPr>
            <a:spLocks noChangeArrowheads="1"/>
          </p:cNvSpPr>
          <p:nvPr/>
        </p:nvSpPr>
        <p:spPr bwMode="auto">
          <a:xfrm>
            <a:off x="3740150" y="6021388"/>
            <a:ext cx="4965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tx2"/>
                </a:solidFill>
                <a:latin typeface="Times New Roman" pitchFamily="18" charset="0"/>
              </a:rPr>
              <a:t>Photo-electrochemical energetics of semiconductors</a:t>
            </a:r>
          </a:p>
        </p:txBody>
      </p:sp>
      <p:pic>
        <p:nvPicPr>
          <p:cNvPr id="3080" name="Picture 8" descr="ce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29200"/>
            <a:ext cx="3657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9"/>
          <p:cNvSpPr>
            <a:spLocks noChangeArrowheads="1"/>
          </p:cNvSpPr>
          <p:nvPr/>
        </p:nvSpPr>
        <p:spPr bwMode="auto">
          <a:xfrm>
            <a:off x="4267200" y="6491288"/>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tx2"/>
                </a:solidFill>
                <a:latin typeface="Times New Roman" pitchFamily="18" charset="0"/>
              </a:rPr>
              <a:t>Dye-sensitised photovoltaic cell</a:t>
            </a:r>
          </a:p>
        </p:txBody>
      </p:sp>
      <p:sp>
        <p:nvSpPr>
          <p:cNvPr id="3083" name="Line 11"/>
          <p:cNvSpPr>
            <a:spLocks noChangeShapeType="1"/>
          </p:cNvSpPr>
          <p:nvPr/>
        </p:nvSpPr>
        <p:spPr bwMode="auto">
          <a:xfrm flipV="1">
            <a:off x="7848600" y="5181600"/>
            <a:ext cx="381000" cy="914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Line 12"/>
          <p:cNvSpPr>
            <a:spLocks noChangeShapeType="1"/>
          </p:cNvSpPr>
          <p:nvPr/>
        </p:nvSpPr>
        <p:spPr bwMode="auto">
          <a:xfrm flipH="1" flipV="1">
            <a:off x="3733800" y="6400800"/>
            <a:ext cx="533400" cy="304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6698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23"/>
          <p:cNvSpPr>
            <a:spLocks noGrp="1"/>
          </p:cNvSpPr>
          <p:nvPr>
            <p:ph type="dt" sz="half" idx="10"/>
          </p:nvPr>
        </p:nvSpPr>
        <p:spPr/>
        <p:txBody>
          <a:bodyPr/>
          <a:lstStyle/>
          <a:p>
            <a:fld id="{C3FACCDC-BCCC-4838-A547-E4BD1E9BCA86}" type="datetime1">
              <a:rPr lang="en-US"/>
              <a:pPr/>
              <a:t>4/5/2013</a:t>
            </a:fld>
            <a:endParaRPr lang="en-US"/>
          </a:p>
        </p:txBody>
      </p:sp>
      <p:sp>
        <p:nvSpPr>
          <p:cNvPr id="25" name="Footer Placeholder 24"/>
          <p:cNvSpPr>
            <a:spLocks noGrp="1"/>
          </p:cNvSpPr>
          <p:nvPr>
            <p:ph type="ftr" sz="quarter" idx="11"/>
          </p:nvPr>
        </p:nvSpPr>
        <p:spPr/>
        <p:txBody>
          <a:bodyPr/>
          <a:lstStyle/>
          <a:p>
            <a:r>
              <a:rPr lang="en-US"/>
              <a:t>NCCR-IITM</a:t>
            </a:r>
          </a:p>
        </p:txBody>
      </p:sp>
      <p:sp>
        <p:nvSpPr>
          <p:cNvPr id="26" name="Slide Number Placeholder 25"/>
          <p:cNvSpPr>
            <a:spLocks noGrp="1"/>
          </p:cNvSpPr>
          <p:nvPr>
            <p:ph type="sldNum" sz="quarter" idx="12"/>
          </p:nvPr>
        </p:nvSpPr>
        <p:spPr/>
        <p:txBody>
          <a:bodyPr/>
          <a:lstStyle/>
          <a:p>
            <a:fld id="{85AC2E00-2412-4324-9276-5949B9D3838D}" type="slidenum">
              <a:rPr lang="en-US"/>
              <a:pPr/>
              <a:t>15</a:t>
            </a:fld>
            <a:endParaRPr lang="en-US"/>
          </a:p>
        </p:txBody>
      </p:sp>
      <p:sp>
        <p:nvSpPr>
          <p:cNvPr id="7170" name="Text Box 2"/>
          <p:cNvSpPr txBox="1">
            <a:spLocks noChangeArrowheads="1"/>
          </p:cNvSpPr>
          <p:nvPr/>
        </p:nvSpPr>
        <p:spPr bwMode="auto">
          <a:xfrm>
            <a:off x="152400" y="152400"/>
            <a:ext cx="4343400" cy="577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endParaRPr lang="en-US" sz="2200" b="1">
              <a:solidFill>
                <a:srgbClr val="800000"/>
              </a:solidFill>
              <a:latin typeface="Comic Sans MS" pitchFamily="66" charset="0"/>
            </a:endParaRPr>
          </a:p>
          <a:p>
            <a:pPr algn="just" eaLnBrk="0" hangingPunct="0">
              <a:lnSpc>
                <a:spcPct val="120000"/>
              </a:lnSpc>
              <a:spcBef>
                <a:spcPct val="5000"/>
              </a:spcBef>
              <a:buFont typeface="Wingdings" pitchFamily="2" charset="2"/>
              <a:buChar char="v"/>
            </a:pPr>
            <a:r>
              <a:rPr lang="en-US" sz="2200" b="1">
                <a:solidFill>
                  <a:srgbClr val="800000"/>
                </a:solidFill>
                <a:latin typeface="Comic Sans MS" pitchFamily="66" charset="0"/>
              </a:rPr>
              <a:t>  Photocatalysis</a:t>
            </a:r>
          </a:p>
          <a:p>
            <a:pPr algn="just" eaLnBrk="0" hangingPunct="0">
              <a:lnSpc>
                <a:spcPct val="120000"/>
              </a:lnSpc>
              <a:spcBef>
                <a:spcPct val="5000"/>
              </a:spcBef>
              <a:buFont typeface="Wingdings" pitchFamily="2" charset="2"/>
              <a:buChar char="v"/>
            </a:pPr>
            <a:endParaRPr lang="en-US" sz="2200" b="1">
              <a:solidFill>
                <a:srgbClr val="800000"/>
              </a:solidFill>
              <a:latin typeface="Comic Sans MS" pitchFamily="66" charset="0"/>
            </a:endParaRPr>
          </a:p>
          <a:p>
            <a:pPr algn="just" eaLnBrk="0" hangingPunct="0">
              <a:lnSpc>
                <a:spcPct val="120000"/>
              </a:lnSpc>
              <a:spcBef>
                <a:spcPct val="5000"/>
              </a:spcBef>
              <a:buFont typeface="Wingdings" pitchFamily="2" charset="2"/>
              <a:buChar char="v"/>
            </a:pPr>
            <a:r>
              <a:rPr lang="en-US" altLang="ko-KR" sz="2200" b="1">
                <a:solidFill>
                  <a:srgbClr val="3333CC"/>
                </a:solidFill>
                <a:latin typeface="Comic Sans MS" pitchFamily="66" charset="0"/>
                <a:ea typeface="Batang" pitchFamily="18" charset="-127"/>
              </a:rPr>
              <a:t> Conventional redox reaction</a:t>
            </a:r>
          </a:p>
          <a:p>
            <a:pPr algn="just" eaLnBrk="0" hangingPunct="0">
              <a:lnSpc>
                <a:spcPct val="120000"/>
              </a:lnSpc>
              <a:spcBef>
                <a:spcPct val="5000"/>
              </a:spcBef>
              <a:buFont typeface="Wingdings" pitchFamily="2" charset="2"/>
              <a:buChar char="v"/>
            </a:pPr>
            <a:r>
              <a:rPr lang="en-US" altLang="ko-KR" sz="2200" b="1">
                <a:solidFill>
                  <a:srgbClr val="800000"/>
                </a:solidFill>
                <a:latin typeface="Comic Sans MS" pitchFamily="66" charset="0"/>
                <a:ea typeface="굴림" charset="-127"/>
              </a:rPr>
              <a:t>  Oxidizing agent should have more positive potential</a:t>
            </a:r>
          </a:p>
          <a:p>
            <a:pPr>
              <a:lnSpc>
                <a:spcPct val="120000"/>
              </a:lnSpc>
              <a:spcBef>
                <a:spcPct val="5000"/>
              </a:spcBef>
              <a:buFont typeface="Wingdings" pitchFamily="2" charset="2"/>
              <a:buChar char="v"/>
            </a:pPr>
            <a:r>
              <a:rPr lang="en-US" altLang="ko-KR" sz="2200" b="1">
                <a:solidFill>
                  <a:srgbClr val="3333CC"/>
                </a:solidFill>
                <a:latin typeface="Comic Sans MS" pitchFamily="66" charset="0"/>
                <a:ea typeface="굴림" charset="-127"/>
              </a:rPr>
              <a:t>Photocatalysis - simultaneous oxidation and reduction</a:t>
            </a:r>
            <a:r>
              <a:rPr lang="en-US" altLang="ko-KR" sz="2200" b="1">
                <a:solidFill>
                  <a:srgbClr val="800000"/>
                </a:solidFill>
                <a:latin typeface="Comic Sans MS" pitchFamily="66" charset="0"/>
                <a:ea typeface="굴림" charset="-127"/>
              </a:rPr>
              <a:t> </a:t>
            </a:r>
          </a:p>
          <a:p>
            <a:pPr>
              <a:lnSpc>
                <a:spcPct val="120000"/>
              </a:lnSpc>
              <a:spcBef>
                <a:spcPct val="5000"/>
              </a:spcBef>
              <a:buFont typeface="Wingdings" pitchFamily="2" charset="2"/>
              <a:buChar char="v"/>
            </a:pPr>
            <a:r>
              <a:rPr lang="en-US" altLang="ko-KR" sz="2200" b="1">
                <a:solidFill>
                  <a:srgbClr val="800000"/>
                </a:solidFill>
                <a:latin typeface="Comic Sans MS" pitchFamily="66" charset="0"/>
                <a:ea typeface="굴림" charset="-127"/>
              </a:rPr>
              <a:t>The redox couple capable of promoting both the reactions can act as photocatalyst</a:t>
            </a:r>
          </a:p>
          <a:p>
            <a:pPr>
              <a:lnSpc>
                <a:spcPct val="120000"/>
              </a:lnSpc>
              <a:spcBef>
                <a:spcPct val="5000"/>
              </a:spcBef>
              <a:buFont typeface="Wingdings" pitchFamily="2" charset="2"/>
              <a:buChar char="v"/>
            </a:pPr>
            <a:r>
              <a:rPr lang="en-US" altLang="ko-KR" sz="2200" b="1">
                <a:solidFill>
                  <a:srgbClr val="3333CC"/>
                </a:solidFill>
                <a:latin typeface="Comic Sans MS" pitchFamily="66" charset="0"/>
                <a:ea typeface="굴림" charset="-127"/>
              </a:rPr>
              <a:t>Metals, Semiconductors and  Insulators</a:t>
            </a:r>
          </a:p>
        </p:txBody>
      </p:sp>
      <p:sp>
        <p:nvSpPr>
          <p:cNvPr id="7171" name="Rectangle 3"/>
          <p:cNvSpPr>
            <a:spLocks noChangeArrowheads="1"/>
          </p:cNvSpPr>
          <p:nvPr/>
        </p:nvSpPr>
        <p:spPr bwMode="auto">
          <a:xfrm>
            <a:off x="762000" y="9906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a:solidFill>
                  <a:srgbClr val="800000"/>
                </a:solidFill>
              </a:rPr>
              <a:t>reaction  assisted by photons</a:t>
            </a:r>
          </a:p>
        </p:txBody>
      </p:sp>
      <p:sp>
        <p:nvSpPr>
          <p:cNvPr id="7172" name="Line 4"/>
          <p:cNvSpPr>
            <a:spLocks noChangeShapeType="1"/>
          </p:cNvSpPr>
          <p:nvPr/>
        </p:nvSpPr>
        <p:spPr bwMode="auto">
          <a:xfrm>
            <a:off x="2895600" y="762000"/>
            <a:ext cx="1295400" cy="0"/>
          </a:xfrm>
          <a:prstGeom prst="line">
            <a:avLst/>
          </a:prstGeom>
          <a:noFill/>
          <a:ln w="190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3" name="Rectangle 5"/>
          <p:cNvSpPr>
            <a:spLocks noChangeArrowheads="1"/>
          </p:cNvSpPr>
          <p:nvPr/>
        </p:nvSpPr>
        <p:spPr bwMode="auto">
          <a:xfrm>
            <a:off x="3048000" y="152400"/>
            <a:ext cx="104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a:solidFill>
                  <a:srgbClr val="800000"/>
                </a:solidFill>
              </a:rPr>
              <a:t>catalyst</a:t>
            </a:r>
          </a:p>
        </p:txBody>
      </p:sp>
      <p:sp>
        <p:nvSpPr>
          <p:cNvPr id="7174" name="Text Box 6"/>
          <p:cNvSpPr txBox="1">
            <a:spLocks noChangeArrowheads="1"/>
          </p:cNvSpPr>
          <p:nvPr/>
        </p:nvSpPr>
        <p:spPr bwMode="auto">
          <a:xfrm>
            <a:off x="86106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3AE05EF9-FE03-4F29-93EF-3A0F70502AAE}" type="slidenum">
              <a:rPr lang="en-US" sz="1600"/>
              <a:pPr/>
              <a:t>15</a:t>
            </a:fld>
            <a:endParaRPr lang="en-US" sz="1600"/>
          </a:p>
        </p:txBody>
      </p:sp>
      <p:grpSp>
        <p:nvGrpSpPr>
          <p:cNvPr id="7178" name="Group 10"/>
          <p:cNvGrpSpPr>
            <a:grpSpLocks/>
          </p:cNvGrpSpPr>
          <p:nvPr/>
        </p:nvGrpSpPr>
        <p:grpSpPr bwMode="auto">
          <a:xfrm>
            <a:off x="4953000" y="457200"/>
            <a:ext cx="4191000" cy="4221163"/>
            <a:chOff x="2892" y="768"/>
            <a:chExt cx="2868" cy="2402"/>
          </a:xfrm>
        </p:grpSpPr>
        <p:graphicFrame>
          <p:nvGraphicFramePr>
            <p:cNvPr id="7179" name="Object 11"/>
            <p:cNvGraphicFramePr>
              <a:graphicFrameLocks noChangeAspect="1"/>
            </p:cNvGraphicFramePr>
            <p:nvPr/>
          </p:nvGraphicFramePr>
          <p:xfrm>
            <a:off x="2892" y="912"/>
            <a:ext cx="2868" cy="2100"/>
          </p:xfrm>
          <a:graphic>
            <a:graphicData uri="http://schemas.openxmlformats.org/presentationml/2006/ole">
              <mc:AlternateContent xmlns:mc="http://schemas.openxmlformats.org/markup-compatibility/2006">
                <mc:Choice xmlns:v="urn:schemas-microsoft-com:vml" Requires="v">
                  <p:oleObj spid="_x0000_s40969" name="Bitmap Image" r:id="rId3" imgW="4552381" imgH="3333333" progId="Paint.Picture">
                    <p:embed/>
                  </p:oleObj>
                </mc:Choice>
                <mc:Fallback>
                  <p:oleObj name="Bitmap Image" r:id="rId3" imgW="4552381" imgH="3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912"/>
                          <a:ext cx="2868"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0" name="Text Box 12"/>
            <p:cNvSpPr txBox="1">
              <a:spLocks noChangeArrowheads="1"/>
            </p:cNvSpPr>
            <p:nvPr/>
          </p:nvSpPr>
          <p:spPr bwMode="auto">
            <a:xfrm>
              <a:off x="3138" y="2944"/>
              <a:ext cx="718"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Metals</a:t>
              </a:r>
            </a:p>
          </p:txBody>
        </p:sp>
        <p:sp>
          <p:nvSpPr>
            <p:cNvPr id="7181" name="Text Box 13"/>
            <p:cNvSpPr txBox="1">
              <a:spLocks noChangeArrowheads="1"/>
            </p:cNvSpPr>
            <p:nvPr/>
          </p:nvSpPr>
          <p:spPr bwMode="auto">
            <a:xfrm>
              <a:off x="3264" y="2160"/>
              <a:ext cx="384"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VB</a:t>
              </a:r>
            </a:p>
          </p:txBody>
        </p:sp>
        <p:sp>
          <p:nvSpPr>
            <p:cNvPr id="7182" name="Text Box 14"/>
            <p:cNvSpPr txBox="1">
              <a:spLocks noChangeArrowheads="1"/>
            </p:cNvSpPr>
            <p:nvPr/>
          </p:nvSpPr>
          <p:spPr bwMode="auto">
            <a:xfrm>
              <a:off x="3264" y="1776"/>
              <a:ext cx="536"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CB</a:t>
              </a:r>
            </a:p>
          </p:txBody>
        </p:sp>
        <p:sp>
          <p:nvSpPr>
            <p:cNvPr id="7183" name="Text Box 15"/>
            <p:cNvSpPr txBox="1">
              <a:spLocks noChangeArrowheads="1"/>
            </p:cNvSpPr>
            <p:nvPr/>
          </p:nvSpPr>
          <p:spPr bwMode="auto">
            <a:xfrm>
              <a:off x="4880" y="2720"/>
              <a:ext cx="59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VB</a:t>
              </a:r>
            </a:p>
          </p:txBody>
        </p:sp>
        <p:sp>
          <p:nvSpPr>
            <p:cNvPr id="7184" name="Text Box 16"/>
            <p:cNvSpPr txBox="1">
              <a:spLocks noChangeArrowheads="1"/>
            </p:cNvSpPr>
            <p:nvPr/>
          </p:nvSpPr>
          <p:spPr bwMode="auto">
            <a:xfrm>
              <a:off x="4849" y="912"/>
              <a:ext cx="559"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CB</a:t>
              </a:r>
            </a:p>
          </p:txBody>
        </p:sp>
        <p:sp>
          <p:nvSpPr>
            <p:cNvPr id="7185" name="Text Box 17"/>
            <p:cNvSpPr txBox="1">
              <a:spLocks noChangeArrowheads="1"/>
            </p:cNvSpPr>
            <p:nvPr/>
          </p:nvSpPr>
          <p:spPr bwMode="auto">
            <a:xfrm>
              <a:off x="5168" y="2304"/>
              <a:ext cx="592"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VB</a:t>
              </a:r>
            </a:p>
          </p:txBody>
        </p:sp>
        <p:sp>
          <p:nvSpPr>
            <p:cNvPr id="7186" name="Text Box 18"/>
            <p:cNvSpPr txBox="1">
              <a:spLocks noChangeArrowheads="1"/>
            </p:cNvSpPr>
            <p:nvPr/>
          </p:nvSpPr>
          <p:spPr bwMode="auto">
            <a:xfrm>
              <a:off x="5160" y="1488"/>
              <a:ext cx="600"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CB</a:t>
              </a:r>
            </a:p>
          </p:txBody>
        </p:sp>
        <p:sp>
          <p:nvSpPr>
            <p:cNvPr id="7187" name="Text Box 19"/>
            <p:cNvSpPr txBox="1">
              <a:spLocks noChangeArrowheads="1"/>
            </p:cNvSpPr>
            <p:nvPr/>
          </p:nvSpPr>
          <p:spPr bwMode="auto">
            <a:xfrm>
              <a:off x="4080" y="1536"/>
              <a:ext cx="67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a:t>
              </a:r>
              <a:r>
                <a:rPr lang="en-US" baseline="30000"/>
                <a:t>+</a:t>
              </a:r>
              <a:r>
                <a:rPr lang="en-US"/>
                <a:t>/H</a:t>
              </a:r>
              <a:r>
                <a:rPr lang="en-US" baseline="-25000"/>
                <a:t>2</a:t>
              </a:r>
            </a:p>
          </p:txBody>
        </p:sp>
        <p:sp>
          <p:nvSpPr>
            <p:cNvPr id="7188" name="Text Box 20"/>
            <p:cNvSpPr txBox="1">
              <a:spLocks noChangeArrowheads="1"/>
            </p:cNvSpPr>
            <p:nvPr/>
          </p:nvSpPr>
          <p:spPr bwMode="auto">
            <a:xfrm>
              <a:off x="4032" y="2256"/>
              <a:ext cx="736"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a:t>
              </a:r>
              <a:r>
                <a:rPr lang="en-US" baseline="-25000"/>
                <a:t>2</a:t>
              </a:r>
              <a:r>
                <a:rPr lang="en-US"/>
                <a:t>O/O</a:t>
              </a:r>
              <a:r>
                <a:rPr lang="en-US" baseline="-25000"/>
                <a:t>2</a:t>
              </a:r>
            </a:p>
          </p:txBody>
        </p:sp>
        <p:sp>
          <p:nvSpPr>
            <p:cNvPr id="7189" name="Text Box 21"/>
            <p:cNvSpPr txBox="1">
              <a:spLocks noChangeArrowheads="1"/>
            </p:cNvSpPr>
            <p:nvPr/>
          </p:nvSpPr>
          <p:spPr bwMode="auto">
            <a:xfrm>
              <a:off x="4610" y="2880"/>
              <a:ext cx="1006"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Insulators</a:t>
              </a:r>
            </a:p>
          </p:txBody>
        </p:sp>
        <p:sp>
          <p:nvSpPr>
            <p:cNvPr id="7190" name="Text Box 22"/>
            <p:cNvSpPr txBox="1">
              <a:spLocks noChangeArrowheads="1"/>
            </p:cNvSpPr>
            <p:nvPr/>
          </p:nvSpPr>
          <p:spPr bwMode="auto">
            <a:xfrm>
              <a:off x="5138" y="2496"/>
              <a:ext cx="334"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a:solidFill>
                    <a:srgbClr val="3333FF"/>
                  </a:solidFill>
                </a:rPr>
                <a:t>SC</a:t>
              </a:r>
            </a:p>
          </p:txBody>
        </p:sp>
        <p:sp>
          <p:nvSpPr>
            <p:cNvPr id="7191" name="Line 23"/>
            <p:cNvSpPr>
              <a:spLocks noChangeShapeType="1"/>
            </p:cNvSpPr>
            <p:nvPr/>
          </p:nvSpPr>
          <p:spPr bwMode="auto">
            <a:xfrm flipV="1">
              <a:off x="5472" y="768"/>
              <a:ext cx="0" cy="23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2" name="Text Box 24"/>
            <p:cNvSpPr txBox="1">
              <a:spLocks noChangeArrowheads="1"/>
            </p:cNvSpPr>
            <p:nvPr/>
          </p:nvSpPr>
          <p:spPr bwMode="auto">
            <a:xfrm>
              <a:off x="5472" y="2160"/>
              <a:ext cx="28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latin typeface="Times New Roman" pitchFamily="18" charset="0"/>
                </a:rPr>
                <a:t>E</a:t>
              </a:r>
            </a:p>
          </p:txBody>
        </p:sp>
      </p:grpSp>
      <p:sp>
        <p:nvSpPr>
          <p:cNvPr id="7193" name="Rectangle 25"/>
          <p:cNvSpPr>
            <a:spLocks noChangeArrowheads="1"/>
          </p:cNvSpPr>
          <p:nvPr/>
        </p:nvSpPr>
        <p:spPr bwMode="auto">
          <a:xfrm>
            <a:off x="5105400" y="152400"/>
            <a:ext cx="3038475" cy="3762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rPr>
              <a:t>WHY SEMICONDUCTOR</a:t>
            </a:r>
            <a:r>
              <a:rPr lang="en-US" b="1">
                <a:solidFill>
                  <a:srgbClr val="000099"/>
                </a:solidFill>
              </a:rPr>
              <a:t> </a:t>
            </a:r>
            <a:r>
              <a:rPr lang="en-US" b="1">
                <a:solidFill>
                  <a:srgbClr val="FF0000"/>
                </a:solidFill>
              </a:rPr>
              <a:t>?</a:t>
            </a:r>
          </a:p>
        </p:txBody>
      </p:sp>
      <p:sp>
        <p:nvSpPr>
          <p:cNvPr id="7194" name="Rectangle 26"/>
          <p:cNvSpPr>
            <a:spLocks noChangeArrowheads="1"/>
          </p:cNvSpPr>
          <p:nvPr/>
        </p:nvSpPr>
        <p:spPr bwMode="auto">
          <a:xfrm>
            <a:off x="5105400" y="4800600"/>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6600"/>
                </a:solidFill>
                <a:latin typeface="Times New Roman" pitchFamily="18" charset="0"/>
              </a:rPr>
              <a:t>Metals :  </a:t>
            </a:r>
            <a:r>
              <a:rPr lang="en-US" b="1">
                <a:solidFill>
                  <a:srgbClr val="A50021"/>
                </a:solidFill>
                <a:latin typeface="Times New Roman" pitchFamily="18" charset="0"/>
              </a:rPr>
              <a:t>No band gap</a:t>
            </a:r>
          </a:p>
          <a:p>
            <a:r>
              <a:rPr lang="en-US" b="1">
                <a:solidFill>
                  <a:srgbClr val="A50021"/>
                </a:solidFill>
                <a:latin typeface="Times New Roman" pitchFamily="18" charset="0"/>
              </a:rPr>
              <a:t>Only reduction or oxidation</a:t>
            </a:r>
          </a:p>
          <a:p>
            <a:r>
              <a:rPr lang="en-US" b="1">
                <a:solidFill>
                  <a:srgbClr val="A50021"/>
                </a:solidFill>
                <a:latin typeface="Times New Roman" pitchFamily="18" charset="0"/>
              </a:rPr>
              <a:t>Depends on the band position</a:t>
            </a:r>
            <a:r>
              <a:rPr lang="en-US" b="1">
                <a:solidFill>
                  <a:srgbClr val="FF3300"/>
                </a:solidFill>
                <a:latin typeface="Times New Roman" pitchFamily="18" charset="0"/>
              </a:rPr>
              <a:t> </a:t>
            </a:r>
          </a:p>
          <a:p>
            <a:r>
              <a:rPr lang="en-US" b="1">
                <a:solidFill>
                  <a:srgbClr val="006600"/>
                </a:solidFill>
                <a:latin typeface="Times New Roman" pitchFamily="18" charset="0"/>
              </a:rPr>
              <a:t>Insulators  :  </a:t>
            </a:r>
            <a:r>
              <a:rPr lang="en-US" b="1">
                <a:solidFill>
                  <a:srgbClr val="A50021"/>
                </a:solidFill>
                <a:latin typeface="Times New Roman" pitchFamily="18" charset="0"/>
              </a:rPr>
              <a:t>High band gap</a:t>
            </a:r>
          </a:p>
          <a:p>
            <a:r>
              <a:rPr lang="en-US" b="1">
                <a:solidFill>
                  <a:srgbClr val="A50021"/>
                </a:solidFill>
                <a:latin typeface="Times New Roman" pitchFamily="18" charset="0"/>
              </a:rPr>
              <a:t>High energy requirement</a:t>
            </a:r>
          </a:p>
        </p:txBody>
      </p:sp>
    </p:spTree>
    <p:extLst>
      <p:ext uri="{BB962C8B-B14F-4D97-AF65-F5344CB8AC3E}">
        <p14:creationId xmlns:p14="http://schemas.microsoft.com/office/powerpoint/2010/main" val="11884241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9"/>
          <p:cNvSpPr>
            <a:spLocks noGrp="1"/>
          </p:cNvSpPr>
          <p:nvPr>
            <p:ph type="dt" sz="half" idx="10"/>
          </p:nvPr>
        </p:nvSpPr>
        <p:spPr/>
        <p:txBody>
          <a:bodyPr/>
          <a:lstStyle/>
          <a:p>
            <a:fld id="{77200CB1-EAF4-47E7-9F0E-0FE20134E879}" type="datetime1">
              <a:rPr lang="en-US"/>
              <a:pPr/>
              <a:t>4/5/2013</a:t>
            </a:fld>
            <a:endParaRPr lang="en-US"/>
          </a:p>
        </p:txBody>
      </p:sp>
      <p:sp>
        <p:nvSpPr>
          <p:cNvPr id="21" name="Footer Placeholder 20"/>
          <p:cNvSpPr>
            <a:spLocks noGrp="1"/>
          </p:cNvSpPr>
          <p:nvPr>
            <p:ph type="ftr" sz="quarter" idx="11"/>
          </p:nvPr>
        </p:nvSpPr>
        <p:spPr/>
        <p:txBody>
          <a:bodyPr/>
          <a:lstStyle/>
          <a:p>
            <a:r>
              <a:rPr lang="en-US"/>
              <a:t>NCCR-IITM</a:t>
            </a:r>
          </a:p>
        </p:txBody>
      </p:sp>
      <p:sp>
        <p:nvSpPr>
          <p:cNvPr id="22" name="Slide Number Placeholder 21"/>
          <p:cNvSpPr>
            <a:spLocks noGrp="1"/>
          </p:cNvSpPr>
          <p:nvPr>
            <p:ph type="sldNum" sz="quarter" idx="12"/>
          </p:nvPr>
        </p:nvSpPr>
        <p:spPr/>
        <p:txBody>
          <a:bodyPr/>
          <a:lstStyle/>
          <a:p>
            <a:fld id="{29458867-E06E-42B5-8993-91797E3B5FB3}" type="slidenum">
              <a:rPr lang="en-US"/>
              <a:pPr/>
              <a:t>16</a:t>
            </a:fld>
            <a:endParaRPr lang="en-US"/>
          </a:p>
        </p:txBody>
      </p:sp>
      <p:sp>
        <p:nvSpPr>
          <p:cNvPr id="157698" name="Rectangle 2"/>
          <p:cNvSpPr>
            <a:spLocks noGrp="1" noChangeArrowheads="1"/>
          </p:cNvSpPr>
          <p:nvPr>
            <p:ph type="title"/>
          </p:nvPr>
        </p:nvSpPr>
        <p:spPr>
          <a:xfrm>
            <a:off x="457200" y="274638"/>
            <a:ext cx="8229600" cy="639762"/>
          </a:xfrm>
        </p:spPr>
        <p:txBody>
          <a:bodyPr>
            <a:normAutofit fontScale="90000"/>
          </a:bodyPr>
          <a:lstStyle/>
          <a:p>
            <a:r>
              <a:rPr lang="en-US" sz="4000">
                <a:solidFill>
                  <a:srgbClr val="FF0000"/>
                </a:solidFill>
                <a:latin typeface="Times New Roman" pitchFamily="18" charset="0"/>
              </a:rPr>
              <a:t>Ionic character of M-O bond</a:t>
            </a:r>
            <a:r>
              <a:rPr lang="en-US" sz="4000"/>
              <a:t> </a:t>
            </a:r>
          </a:p>
        </p:txBody>
      </p:sp>
      <p:sp>
        <p:nvSpPr>
          <p:cNvPr id="157699" name="Rectangle 3"/>
          <p:cNvSpPr>
            <a:spLocks noGrp="1" noChangeArrowheads="1"/>
          </p:cNvSpPr>
          <p:nvPr>
            <p:ph type="body" sz="half" idx="1"/>
          </p:nvPr>
        </p:nvSpPr>
        <p:spPr/>
        <p:txBody>
          <a:bodyPr/>
          <a:lstStyle/>
          <a:p>
            <a:pPr>
              <a:lnSpc>
                <a:spcPct val="80000"/>
              </a:lnSpc>
            </a:pPr>
            <a:r>
              <a:rPr lang="en-US" altLang="ko-KR" sz="1600" b="1">
                <a:solidFill>
                  <a:srgbClr val="FF0066"/>
                </a:solidFill>
                <a:latin typeface="Times New Roman" pitchFamily="18" charset="0"/>
                <a:ea typeface="굴림" charset="-127"/>
              </a:rPr>
              <a:t>Ionic solids as the ionicity of the M-O bond increases, the top of the valence band (mainly contributed by the p- orbitals of oxide ions) becomes less and less positive (since the binding energy of the p orbitals will be decreased due to negative charge on the oxide ions) and the bottom of the conduction band will be stabilized to higher binding energy values due to the positive charge on the metal ions which is not favourable for the hydrogen reduction reaction. </a:t>
            </a:r>
          </a:p>
          <a:p>
            <a:pPr>
              <a:lnSpc>
                <a:spcPct val="80000"/>
              </a:lnSpc>
            </a:pPr>
            <a:endParaRPr lang="en-US" altLang="ko-KR" sz="1600" b="1">
              <a:solidFill>
                <a:srgbClr val="FF0066"/>
              </a:solidFill>
              <a:latin typeface="Times New Roman" pitchFamily="18" charset="0"/>
              <a:ea typeface="굴림" charset="-127"/>
            </a:endParaRPr>
          </a:p>
          <a:p>
            <a:pPr>
              <a:lnSpc>
                <a:spcPct val="80000"/>
              </a:lnSpc>
            </a:pPr>
            <a:r>
              <a:rPr lang="en-US" altLang="ko-KR" sz="1600" b="1">
                <a:solidFill>
                  <a:srgbClr val="008000"/>
                </a:solidFill>
                <a:latin typeface="Times New Roman" pitchFamily="18" charset="0"/>
                <a:ea typeface="굴림" charset="-127"/>
              </a:rPr>
              <a:t>More ionic the M-O bond of the semiconductor is, the less suitable the material is for the photo-catalytic splitting of water.   The bond polarity can be estimated from the expression</a:t>
            </a:r>
          </a:p>
          <a:p>
            <a:pPr>
              <a:lnSpc>
                <a:spcPct val="80000"/>
              </a:lnSpc>
            </a:pPr>
            <a:endParaRPr lang="en-US" altLang="ko-KR" sz="1600" b="1">
              <a:solidFill>
                <a:srgbClr val="008000"/>
              </a:solidFill>
              <a:latin typeface="Times New Roman" pitchFamily="18" charset="0"/>
              <a:ea typeface="굴림" charset="-127"/>
            </a:endParaRPr>
          </a:p>
          <a:p>
            <a:pPr>
              <a:lnSpc>
                <a:spcPct val="80000"/>
              </a:lnSpc>
            </a:pPr>
            <a:r>
              <a:rPr lang="en-US" altLang="ko-KR" sz="1600" b="1">
                <a:latin typeface="Times New Roman" pitchFamily="18" charset="0"/>
                <a:ea typeface="굴림" charset="-127"/>
              </a:rPr>
              <a:t>Percentage ionic character (%)</a:t>
            </a:r>
            <a:r>
              <a:rPr lang="en-US" altLang="ko-KR" sz="1600" b="1">
                <a:ea typeface="굴림" charset="-127"/>
              </a:rPr>
              <a:t> =  </a:t>
            </a:r>
          </a:p>
          <a:p>
            <a:pPr>
              <a:lnSpc>
                <a:spcPct val="80000"/>
              </a:lnSpc>
            </a:pPr>
            <a:endParaRPr lang="en-US" sz="1600"/>
          </a:p>
        </p:txBody>
      </p:sp>
      <p:graphicFrame>
        <p:nvGraphicFramePr>
          <p:cNvPr id="157700" name="Object 4"/>
          <p:cNvGraphicFramePr>
            <a:graphicFrameLocks noGrp="1" noChangeAspect="1"/>
          </p:cNvGraphicFramePr>
          <p:nvPr>
            <p:ph sz="quarter" idx="2"/>
          </p:nvPr>
        </p:nvGraphicFramePr>
        <p:xfrm>
          <a:off x="2362200" y="5867400"/>
          <a:ext cx="1231900" cy="355600"/>
        </p:xfrm>
        <a:graphic>
          <a:graphicData uri="http://schemas.openxmlformats.org/presentationml/2006/ole">
            <mc:AlternateContent xmlns:mc="http://schemas.openxmlformats.org/markup-compatibility/2006">
              <mc:Choice xmlns:v="urn:schemas-microsoft-com:vml" Requires="v">
                <p:oleObj spid="_x0000_s41993" name="Equation" r:id="rId3" imgW="1231366" imgH="355446" progId="Equation.3">
                  <p:embed/>
                </p:oleObj>
              </mc:Choice>
              <mc:Fallback>
                <p:oleObj name="Equation" r:id="rId3" imgW="123136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867400"/>
                        <a:ext cx="12319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7701" name="Rectangle 5"/>
          <p:cNvSpPr>
            <a:spLocks noChangeArrowheads="1"/>
          </p:cNvSpPr>
          <p:nvPr/>
        </p:nvSpPr>
        <p:spPr bwMode="auto">
          <a:xfrm>
            <a:off x="4727575" y="990600"/>
            <a:ext cx="441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b="1">
                <a:solidFill>
                  <a:srgbClr val="008000"/>
                </a:solidFill>
                <a:latin typeface="Times New Roman" pitchFamily="18" charset="0"/>
                <a:ea typeface="굴림" charset="-127"/>
              </a:rPr>
              <a:t>The percentage ionic character of the M-O bond for some of the semiconductors</a:t>
            </a:r>
            <a:r>
              <a:rPr lang="en-US" altLang="ko-KR">
                <a:ea typeface="굴림" charset="-127"/>
              </a:rPr>
              <a:t> </a:t>
            </a:r>
          </a:p>
        </p:txBody>
      </p:sp>
      <p:graphicFrame>
        <p:nvGraphicFramePr>
          <p:cNvPr id="157716" name="Group 20"/>
          <p:cNvGraphicFramePr>
            <a:graphicFrameLocks noGrp="1"/>
          </p:cNvGraphicFramePr>
          <p:nvPr>
            <p:ph sz="quarter" idx="3"/>
          </p:nvPr>
        </p:nvGraphicFramePr>
        <p:xfrm>
          <a:off x="4648200" y="1752600"/>
          <a:ext cx="4419600" cy="4801870"/>
        </p:xfrm>
        <a:graphic>
          <a:graphicData uri="http://schemas.openxmlformats.org/drawingml/2006/table">
            <a:tbl>
              <a:tblPr/>
              <a:tblGrid>
                <a:gridCol w="1752600"/>
                <a:gridCol w="1066800"/>
                <a:gridCol w="1600200"/>
              </a:tblGrid>
              <a:tr h="349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700" b="1" i="0" u="none" strike="noStrike" cap="none" normalizeH="0" baseline="0" smtClean="0">
                          <a:ln>
                            <a:noFill/>
                          </a:ln>
                          <a:solidFill>
                            <a:schemeClr val="tx2"/>
                          </a:solidFill>
                          <a:effectLst/>
                          <a:latin typeface="Comic Sans MS" pitchFamily="66" charset="0"/>
                          <a:ea typeface="Batang" pitchFamily="18" charset="-127"/>
                          <a:cs typeface="Times New Roman" pitchFamily="18" charset="0"/>
                        </a:rPr>
                        <a:t>Semiconductor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700" b="1" i="0" u="none" strike="noStrike" cap="none" normalizeH="0" baseline="0" smtClean="0">
                          <a:ln>
                            <a:noFill/>
                          </a:ln>
                          <a:solidFill>
                            <a:schemeClr val="tx2"/>
                          </a:solidFill>
                          <a:effectLst/>
                          <a:latin typeface="Comic Sans MS" pitchFamily="66" charset="0"/>
                          <a:ea typeface="Batang" pitchFamily="18" charset="-127"/>
                          <a:cs typeface="Times New Roman" pitchFamily="18" charset="0"/>
                        </a:rPr>
                        <a:t>M-O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700" b="1" i="0" u="none" strike="noStrike" cap="none" normalizeH="0" baseline="0" smtClean="0">
                          <a:ln>
                            <a:noFill/>
                          </a:ln>
                          <a:solidFill>
                            <a:schemeClr val="tx2"/>
                          </a:solidFill>
                          <a:effectLst/>
                          <a:latin typeface="Comic Sans MS" pitchFamily="66" charset="0"/>
                          <a:ea typeface="Batang" pitchFamily="18" charset="-127"/>
                          <a:cs typeface="Times New Roman" pitchFamily="18" charset="0"/>
                        </a:rPr>
                        <a:t>% ionicity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TiO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2</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SrTiO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Fe</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2</a:t>
                      </a: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ZnO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WO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CdS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CdSe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LaRhO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LaRuO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PbO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ZnTe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ZnAs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ZnSe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ZnS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GaP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CuSe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BaTiO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MoS</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2</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FeTiO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KTaO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MnTiO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SnO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2</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Bi</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2</a:t>
                      </a:r>
                      <a:r>
                        <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rPr>
                        <a:t>O</a:t>
                      </a:r>
                      <a:r>
                        <a:rPr kumimoji="0" lang="en-US" altLang="ko-KR" sz="1200" b="1" i="0" u="none" strike="noStrike" cap="none" normalizeH="0" baseline="-30000" smtClean="0">
                          <a:ln>
                            <a:noFill/>
                          </a:ln>
                          <a:solidFill>
                            <a:srgbClr val="FF0066"/>
                          </a:solidFill>
                          <a:effectLst/>
                          <a:latin typeface="Comic Sans MS" pitchFamily="66" charset="0"/>
                          <a:ea typeface="Batang" pitchFamily="18" charset="-127"/>
                          <a:cs typeface="Times New Roman" pitchFamily="18" charset="0"/>
                        </a:rPr>
                        <a:t>3</a:t>
                      </a:r>
                      <a:endParaRPr kumimoji="0" lang="en-US" altLang="ko-KR" sz="1200" b="1" i="0" u="none" strike="noStrike" cap="none" normalizeH="0" baseline="0" smtClean="0">
                        <a:ln>
                          <a:noFill/>
                        </a:ln>
                        <a:solidFill>
                          <a:srgbClr val="FF0066"/>
                        </a:solidFill>
                        <a:effectLst/>
                        <a:latin typeface="Comic Sans MS" pitchFamily="66"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Ti-O</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Ti-O-Sr</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Fe-O</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Zn-O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W-O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Cd-S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Cd-S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La-O-Rh</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La-O-Ru</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Pb-O</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Zn-Te</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Zn-As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Zn-Se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Zn-S</a:t>
                      </a: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Ga-P</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Cu-Se</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Ba-O-Ti</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Mo-S</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Fe-O-Ti</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K-O-Ti</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Mn-O-Ti</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Sn-O</a:t>
                      </a:r>
                      <a:endPar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FF0000"/>
                          </a:solidFill>
                          <a:effectLst/>
                          <a:latin typeface="Comic Sans MS" pitchFamily="66" charset="0"/>
                          <a:ea typeface="Batang" pitchFamily="18" charset="-127"/>
                          <a:cs typeface="Times New Roman" pitchFamily="18" charset="0"/>
                        </a:rPr>
                        <a:t>Bi-O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59.5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68.5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47.3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55.5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57.5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17.6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16.5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53.0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53.5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26.5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 5.0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6.8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18.4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19.5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3.5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10.0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70.8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4.3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53.5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72.7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59.0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42.2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200" b="1" i="0" u="none" strike="noStrike" cap="none" normalizeH="0" baseline="0" smtClean="0">
                          <a:ln>
                            <a:noFill/>
                          </a:ln>
                          <a:solidFill>
                            <a:srgbClr val="A50021"/>
                          </a:solidFill>
                          <a:effectLst/>
                          <a:latin typeface="Comic Sans MS" pitchFamily="66" charset="0"/>
                          <a:ea typeface="Batang" pitchFamily="18" charset="-127"/>
                          <a:cs typeface="Times New Roman" pitchFamily="18" charset="0"/>
                        </a:rPr>
                        <a:t>39.6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5340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65D6726-CA5F-41AF-8BE3-083C482EDF8E}" type="datetime1">
              <a:rPr lang="en-US"/>
              <a:pPr/>
              <a:t>4/5/2013</a:t>
            </a:fld>
            <a:endParaRPr lang="en-US"/>
          </a:p>
        </p:txBody>
      </p:sp>
      <p:sp>
        <p:nvSpPr>
          <p:cNvPr id="6" name="Footer Placeholder 5"/>
          <p:cNvSpPr>
            <a:spLocks noGrp="1"/>
          </p:cNvSpPr>
          <p:nvPr>
            <p:ph type="ftr" sz="quarter" idx="11"/>
          </p:nvPr>
        </p:nvSpPr>
        <p:spPr/>
        <p:txBody>
          <a:bodyPr/>
          <a:lstStyle/>
          <a:p>
            <a:r>
              <a:rPr lang="en-US"/>
              <a:t>NCCR-IITM</a:t>
            </a:r>
          </a:p>
        </p:txBody>
      </p:sp>
      <p:sp>
        <p:nvSpPr>
          <p:cNvPr id="7" name="Slide Number Placeholder 6"/>
          <p:cNvSpPr>
            <a:spLocks noGrp="1"/>
          </p:cNvSpPr>
          <p:nvPr>
            <p:ph type="sldNum" sz="quarter" idx="12"/>
          </p:nvPr>
        </p:nvSpPr>
        <p:spPr/>
        <p:txBody>
          <a:bodyPr/>
          <a:lstStyle/>
          <a:p>
            <a:fld id="{9437C3D6-6888-471F-B882-CF0A4380BA59}" type="slidenum">
              <a:rPr lang="en-US"/>
              <a:pPr/>
              <a:t>17</a:t>
            </a:fld>
            <a:endParaRPr lang="en-US"/>
          </a:p>
        </p:txBody>
      </p:sp>
      <p:sp>
        <p:nvSpPr>
          <p:cNvPr id="27650" name="Text Box 2"/>
          <p:cNvSpPr txBox="1">
            <a:spLocks noChangeArrowheads="1"/>
          </p:cNvSpPr>
          <p:nvPr/>
        </p:nvSpPr>
        <p:spPr bwMode="auto">
          <a:xfrm>
            <a:off x="762000" y="838200"/>
            <a:ext cx="7620000" cy="545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endParaRPr lang="en-US" sz="2200" b="1">
              <a:latin typeface="Comic Sans MS" pitchFamily="66" charset="0"/>
            </a:endParaRPr>
          </a:p>
          <a:p>
            <a:pPr>
              <a:spcBef>
                <a:spcPct val="50000"/>
              </a:spcBef>
            </a:pPr>
            <a:endParaRPr lang="en-US" sz="2200" b="1">
              <a:latin typeface="Comic Sans MS" pitchFamily="66" charset="0"/>
            </a:endParaRPr>
          </a:p>
          <a:p>
            <a:pPr>
              <a:spcBef>
                <a:spcPct val="50000"/>
              </a:spcBef>
            </a:pPr>
            <a:endParaRPr lang="en-US" sz="2200" b="1">
              <a:latin typeface="Comic Sans MS" pitchFamily="66" charset="0"/>
            </a:endParaRPr>
          </a:p>
          <a:p>
            <a:pPr>
              <a:spcBef>
                <a:spcPct val="50000"/>
              </a:spcBef>
              <a:buClr>
                <a:srgbClr val="0000FF"/>
              </a:buClr>
              <a:buFont typeface="Wingdings" pitchFamily="2" charset="2"/>
              <a:buChar char="v"/>
            </a:pPr>
            <a:r>
              <a:rPr lang="en-US" sz="2200" b="1">
                <a:solidFill>
                  <a:srgbClr val="A50021"/>
                </a:solidFill>
                <a:latin typeface="Comic Sans MS" pitchFamily="66" charset="0"/>
              </a:rPr>
              <a:t>Photodecomposition of water</a:t>
            </a:r>
          </a:p>
          <a:p>
            <a:pPr>
              <a:spcBef>
                <a:spcPct val="50000"/>
              </a:spcBef>
              <a:buClr>
                <a:srgbClr val="0000FF"/>
              </a:buClr>
              <a:buFont typeface="Wingdings" pitchFamily="2" charset="2"/>
              <a:buChar char="v"/>
            </a:pPr>
            <a:endParaRPr lang="en-US" sz="2200" b="1">
              <a:solidFill>
                <a:srgbClr val="A50021"/>
              </a:solidFill>
              <a:latin typeface="Comic Sans MS" pitchFamily="66" charset="0"/>
            </a:endParaRPr>
          </a:p>
          <a:p>
            <a:pPr>
              <a:spcBef>
                <a:spcPct val="50000"/>
              </a:spcBef>
              <a:buClr>
                <a:srgbClr val="0000FF"/>
              </a:buClr>
              <a:buFont typeface="Wingdings" pitchFamily="2" charset="2"/>
              <a:buChar char="v"/>
            </a:pPr>
            <a:r>
              <a:rPr lang="en-US" sz="2200" b="1">
                <a:solidFill>
                  <a:srgbClr val="A50021"/>
                </a:solidFill>
                <a:latin typeface="Comic Sans MS" pitchFamily="66" charset="0"/>
              </a:rPr>
              <a:t>Photocatalytic formation of fuel</a:t>
            </a:r>
          </a:p>
          <a:p>
            <a:pPr>
              <a:spcBef>
                <a:spcPct val="50000"/>
              </a:spcBef>
              <a:buClr>
                <a:srgbClr val="0000FF"/>
              </a:buClr>
              <a:buFont typeface="Wingdings" pitchFamily="2" charset="2"/>
              <a:buChar char="v"/>
            </a:pPr>
            <a:endParaRPr lang="en-US" sz="2200" b="1">
              <a:solidFill>
                <a:srgbClr val="A50021"/>
              </a:solidFill>
              <a:latin typeface="Comic Sans MS" pitchFamily="66" charset="0"/>
            </a:endParaRPr>
          </a:p>
          <a:p>
            <a:pPr>
              <a:spcBef>
                <a:spcPct val="50000"/>
              </a:spcBef>
              <a:buClr>
                <a:srgbClr val="0000FF"/>
              </a:buClr>
              <a:buFont typeface="Wingdings" pitchFamily="2" charset="2"/>
              <a:buChar char="v"/>
            </a:pPr>
            <a:r>
              <a:rPr lang="en-US" sz="2200" b="1">
                <a:solidFill>
                  <a:srgbClr val="A50021"/>
                </a:solidFill>
                <a:latin typeface="Comic Sans MS" pitchFamily="66" charset="0"/>
              </a:rPr>
              <a:t>Photocatalysis in pollution abatement</a:t>
            </a:r>
          </a:p>
          <a:p>
            <a:pPr>
              <a:spcBef>
                <a:spcPct val="50000"/>
              </a:spcBef>
              <a:buFontTx/>
              <a:buAutoNum type="arabicPeriod"/>
            </a:pPr>
            <a:endParaRPr lang="en-US" sz="2200" b="1">
              <a:latin typeface="Comic Sans MS" pitchFamily="66" charset="0"/>
            </a:endParaRPr>
          </a:p>
          <a:p>
            <a:pPr>
              <a:spcBef>
                <a:spcPct val="50000"/>
              </a:spcBef>
              <a:buFontTx/>
              <a:buAutoNum type="arabicPeriod"/>
            </a:pPr>
            <a:endParaRPr lang="en-US" sz="2200" b="1">
              <a:latin typeface="Comic Sans MS" pitchFamily="66" charset="0"/>
            </a:endParaRPr>
          </a:p>
          <a:p>
            <a:pPr>
              <a:spcBef>
                <a:spcPct val="50000"/>
              </a:spcBef>
            </a:pPr>
            <a:endParaRPr lang="en-US" sz="2200">
              <a:latin typeface="Comic Sans MS" pitchFamily="66" charset="0"/>
            </a:endParaRPr>
          </a:p>
        </p:txBody>
      </p:sp>
      <p:sp>
        <p:nvSpPr>
          <p:cNvPr id="27651" name="Rectangle 3"/>
          <p:cNvSpPr>
            <a:spLocks noChangeArrowheads="1"/>
          </p:cNvSpPr>
          <p:nvPr/>
        </p:nvSpPr>
        <p:spPr bwMode="auto">
          <a:xfrm>
            <a:off x="1143000" y="642938"/>
            <a:ext cx="70088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chemeClr val="tx2"/>
                </a:solidFill>
                <a:latin typeface="Comic Sans MS" pitchFamily="66" charset="0"/>
              </a:rPr>
              <a:t>TYPICAL PHOTOCATALYTIC PROCESS</a:t>
            </a:r>
          </a:p>
        </p:txBody>
      </p:sp>
      <p:sp>
        <p:nvSpPr>
          <p:cNvPr id="27652" name="Text Box 4"/>
          <p:cNvSpPr txBox="1">
            <a:spLocks noChangeArrowheads="1"/>
          </p:cNvSpPr>
          <p:nvPr/>
        </p:nvSpPr>
        <p:spPr bwMode="auto">
          <a:xfrm>
            <a:off x="86106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1ADC0D45-EBC2-47FD-AE2C-69F5498B84DD}" type="slidenum">
              <a:rPr lang="en-US" sz="1600"/>
              <a:pPr/>
              <a:t>17</a:t>
            </a:fld>
            <a:endParaRPr lang="en-US" sz="1600"/>
          </a:p>
        </p:txBody>
      </p:sp>
    </p:spTree>
    <p:extLst>
      <p:ext uri="{BB962C8B-B14F-4D97-AF65-F5344CB8AC3E}">
        <p14:creationId xmlns:p14="http://schemas.microsoft.com/office/powerpoint/2010/main" val="354132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72434FE-21EB-408C-8078-0960D21885A9}" type="datetime1">
              <a:rPr lang="en-US"/>
              <a:pPr/>
              <a:t>4/5/2013</a:t>
            </a:fld>
            <a:endParaRPr lang="en-US"/>
          </a:p>
        </p:txBody>
      </p:sp>
      <p:sp>
        <p:nvSpPr>
          <p:cNvPr id="6" name="Footer Placeholder 5"/>
          <p:cNvSpPr>
            <a:spLocks noGrp="1"/>
          </p:cNvSpPr>
          <p:nvPr>
            <p:ph type="ftr" sz="quarter" idx="11"/>
          </p:nvPr>
        </p:nvSpPr>
        <p:spPr/>
        <p:txBody>
          <a:bodyPr/>
          <a:lstStyle/>
          <a:p>
            <a:r>
              <a:rPr lang="en-US"/>
              <a:t>NCCR-IITM</a:t>
            </a:r>
          </a:p>
        </p:txBody>
      </p:sp>
      <p:sp>
        <p:nvSpPr>
          <p:cNvPr id="7" name="Slide Number Placeholder 6"/>
          <p:cNvSpPr>
            <a:spLocks noGrp="1"/>
          </p:cNvSpPr>
          <p:nvPr>
            <p:ph type="sldNum" sz="quarter" idx="12"/>
          </p:nvPr>
        </p:nvSpPr>
        <p:spPr/>
        <p:txBody>
          <a:bodyPr/>
          <a:lstStyle/>
          <a:p>
            <a:fld id="{3AA6A233-BC16-4227-814D-49602AEBAF4F}" type="slidenum">
              <a:rPr lang="en-US"/>
              <a:pPr/>
              <a:t>18</a:t>
            </a:fld>
            <a:endParaRPr lang="en-US"/>
          </a:p>
        </p:txBody>
      </p:sp>
      <p:sp>
        <p:nvSpPr>
          <p:cNvPr id="28674" name="Rectangle 2"/>
          <p:cNvSpPr>
            <a:spLocks noGrp="1" noChangeArrowheads="1"/>
          </p:cNvSpPr>
          <p:nvPr>
            <p:ph type="title"/>
          </p:nvPr>
        </p:nvSpPr>
        <p:spPr>
          <a:xfrm>
            <a:off x="1981200" y="301625"/>
            <a:ext cx="5334000" cy="638175"/>
          </a:xfrm>
        </p:spPr>
        <p:txBody>
          <a:bodyPr/>
          <a:lstStyle/>
          <a:p>
            <a:r>
              <a:rPr lang="en-US" sz="3000" b="1">
                <a:latin typeface="Comic Sans MS" pitchFamily="66" charset="0"/>
              </a:rPr>
              <a:t>HYDROGEN PRODUCTION</a:t>
            </a:r>
          </a:p>
        </p:txBody>
      </p:sp>
      <p:sp>
        <p:nvSpPr>
          <p:cNvPr id="28675" name="Rectangle 3"/>
          <p:cNvSpPr>
            <a:spLocks noGrp="1" noChangeArrowheads="1"/>
          </p:cNvSpPr>
          <p:nvPr>
            <p:ph type="body" idx="1"/>
          </p:nvPr>
        </p:nvSpPr>
        <p:spPr>
          <a:xfrm>
            <a:off x="304800" y="838200"/>
            <a:ext cx="8839200" cy="5638800"/>
          </a:xfrm>
        </p:spPr>
        <p:txBody>
          <a:bodyPr/>
          <a:lstStyle/>
          <a:p>
            <a:pPr algn="just">
              <a:lnSpc>
                <a:spcPct val="90000"/>
              </a:lnSpc>
              <a:buFontTx/>
              <a:buNone/>
            </a:pPr>
            <a:r>
              <a:rPr lang="en-US" altLang="ko-KR" sz="2600" b="1">
                <a:latin typeface="Comic Sans MS" pitchFamily="66" charset="0"/>
                <a:ea typeface="굴림" charset="-127"/>
                <a:cs typeface="Times New Roman" pitchFamily="18" charset="0"/>
              </a:rPr>
              <a:t>	</a:t>
            </a:r>
            <a:r>
              <a:rPr lang="en-US" altLang="ko-KR" sz="2600" b="1">
                <a:solidFill>
                  <a:srgbClr val="009900"/>
                </a:solidFill>
                <a:latin typeface="Comic Sans MS" pitchFamily="66" charset="0"/>
                <a:ea typeface="굴림" charset="-127"/>
                <a:cs typeface="Times New Roman" pitchFamily="18" charset="0"/>
              </a:rPr>
              <a:t>There are various methods and technologies that have been developed and a few of them have already been practiced.  These technologies can be broadly classified as:</a:t>
            </a:r>
            <a:endParaRPr lang="en-US" altLang="ko-KR" sz="2600">
              <a:solidFill>
                <a:srgbClr val="009900"/>
              </a:solidFill>
              <a:latin typeface="Comic Sans MS" pitchFamily="66" charset="0"/>
              <a:ea typeface="굴림" charset="-127"/>
              <a:cs typeface="Times New Roman" pitchFamily="18" charset="0"/>
            </a:endParaRPr>
          </a:p>
          <a:p>
            <a:pPr algn="just">
              <a:lnSpc>
                <a:spcPct val="90000"/>
              </a:lnSpc>
            </a:pPr>
            <a:r>
              <a:rPr lang="en-US" altLang="ko-KR" sz="2600" b="1">
                <a:solidFill>
                  <a:srgbClr val="FF0000"/>
                </a:solidFill>
                <a:latin typeface="Comic Sans MS" pitchFamily="66" charset="0"/>
                <a:ea typeface="굴림" charset="-127"/>
                <a:cs typeface="Times New Roman" pitchFamily="18" charset="0"/>
              </a:rPr>
              <a:t>Thermo-chemical routes for hydrogen production </a:t>
            </a:r>
          </a:p>
          <a:p>
            <a:pPr algn="just">
              <a:lnSpc>
                <a:spcPct val="90000"/>
              </a:lnSpc>
            </a:pPr>
            <a:endParaRPr lang="en-US" altLang="ko-KR" sz="2600">
              <a:solidFill>
                <a:srgbClr val="FF0000"/>
              </a:solidFill>
              <a:latin typeface="Comic Sans MS" pitchFamily="66" charset="0"/>
              <a:ea typeface="굴림" charset="-127"/>
              <a:cs typeface="Times New Roman" pitchFamily="18" charset="0"/>
            </a:endParaRPr>
          </a:p>
          <a:p>
            <a:pPr algn="just">
              <a:lnSpc>
                <a:spcPct val="90000"/>
              </a:lnSpc>
            </a:pPr>
            <a:r>
              <a:rPr lang="en-US" altLang="ko-KR" sz="2600" b="1">
                <a:solidFill>
                  <a:srgbClr val="FF0000"/>
                </a:solidFill>
                <a:latin typeface="Comic Sans MS" pitchFamily="66" charset="0"/>
                <a:ea typeface="굴림" charset="-127"/>
                <a:cs typeface="Times New Roman" pitchFamily="18" charset="0"/>
              </a:rPr>
              <a:t>Electrolytic generation of hydrogen</a:t>
            </a:r>
          </a:p>
          <a:p>
            <a:pPr algn="just">
              <a:lnSpc>
                <a:spcPct val="90000"/>
              </a:lnSpc>
            </a:pPr>
            <a:endParaRPr lang="en-US" altLang="ko-KR" sz="2600">
              <a:solidFill>
                <a:srgbClr val="FF0000"/>
              </a:solidFill>
              <a:latin typeface="Comic Sans MS" pitchFamily="66" charset="0"/>
              <a:ea typeface="굴림" charset="-127"/>
              <a:cs typeface="Times New Roman" pitchFamily="18" charset="0"/>
            </a:endParaRPr>
          </a:p>
          <a:p>
            <a:pPr algn="just">
              <a:lnSpc>
                <a:spcPct val="90000"/>
              </a:lnSpc>
            </a:pPr>
            <a:r>
              <a:rPr lang="en-US" altLang="ko-KR" sz="2600" b="1">
                <a:solidFill>
                  <a:srgbClr val="FF0000"/>
                </a:solidFill>
                <a:latin typeface="Comic Sans MS" pitchFamily="66" charset="0"/>
                <a:ea typeface="굴림" charset="-127"/>
                <a:cs typeface="Times New Roman" pitchFamily="18" charset="0"/>
              </a:rPr>
              <a:t>Photolytic means of hydrogen formation </a:t>
            </a:r>
          </a:p>
          <a:p>
            <a:pPr algn="just">
              <a:lnSpc>
                <a:spcPct val="90000"/>
              </a:lnSpc>
            </a:pPr>
            <a:endParaRPr lang="en-US" altLang="ko-KR" sz="2600">
              <a:solidFill>
                <a:srgbClr val="FF0000"/>
              </a:solidFill>
              <a:latin typeface="Comic Sans MS" pitchFamily="66" charset="0"/>
              <a:ea typeface="굴림" charset="-127"/>
              <a:cs typeface="Times New Roman" pitchFamily="18" charset="0"/>
            </a:endParaRPr>
          </a:p>
          <a:p>
            <a:pPr algn="just">
              <a:lnSpc>
                <a:spcPct val="90000"/>
              </a:lnSpc>
            </a:pPr>
            <a:r>
              <a:rPr lang="en-US" altLang="ko-KR" sz="2600" b="1">
                <a:solidFill>
                  <a:srgbClr val="FF0000"/>
                </a:solidFill>
                <a:latin typeface="Comic Sans MS" pitchFamily="66" charset="0"/>
                <a:ea typeface="굴림" charset="-127"/>
                <a:cs typeface="Times New Roman" pitchFamily="18" charset="0"/>
              </a:rPr>
              <a:t>Biochemical pathways for hydrogen evolution  and </a:t>
            </a:r>
          </a:p>
          <a:p>
            <a:pPr algn="just">
              <a:lnSpc>
                <a:spcPct val="90000"/>
              </a:lnSpc>
            </a:pPr>
            <a:endParaRPr lang="en-US" altLang="ko-KR" sz="2600">
              <a:solidFill>
                <a:srgbClr val="FF0000"/>
              </a:solidFill>
              <a:latin typeface="Comic Sans MS" pitchFamily="66" charset="0"/>
              <a:ea typeface="굴림" charset="-127"/>
              <a:cs typeface="Times New Roman" pitchFamily="18" charset="0"/>
            </a:endParaRPr>
          </a:p>
          <a:p>
            <a:pPr algn="just">
              <a:lnSpc>
                <a:spcPct val="90000"/>
              </a:lnSpc>
            </a:pPr>
            <a:r>
              <a:rPr lang="en-US" altLang="ko-KR" sz="2600" b="1">
                <a:solidFill>
                  <a:srgbClr val="FF0000"/>
                </a:solidFill>
                <a:latin typeface="Comic Sans MS" pitchFamily="66" charset="0"/>
                <a:ea typeface="굴림" charset="-127"/>
                <a:cs typeface="Times New Roman" pitchFamily="18" charset="0"/>
              </a:rPr>
              <a:t>Chemical (steam ) reformation of naphtha</a:t>
            </a:r>
            <a:endParaRPr lang="en-US" altLang="ko-KR" sz="2600">
              <a:solidFill>
                <a:srgbClr val="FF0000"/>
              </a:solidFill>
              <a:latin typeface="Comic Sans MS" pitchFamily="66" charset="0"/>
              <a:ea typeface="굴림" charset="-127"/>
              <a:cs typeface="Times New Roman" pitchFamily="18" charset="0"/>
            </a:endParaRPr>
          </a:p>
          <a:p>
            <a:pPr algn="just">
              <a:lnSpc>
                <a:spcPct val="90000"/>
              </a:lnSpc>
            </a:pPr>
            <a:endParaRPr lang="en-US" sz="2600">
              <a:solidFill>
                <a:srgbClr val="FF0000"/>
              </a:solidFill>
              <a:latin typeface="Comic Sans MS" pitchFamily="66" charset="0"/>
              <a:ea typeface="굴림" charset="-127"/>
              <a:cs typeface="Times New Roman" pitchFamily="18" charset="0"/>
            </a:endParaRPr>
          </a:p>
        </p:txBody>
      </p:sp>
      <p:sp>
        <p:nvSpPr>
          <p:cNvPr id="28676" name="Text Box 4"/>
          <p:cNvSpPr txBox="1">
            <a:spLocks noChangeArrowheads="1"/>
          </p:cNvSpPr>
          <p:nvPr/>
        </p:nvSpPr>
        <p:spPr bwMode="auto">
          <a:xfrm>
            <a:off x="86106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2E4B6AC0-2E6C-4611-8915-A9B558E794BE}" type="slidenum">
              <a:rPr lang="en-US" sz="1600"/>
              <a:pPr/>
              <a:t>18</a:t>
            </a:fld>
            <a:endParaRPr lang="en-US" sz="1600"/>
          </a:p>
        </p:txBody>
      </p:sp>
    </p:spTree>
    <p:extLst>
      <p:ext uri="{BB962C8B-B14F-4D97-AF65-F5344CB8AC3E}">
        <p14:creationId xmlns:p14="http://schemas.microsoft.com/office/powerpoint/2010/main" val="45571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3C3997-1F4E-44AF-BCD3-2A67BDDFBD4B}" type="datetime1">
              <a:rPr lang="en-US"/>
              <a:pPr/>
              <a:t>4/5/2013</a:t>
            </a:fld>
            <a:endParaRPr lang="en-US"/>
          </a:p>
        </p:txBody>
      </p:sp>
      <p:sp>
        <p:nvSpPr>
          <p:cNvPr id="6" name="Footer Placeholder 5"/>
          <p:cNvSpPr>
            <a:spLocks noGrp="1"/>
          </p:cNvSpPr>
          <p:nvPr>
            <p:ph type="ftr" sz="quarter" idx="11"/>
          </p:nvPr>
        </p:nvSpPr>
        <p:spPr/>
        <p:txBody>
          <a:bodyPr/>
          <a:lstStyle/>
          <a:p>
            <a:r>
              <a:rPr lang="en-US"/>
              <a:t>NCCR-IITM</a:t>
            </a:r>
          </a:p>
        </p:txBody>
      </p:sp>
      <p:sp>
        <p:nvSpPr>
          <p:cNvPr id="7" name="Slide Number Placeholder 6"/>
          <p:cNvSpPr>
            <a:spLocks noGrp="1"/>
          </p:cNvSpPr>
          <p:nvPr>
            <p:ph type="sldNum" sz="quarter" idx="12"/>
          </p:nvPr>
        </p:nvSpPr>
        <p:spPr/>
        <p:txBody>
          <a:bodyPr/>
          <a:lstStyle/>
          <a:p>
            <a:fld id="{B927D1E0-D2C8-4B85-90D1-D77D485500C1}" type="slidenum">
              <a:rPr lang="en-US"/>
              <a:pPr/>
              <a:t>19</a:t>
            </a:fld>
            <a:endParaRPr lang="en-US"/>
          </a:p>
        </p:txBody>
      </p:sp>
      <p:sp>
        <p:nvSpPr>
          <p:cNvPr id="38914" name="Text Box 2"/>
          <p:cNvSpPr txBox="1">
            <a:spLocks noChangeArrowheads="1"/>
          </p:cNvSpPr>
          <p:nvPr/>
        </p:nvSpPr>
        <p:spPr bwMode="auto">
          <a:xfrm>
            <a:off x="685800" y="974725"/>
            <a:ext cx="79248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tx2"/>
              </a:buClr>
              <a:buFont typeface="Wingdings" pitchFamily="2" charset="2"/>
              <a:buChar char="ü"/>
            </a:pPr>
            <a:r>
              <a:rPr lang="en-US" altLang="zh-CN" sz="2200" b="1">
                <a:solidFill>
                  <a:srgbClr val="A50021"/>
                </a:solidFill>
                <a:latin typeface="Comic Sans MS" pitchFamily="66" charset="0"/>
                <a:ea typeface="Batang" pitchFamily="18" charset="-127"/>
              </a:rPr>
              <a:t> Identifying and designing new semiconductor materials with considerable conversion efficiency and stability</a:t>
            </a:r>
          </a:p>
          <a:p>
            <a:pPr>
              <a:spcBef>
                <a:spcPct val="50000"/>
              </a:spcBef>
              <a:buClr>
                <a:srgbClr val="0000FF"/>
              </a:buClr>
              <a:buFont typeface="Wingdings" pitchFamily="2" charset="2"/>
              <a:buChar char="ü"/>
            </a:pPr>
            <a:endParaRPr lang="en-US" altLang="zh-CN" sz="2200" b="1">
              <a:solidFill>
                <a:srgbClr val="A50021"/>
              </a:solidFill>
              <a:latin typeface="Comic Sans MS" pitchFamily="66" charset="0"/>
              <a:ea typeface="Batang" pitchFamily="18" charset="-127"/>
            </a:endParaRPr>
          </a:p>
          <a:p>
            <a:pPr>
              <a:spcBef>
                <a:spcPct val="50000"/>
              </a:spcBef>
              <a:buClr>
                <a:srgbClr val="0000FF"/>
              </a:buClr>
              <a:buFont typeface="Wingdings" pitchFamily="2" charset="2"/>
              <a:buChar char="ü"/>
            </a:pPr>
            <a:r>
              <a:rPr lang="en-US" altLang="zh-CN" sz="2200" b="1">
                <a:solidFill>
                  <a:srgbClr val="A50021"/>
                </a:solidFill>
                <a:latin typeface="Comic Sans MS" pitchFamily="66" charset="0"/>
                <a:ea typeface="Batang" pitchFamily="18" charset="-127"/>
              </a:rPr>
              <a:t> Constructing multilayer systems or using sensitizing dyes - increase absorption of solar radiation</a:t>
            </a:r>
          </a:p>
          <a:p>
            <a:pPr>
              <a:spcBef>
                <a:spcPct val="50000"/>
              </a:spcBef>
              <a:buClr>
                <a:srgbClr val="0000FF"/>
              </a:buClr>
              <a:buFont typeface="Wingdings" pitchFamily="2" charset="2"/>
              <a:buChar char="ü"/>
            </a:pPr>
            <a:endParaRPr lang="en-US" altLang="zh-CN" sz="2200" b="1">
              <a:solidFill>
                <a:srgbClr val="A50021"/>
              </a:solidFill>
              <a:latin typeface="Comic Sans MS" pitchFamily="66" charset="0"/>
              <a:ea typeface="Batang" pitchFamily="18" charset="-127"/>
            </a:endParaRPr>
          </a:p>
          <a:p>
            <a:pPr>
              <a:spcBef>
                <a:spcPct val="50000"/>
              </a:spcBef>
              <a:buClr>
                <a:srgbClr val="0000FF"/>
              </a:buClr>
              <a:buFont typeface="Wingdings" pitchFamily="2" charset="2"/>
              <a:buChar char="ü"/>
            </a:pPr>
            <a:r>
              <a:rPr lang="en-US" altLang="zh-CN" sz="2200" b="1">
                <a:solidFill>
                  <a:srgbClr val="A50021"/>
                </a:solidFill>
                <a:latin typeface="Comic Sans MS" pitchFamily="66" charset="0"/>
                <a:ea typeface="Batang" pitchFamily="18" charset="-127"/>
              </a:rPr>
              <a:t> Formulating multi-junction systems or coupled systems - optimize and utilize the possible regions of solar radiation</a:t>
            </a:r>
          </a:p>
          <a:p>
            <a:pPr>
              <a:spcBef>
                <a:spcPct val="50000"/>
              </a:spcBef>
              <a:buClr>
                <a:srgbClr val="0000FF"/>
              </a:buClr>
              <a:buFont typeface="Wingdings" pitchFamily="2" charset="2"/>
              <a:buChar char="ü"/>
            </a:pPr>
            <a:endParaRPr lang="en-US" altLang="zh-CN" sz="2200" b="1">
              <a:solidFill>
                <a:srgbClr val="A50021"/>
              </a:solidFill>
              <a:latin typeface="Comic Sans MS" pitchFamily="66" charset="0"/>
              <a:ea typeface="Batang" pitchFamily="18" charset="-127"/>
            </a:endParaRPr>
          </a:p>
          <a:p>
            <a:pPr>
              <a:spcBef>
                <a:spcPct val="50000"/>
              </a:spcBef>
              <a:buClr>
                <a:srgbClr val="0000FF"/>
              </a:buClr>
              <a:buFont typeface="Wingdings" pitchFamily="2" charset="2"/>
              <a:buChar char="ü"/>
            </a:pPr>
            <a:r>
              <a:rPr lang="en-US" altLang="zh-CN" sz="2200" b="1">
                <a:solidFill>
                  <a:srgbClr val="A50021"/>
                </a:solidFill>
                <a:latin typeface="Comic Sans MS" pitchFamily="66" charset="0"/>
                <a:ea typeface="Batang" pitchFamily="18" charset="-127"/>
              </a:rPr>
              <a:t> Developing nanosize systems - efficiently dissociate water</a:t>
            </a:r>
            <a:endParaRPr lang="en-US" sz="2200" b="1">
              <a:solidFill>
                <a:srgbClr val="A50021"/>
              </a:solidFill>
              <a:latin typeface="Comic Sans MS" pitchFamily="66" charset="0"/>
              <a:ea typeface="Batang" pitchFamily="18" charset="-127"/>
            </a:endParaRPr>
          </a:p>
        </p:txBody>
      </p:sp>
      <p:sp>
        <p:nvSpPr>
          <p:cNvPr id="38915" name="Rectangle 3"/>
          <p:cNvSpPr>
            <a:spLocks noChangeArrowheads="1"/>
          </p:cNvSpPr>
          <p:nvPr/>
        </p:nvSpPr>
        <p:spPr bwMode="auto">
          <a:xfrm>
            <a:off x="1447800" y="304800"/>
            <a:ext cx="6361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en-US" altLang="zh-CN" sz="2800" b="1">
                <a:solidFill>
                  <a:schemeClr val="tx2"/>
                </a:solidFill>
                <a:latin typeface="Comic Sans MS" pitchFamily="66" charset="0"/>
                <a:ea typeface="Batang" pitchFamily="18" charset="-127"/>
              </a:rPr>
              <a:t>THE AVAILABLE OPPORTUNITIES</a:t>
            </a:r>
          </a:p>
        </p:txBody>
      </p:sp>
      <p:sp>
        <p:nvSpPr>
          <p:cNvPr id="38916" name="Text Box 4"/>
          <p:cNvSpPr txBox="1">
            <a:spLocks noChangeArrowheads="1"/>
          </p:cNvSpPr>
          <p:nvPr/>
        </p:nvSpPr>
        <p:spPr bwMode="auto">
          <a:xfrm>
            <a:off x="86106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12102441-04F0-46BF-B183-3960AF35DD04}" type="slidenum">
              <a:rPr lang="en-US" sz="1600"/>
              <a:pPr/>
              <a:t>19</a:t>
            </a:fld>
            <a:endParaRPr lang="en-US" sz="1600"/>
          </a:p>
        </p:txBody>
      </p:sp>
    </p:spTree>
    <p:extLst>
      <p:ext uri="{BB962C8B-B14F-4D97-AF65-F5344CB8AC3E}">
        <p14:creationId xmlns:p14="http://schemas.microsoft.com/office/powerpoint/2010/main" val="3792947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417638"/>
          </a:xfrm>
        </p:spPr>
        <p:txBody>
          <a:bodyPr>
            <a:normAutofit/>
          </a:bodyPr>
          <a:lstStyle/>
          <a:p>
            <a:r>
              <a:rPr lang="en-US" b="1" dirty="0" smtClean="0">
                <a:solidFill>
                  <a:srgbClr val="FF0000"/>
                </a:solidFill>
              </a:rPr>
              <a:t>Some</a:t>
            </a:r>
            <a:r>
              <a:rPr lang="en-US" dirty="0" smtClean="0">
                <a:solidFill>
                  <a:srgbClr val="FF0000"/>
                </a:solidFill>
              </a:rPr>
              <a:t> </a:t>
            </a:r>
            <a:r>
              <a:rPr lang="en-US" b="1" dirty="0" smtClean="0">
                <a:solidFill>
                  <a:srgbClr val="FF0000"/>
                </a:solidFill>
              </a:rPr>
              <a:t>Other Areas of Research</a:t>
            </a:r>
            <a:endParaRPr lang="en-US" b="1" dirty="0">
              <a:solidFill>
                <a:srgbClr val="FF0000"/>
              </a:solidFill>
            </a:endParaRPr>
          </a:p>
        </p:txBody>
      </p:sp>
      <p:sp>
        <p:nvSpPr>
          <p:cNvPr id="3" name="Content Placeholder 2"/>
          <p:cNvSpPr>
            <a:spLocks noGrp="1"/>
          </p:cNvSpPr>
          <p:nvPr>
            <p:ph idx="1"/>
          </p:nvPr>
        </p:nvSpPr>
        <p:spPr>
          <a:xfrm>
            <a:off x="0" y="1143000"/>
            <a:ext cx="9067800" cy="5715000"/>
          </a:xfrm>
        </p:spPr>
        <p:txBody>
          <a:bodyPr>
            <a:normAutofit lnSpcReduction="10000"/>
          </a:bodyPr>
          <a:lstStyle/>
          <a:p>
            <a:r>
              <a:rPr lang="en-US" b="1" dirty="0" smtClean="0">
                <a:solidFill>
                  <a:srgbClr val="FF0000"/>
                </a:solidFill>
              </a:rPr>
              <a:t>Electro-catalytic reduction of carbon dioxide (in cooperation with chemical Engineering Department)</a:t>
            </a:r>
          </a:p>
          <a:p>
            <a:r>
              <a:rPr lang="en-US" b="1" dirty="0" smtClean="0">
                <a:solidFill>
                  <a:srgbClr val="00B050"/>
                </a:solidFill>
              </a:rPr>
              <a:t>Electrode materials for fuel cell especially for ORR ( in cooperation with laboratories in South Korea)</a:t>
            </a:r>
          </a:p>
          <a:p>
            <a:r>
              <a:rPr lang="en-US" b="1" dirty="0" smtClean="0">
                <a:solidFill>
                  <a:srgbClr val="0070C0"/>
                </a:solidFill>
              </a:rPr>
              <a:t>Solar Hydrogen ( with a consortium of laboratories like IITK, BARC, </a:t>
            </a:r>
            <a:r>
              <a:rPr lang="en-US" b="1" dirty="0" err="1" smtClean="0">
                <a:solidFill>
                  <a:srgbClr val="0070C0"/>
                </a:solidFill>
              </a:rPr>
              <a:t>Dayalbagh</a:t>
            </a:r>
            <a:r>
              <a:rPr lang="en-US" b="1" dirty="0" smtClean="0">
                <a:solidFill>
                  <a:srgbClr val="0070C0"/>
                </a:solidFill>
              </a:rPr>
              <a:t>, (Agra) CECRI and IIT, </a:t>
            </a:r>
            <a:r>
              <a:rPr lang="en-US" b="1" dirty="0" err="1" smtClean="0">
                <a:solidFill>
                  <a:srgbClr val="0070C0"/>
                </a:solidFill>
              </a:rPr>
              <a:t>Rajesthan</a:t>
            </a:r>
            <a:r>
              <a:rPr lang="en-US" b="1" dirty="0" smtClean="0">
                <a:solidFill>
                  <a:srgbClr val="0070C0"/>
                </a:solidFill>
              </a:rPr>
              <a:t>).</a:t>
            </a:r>
          </a:p>
          <a:p>
            <a:r>
              <a:rPr lang="en-US" b="1" dirty="0" smtClean="0">
                <a:solidFill>
                  <a:srgbClr val="0070C0"/>
                </a:solidFill>
              </a:rPr>
              <a:t>Encapsulation of active sites in Zeolites ( with University of Madras)</a:t>
            </a:r>
          </a:p>
          <a:p>
            <a:r>
              <a:rPr lang="en-US" dirty="0" smtClean="0"/>
              <a:t> </a:t>
            </a:r>
            <a:r>
              <a:rPr lang="en-US" b="1" dirty="0" smtClean="0"/>
              <a:t>and so on……………….!</a:t>
            </a:r>
          </a:p>
          <a:p>
            <a:endParaRPr lang="en-US" dirty="0"/>
          </a:p>
        </p:txBody>
      </p:sp>
    </p:spTree>
    <p:extLst>
      <p:ext uri="{BB962C8B-B14F-4D97-AF65-F5344CB8AC3E}">
        <p14:creationId xmlns:p14="http://schemas.microsoft.com/office/powerpoint/2010/main" val="502123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BB17CF-1299-426F-899E-70CC7BA8FD0B}" type="datetime1">
              <a:rPr lang="en-US"/>
              <a:pPr/>
              <a:t>4/5/2013</a:t>
            </a:fld>
            <a:endParaRPr lang="en-US"/>
          </a:p>
        </p:txBody>
      </p:sp>
      <p:sp>
        <p:nvSpPr>
          <p:cNvPr id="6" name="Footer Placeholder 5"/>
          <p:cNvSpPr>
            <a:spLocks noGrp="1"/>
          </p:cNvSpPr>
          <p:nvPr>
            <p:ph type="ftr" sz="quarter" idx="11"/>
          </p:nvPr>
        </p:nvSpPr>
        <p:spPr/>
        <p:txBody>
          <a:bodyPr/>
          <a:lstStyle/>
          <a:p>
            <a:r>
              <a:rPr lang="en-US"/>
              <a:t>NCCR-IITM</a:t>
            </a:r>
          </a:p>
        </p:txBody>
      </p:sp>
      <p:sp>
        <p:nvSpPr>
          <p:cNvPr id="7" name="Slide Number Placeholder 6"/>
          <p:cNvSpPr>
            <a:spLocks noGrp="1"/>
          </p:cNvSpPr>
          <p:nvPr>
            <p:ph type="sldNum" sz="quarter" idx="12"/>
          </p:nvPr>
        </p:nvSpPr>
        <p:spPr/>
        <p:txBody>
          <a:bodyPr/>
          <a:lstStyle/>
          <a:p>
            <a:fld id="{F99E6E9C-6580-413B-A760-A14978993C35}" type="slidenum">
              <a:rPr lang="en-US"/>
              <a:pPr/>
              <a:t>20</a:t>
            </a:fld>
            <a:endParaRPr lang="en-US"/>
          </a:p>
        </p:txBody>
      </p:sp>
      <p:sp>
        <p:nvSpPr>
          <p:cNvPr id="43010" name="Rectangle 2"/>
          <p:cNvSpPr>
            <a:spLocks noGrp="1" noChangeArrowheads="1"/>
          </p:cNvSpPr>
          <p:nvPr>
            <p:ph type="title"/>
          </p:nvPr>
        </p:nvSpPr>
        <p:spPr>
          <a:xfrm>
            <a:off x="457200" y="274638"/>
            <a:ext cx="8229600" cy="638175"/>
          </a:xfrm>
        </p:spPr>
        <p:txBody>
          <a:bodyPr>
            <a:normAutofit fontScale="90000"/>
          </a:bodyPr>
          <a:lstStyle/>
          <a:p>
            <a:r>
              <a:rPr lang="en-US" altLang="ko-KR" sz="4000" b="1">
                <a:latin typeface="Comic Sans MS" pitchFamily="66" charset="0"/>
                <a:ea typeface="굴림" charset="-127"/>
                <a:cs typeface="Times New Roman" pitchFamily="18" charset="0"/>
              </a:rPr>
              <a:t>Limited success – Why?</a:t>
            </a:r>
            <a:endParaRPr lang="en-US" sz="4000" b="1">
              <a:latin typeface="Comic Sans MS" pitchFamily="66" charset="0"/>
              <a:ea typeface="굴림" charset="-127"/>
              <a:cs typeface="Times New Roman" pitchFamily="18" charset="0"/>
            </a:endParaRPr>
          </a:p>
        </p:txBody>
      </p:sp>
      <p:sp>
        <p:nvSpPr>
          <p:cNvPr id="43011" name="Rectangle 3"/>
          <p:cNvSpPr>
            <a:spLocks noGrp="1" noChangeArrowheads="1"/>
          </p:cNvSpPr>
          <p:nvPr>
            <p:ph type="body" idx="1"/>
          </p:nvPr>
        </p:nvSpPr>
        <p:spPr>
          <a:xfrm>
            <a:off x="457200" y="1219200"/>
            <a:ext cx="8229600" cy="4530725"/>
          </a:xfrm>
        </p:spPr>
        <p:txBody>
          <a:bodyPr>
            <a:normAutofit fontScale="92500" lnSpcReduction="10000"/>
          </a:bodyPr>
          <a:lstStyle/>
          <a:p>
            <a:pPr algn="just">
              <a:lnSpc>
                <a:spcPct val="80000"/>
              </a:lnSpc>
              <a:buFontTx/>
              <a:buNone/>
            </a:pPr>
            <a:r>
              <a:rPr lang="en-US" altLang="ko-KR" sz="2200" b="1">
                <a:solidFill>
                  <a:srgbClr val="FF0066"/>
                </a:solidFill>
                <a:latin typeface="Comic Sans MS" pitchFamily="66" charset="0"/>
                <a:ea typeface="굴림" charset="-127"/>
                <a:cs typeface="Times New Roman" pitchFamily="18" charset="0"/>
              </a:rPr>
              <a:t>The main reasons for this limited success in all these directions are due to:</a:t>
            </a:r>
          </a:p>
          <a:p>
            <a:pPr algn="just">
              <a:lnSpc>
                <a:spcPct val="80000"/>
              </a:lnSpc>
            </a:pPr>
            <a:r>
              <a:rPr lang="en-US" altLang="ko-KR" sz="2200" b="1">
                <a:solidFill>
                  <a:srgbClr val="FF0066"/>
                </a:solidFill>
                <a:latin typeface="Comic Sans MS" pitchFamily="66" charset="0"/>
                <a:ea typeface="굴림" charset="-127"/>
                <a:cs typeface="Times New Roman" pitchFamily="18" charset="0"/>
              </a:rPr>
              <a:t>The electronic structure of the semiconductor controls the reaction and engineering these electronic structures without deterioration of the stability of the resulting system appears to be a difficult proposition.</a:t>
            </a:r>
          </a:p>
          <a:p>
            <a:pPr algn="just">
              <a:lnSpc>
                <a:spcPct val="80000"/>
              </a:lnSpc>
            </a:pPr>
            <a:r>
              <a:rPr lang="en-US" altLang="ko-KR" sz="2200" b="1">
                <a:solidFill>
                  <a:srgbClr val="FF0066"/>
                </a:solidFill>
                <a:latin typeface="Comic Sans MS" pitchFamily="66" charset="0"/>
                <a:ea typeface="굴림" charset="-127"/>
                <a:cs typeface="Times New Roman" pitchFamily="18" charset="0"/>
              </a:rPr>
              <a:t>The most obvious thermodynamic barriers to the reaction and the thermodynamic balances that can be achieved in these processes give little scope for remarkable improvements in the efficiency of the systems as they have been conceived and operated. Totally new formulations which can still satisfy the existing thermodynamic barriers have to be devised.</a:t>
            </a:r>
          </a:p>
          <a:p>
            <a:pPr algn="just">
              <a:lnSpc>
                <a:spcPct val="80000"/>
              </a:lnSpc>
            </a:pPr>
            <a:r>
              <a:rPr lang="en-US" altLang="ko-KR" sz="2200" b="1">
                <a:solidFill>
                  <a:srgbClr val="FF0066"/>
                </a:solidFill>
                <a:latin typeface="Comic Sans MS" pitchFamily="66" charset="0"/>
                <a:ea typeface="굴림" charset="-127"/>
                <a:cs typeface="Times New Roman" pitchFamily="18" charset="0"/>
              </a:rPr>
              <a:t>The charge transfer processes at the interface, even though a well studied subject in electrochemistry has to be understood more explicitly, in terms of interfacial energetics as well as kinetics. Till such an explicit knowledge is available, designing systems will have to be based on trial and error rather than based on sound logical scientific reasoning.</a:t>
            </a:r>
          </a:p>
          <a:p>
            <a:pPr algn="just">
              <a:lnSpc>
                <a:spcPct val="80000"/>
              </a:lnSpc>
            </a:pPr>
            <a:endParaRPr lang="en-US" sz="2200" b="1">
              <a:solidFill>
                <a:srgbClr val="FF0066"/>
              </a:solidFill>
              <a:latin typeface="Comic Sans MS" pitchFamily="66" charset="0"/>
              <a:ea typeface="굴림" charset="-127"/>
              <a:cs typeface="Times New Roman" pitchFamily="18" charset="0"/>
            </a:endParaRPr>
          </a:p>
        </p:txBody>
      </p:sp>
      <p:sp>
        <p:nvSpPr>
          <p:cNvPr id="43012" name="Text Box 4"/>
          <p:cNvSpPr txBox="1">
            <a:spLocks noChangeArrowheads="1"/>
          </p:cNvSpPr>
          <p:nvPr/>
        </p:nvSpPr>
        <p:spPr bwMode="auto">
          <a:xfrm>
            <a:off x="86106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67540274-F57F-4B63-9FF4-97422249DC25}" type="slidenum">
              <a:rPr lang="en-US" sz="1600"/>
              <a:pPr/>
              <a:t>20</a:t>
            </a:fld>
            <a:endParaRPr lang="en-US" sz="1600"/>
          </a:p>
        </p:txBody>
      </p:sp>
    </p:spTree>
    <p:extLst>
      <p:ext uri="{BB962C8B-B14F-4D97-AF65-F5344CB8AC3E}">
        <p14:creationId xmlns:p14="http://schemas.microsoft.com/office/powerpoint/2010/main" val="740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154819-90EE-4637-993E-187B41913C96}" type="datetime1">
              <a:rPr lang="en-US"/>
              <a:pPr/>
              <a:t>4/5/2013</a:t>
            </a:fld>
            <a:endParaRPr lang="en-US"/>
          </a:p>
        </p:txBody>
      </p:sp>
      <p:sp>
        <p:nvSpPr>
          <p:cNvPr id="5" name="Footer Placeholder 4"/>
          <p:cNvSpPr>
            <a:spLocks noGrp="1"/>
          </p:cNvSpPr>
          <p:nvPr>
            <p:ph type="ftr" sz="quarter" idx="11"/>
          </p:nvPr>
        </p:nvSpPr>
        <p:spPr/>
        <p:txBody>
          <a:bodyPr/>
          <a:lstStyle/>
          <a:p>
            <a:r>
              <a:rPr lang="en-US"/>
              <a:t>NCCR-IITM</a:t>
            </a:r>
          </a:p>
        </p:txBody>
      </p:sp>
      <p:sp>
        <p:nvSpPr>
          <p:cNvPr id="6" name="Slide Number Placeholder 5"/>
          <p:cNvSpPr>
            <a:spLocks noGrp="1"/>
          </p:cNvSpPr>
          <p:nvPr>
            <p:ph type="sldNum" sz="quarter" idx="12"/>
          </p:nvPr>
        </p:nvSpPr>
        <p:spPr/>
        <p:txBody>
          <a:bodyPr/>
          <a:lstStyle/>
          <a:p>
            <a:fld id="{B022DD05-3F65-49BD-A656-1EDBFE3C837E}" type="slidenum">
              <a:rPr lang="en-US"/>
              <a:pPr/>
              <a:t>21</a:t>
            </a:fld>
            <a:endParaRPr lang="en-US"/>
          </a:p>
        </p:txBody>
      </p:sp>
      <p:sp>
        <p:nvSpPr>
          <p:cNvPr id="44034" name="Rectangle 2"/>
          <p:cNvSpPr>
            <a:spLocks noGrp="1" noChangeArrowheads="1"/>
          </p:cNvSpPr>
          <p:nvPr>
            <p:ph type="body" idx="1"/>
          </p:nvPr>
        </p:nvSpPr>
        <p:spPr>
          <a:xfrm>
            <a:off x="304800" y="803275"/>
            <a:ext cx="8458200" cy="4530725"/>
          </a:xfrm>
        </p:spPr>
        <p:txBody>
          <a:bodyPr>
            <a:normAutofit fontScale="85000" lnSpcReduction="20000"/>
          </a:bodyPr>
          <a:lstStyle/>
          <a:p>
            <a:pPr algn="just">
              <a:lnSpc>
                <a:spcPct val="80000"/>
              </a:lnSpc>
            </a:pPr>
            <a:r>
              <a:rPr lang="en-US" altLang="ko-KR" sz="2500" b="1">
                <a:solidFill>
                  <a:srgbClr val="FF0066"/>
                </a:solidFill>
                <a:latin typeface="Comic Sans MS" pitchFamily="66" charset="0"/>
                <a:ea typeface="굴림" charset="-127"/>
                <a:cs typeface="Times New Roman" pitchFamily="18" charset="0"/>
              </a:rPr>
              <a:t>Nanocrystalline (mainly oxides like TiO</a:t>
            </a:r>
            <a:r>
              <a:rPr lang="en-US" altLang="ko-KR" sz="2500" b="1" baseline="-25000">
                <a:solidFill>
                  <a:srgbClr val="FF0066"/>
                </a:solidFill>
                <a:latin typeface="Comic Sans MS" pitchFamily="66" charset="0"/>
                <a:ea typeface="굴림" charset="-127"/>
                <a:cs typeface="Times New Roman" pitchFamily="18" charset="0"/>
              </a:rPr>
              <a:t>2</a:t>
            </a:r>
            <a:r>
              <a:rPr lang="en-US" altLang="ko-KR" sz="2500" b="1">
                <a:solidFill>
                  <a:srgbClr val="FF0066"/>
                </a:solidFill>
                <a:latin typeface="Comic Sans MS" pitchFamily="66" charset="0"/>
                <a:ea typeface="굴림" charset="-127"/>
                <a:cs typeface="Times New Roman" pitchFamily="18" charset="0"/>
              </a:rPr>
              <a:t>, ZnO, SnO and Nb</a:t>
            </a:r>
            <a:r>
              <a:rPr lang="en-US" altLang="ko-KR" sz="2500" b="1" baseline="-25000">
                <a:solidFill>
                  <a:srgbClr val="FF0066"/>
                </a:solidFill>
                <a:latin typeface="Comic Sans MS" pitchFamily="66" charset="0"/>
                <a:ea typeface="굴림" charset="-127"/>
                <a:cs typeface="Times New Roman" pitchFamily="18" charset="0"/>
              </a:rPr>
              <a:t>2</a:t>
            </a:r>
            <a:r>
              <a:rPr lang="en-US" altLang="ko-KR" sz="2500" b="1">
                <a:solidFill>
                  <a:srgbClr val="FF0066"/>
                </a:solidFill>
                <a:latin typeface="Comic Sans MS" pitchFamily="66" charset="0"/>
                <a:ea typeface="굴림" charset="-127"/>
                <a:cs typeface="Times New Roman" pitchFamily="18" charset="0"/>
              </a:rPr>
              <a:t>O</a:t>
            </a:r>
            <a:r>
              <a:rPr lang="en-US" altLang="ko-KR" sz="2500" b="1" baseline="-25000">
                <a:solidFill>
                  <a:srgbClr val="FF0066"/>
                </a:solidFill>
                <a:latin typeface="Comic Sans MS" pitchFamily="66" charset="0"/>
                <a:ea typeface="굴림" charset="-127"/>
                <a:cs typeface="Times New Roman" pitchFamily="18" charset="0"/>
              </a:rPr>
              <a:t>5</a:t>
            </a:r>
            <a:r>
              <a:rPr lang="en-US" altLang="ko-KR" sz="2500" b="1">
                <a:solidFill>
                  <a:srgbClr val="FF0066"/>
                </a:solidFill>
                <a:latin typeface="Comic Sans MS" pitchFamily="66" charset="0"/>
                <a:ea typeface="굴림" charset="-127"/>
                <a:cs typeface="Times New Roman" pitchFamily="18" charset="0"/>
              </a:rPr>
              <a:t> or chalcogenides like CdSe) mesoscopic semiconductor materials with high internal surface area     If a dye were to be adsorbed as a monolayer, enough can be retained on a given area of the electrode so as to absorb the entire incident light.   </a:t>
            </a:r>
          </a:p>
          <a:p>
            <a:pPr algn="just">
              <a:lnSpc>
                <a:spcPct val="80000"/>
              </a:lnSpc>
            </a:pPr>
            <a:endParaRPr lang="en-US" altLang="ko-KR" sz="2500" b="1">
              <a:solidFill>
                <a:srgbClr val="FF0066"/>
              </a:solidFill>
              <a:latin typeface="Comic Sans MS" pitchFamily="66" charset="0"/>
              <a:ea typeface="굴림" charset="-127"/>
              <a:cs typeface="Times New Roman" pitchFamily="18" charset="0"/>
            </a:endParaRPr>
          </a:p>
          <a:p>
            <a:pPr algn="just">
              <a:lnSpc>
                <a:spcPct val="80000"/>
              </a:lnSpc>
            </a:pPr>
            <a:r>
              <a:rPr lang="en-US" altLang="ko-KR" sz="2500" b="1">
                <a:solidFill>
                  <a:srgbClr val="FF0066"/>
                </a:solidFill>
                <a:latin typeface="Comic Sans MS" pitchFamily="66" charset="0"/>
                <a:ea typeface="굴림" charset="-127"/>
                <a:cs typeface="Times New Roman" pitchFamily="18" charset="0"/>
              </a:rPr>
              <a:t>Since the particle sizes involved are small, there is no significant local electric field and hence the photo-response is mainly contributed by the charge transfer with the redox couple.    </a:t>
            </a:r>
          </a:p>
          <a:p>
            <a:pPr algn="just">
              <a:lnSpc>
                <a:spcPct val="80000"/>
              </a:lnSpc>
            </a:pPr>
            <a:endParaRPr lang="en-US" altLang="ko-KR" sz="2500" b="1">
              <a:solidFill>
                <a:srgbClr val="FF0066"/>
              </a:solidFill>
              <a:latin typeface="Comic Sans MS" pitchFamily="66" charset="0"/>
              <a:ea typeface="굴림" charset="-127"/>
              <a:cs typeface="Times New Roman" pitchFamily="18" charset="0"/>
            </a:endParaRPr>
          </a:p>
          <a:p>
            <a:pPr algn="just">
              <a:lnSpc>
                <a:spcPct val="80000"/>
              </a:lnSpc>
            </a:pPr>
            <a:r>
              <a:rPr lang="en-US" altLang="ko-KR" sz="2500" b="1">
                <a:solidFill>
                  <a:srgbClr val="FF0066"/>
                </a:solidFill>
                <a:latin typeface="Comic Sans MS" pitchFamily="66" charset="0"/>
                <a:ea typeface="굴림" charset="-127"/>
                <a:cs typeface="Times New Roman" pitchFamily="18" charset="0"/>
              </a:rPr>
              <a:t>Two factors essentially contribute to the photo-voltage observed, namely, the contact between the nano crystalline oxide and the back contact of these materials as well as the Fermi level shift of the semiconductor as a result of electron injection from the semiconductor.  </a:t>
            </a:r>
          </a:p>
          <a:p>
            <a:pPr algn="just">
              <a:lnSpc>
                <a:spcPct val="80000"/>
              </a:lnSpc>
            </a:pPr>
            <a:endParaRPr lang="en-US" altLang="ko-KR" sz="2500" b="1">
              <a:solidFill>
                <a:srgbClr val="FF0066"/>
              </a:solidFill>
              <a:latin typeface="Comic Sans MS" pitchFamily="66" charset="0"/>
              <a:ea typeface="굴림" charset="-127"/>
              <a:cs typeface="Times New Roman" pitchFamily="18" charset="0"/>
            </a:endParaRPr>
          </a:p>
          <a:p>
            <a:pPr algn="just">
              <a:lnSpc>
                <a:spcPct val="80000"/>
              </a:lnSpc>
              <a:buFontTx/>
              <a:buNone/>
            </a:pPr>
            <a:r>
              <a:rPr lang="en-US" altLang="ko-KR" sz="2500" b="1">
                <a:solidFill>
                  <a:srgbClr val="FF0066"/>
                </a:solidFill>
                <a:latin typeface="Comic Sans MS" pitchFamily="66" charset="0"/>
                <a:ea typeface="굴림" charset="-127"/>
                <a:cs typeface="Times New Roman" pitchFamily="18" charset="0"/>
              </a:rPr>
              <a:t> </a:t>
            </a:r>
            <a:endParaRPr lang="en-US" sz="2500">
              <a:solidFill>
                <a:srgbClr val="FF0066"/>
              </a:solidFill>
              <a:latin typeface="Comic Sans MS" pitchFamily="66" charset="0"/>
              <a:ea typeface="굴림" charset="-127"/>
              <a:cs typeface="Times New Roman" pitchFamily="18" charset="0"/>
            </a:endParaRPr>
          </a:p>
        </p:txBody>
      </p:sp>
      <p:sp>
        <p:nvSpPr>
          <p:cNvPr id="44035" name="Text Box 3"/>
          <p:cNvSpPr txBox="1">
            <a:spLocks noChangeArrowheads="1"/>
          </p:cNvSpPr>
          <p:nvPr/>
        </p:nvSpPr>
        <p:spPr bwMode="auto">
          <a:xfrm>
            <a:off x="86106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4B4239BB-76E8-40C3-A0F3-E7F43EAF6958}" type="slidenum">
              <a:rPr lang="en-US" sz="1600"/>
              <a:pPr/>
              <a:t>21</a:t>
            </a:fld>
            <a:endParaRPr lang="en-US" sz="1600"/>
          </a:p>
        </p:txBody>
      </p:sp>
    </p:spTree>
    <p:extLst>
      <p:ext uri="{BB962C8B-B14F-4D97-AF65-F5344CB8AC3E}">
        <p14:creationId xmlns:p14="http://schemas.microsoft.com/office/powerpoint/2010/main" val="4203192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6"/>
          <p:cNvSpPr>
            <a:spLocks noGrp="1"/>
          </p:cNvSpPr>
          <p:nvPr>
            <p:ph type="dt" sz="half" idx="10"/>
          </p:nvPr>
        </p:nvSpPr>
        <p:spPr/>
        <p:txBody>
          <a:bodyPr/>
          <a:lstStyle/>
          <a:p>
            <a:fld id="{90E7987F-72BC-4EE2-9A24-DB96BA8B934B}" type="datetime1">
              <a:rPr lang="en-US"/>
              <a:pPr/>
              <a:t>4/5/2013</a:t>
            </a:fld>
            <a:endParaRPr lang="en-US"/>
          </a:p>
        </p:txBody>
      </p:sp>
      <p:sp>
        <p:nvSpPr>
          <p:cNvPr id="18" name="Footer Placeholder 17"/>
          <p:cNvSpPr>
            <a:spLocks noGrp="1"/>
          </p:cNvSpPr>
          <p:nvPr>
            <p:ph type="ftr" sz="quarter" idx="11"/>
          </p:nvPr>
        </p:nvSpPr>
        <p:spPr/>
        <p:txBody>
          <a:bodyPr/>
          <a:lstStyle/>
          <a:p>
            <a:r>
              <a:rPr lang="en-US"/>
              <a:t>NCCR-IITM</a:t>
            </a:r>
          </a:p>
        </p:txBody>
      </p:sp>
      <p:sp>
        <p:nvSpPr>
          <p:cNvPr id="19" name="Slide Number Placeholder 18"/>
          <p:cNvSpPr>
            <a:spLocks noGrp="1"/>
          </p:cNvSpPr>
          <p:nvPr>
            <p:ph type="sldNum" sz="quarter" idx="12"/>
          </p:nvPr>
        </p:nvSpPr>
        <p:spPr/>
        <p:txBody>
          <a:bodyPr/>
          <a:lstStyle/>
          <a:p>
            <a:fld id="{27E3A06C-0448-4992-9BA6-484DB90F031B}" type="slidenum">
              <a:rPr lang="en-US"/>
              <a:pPr/>
              <a:t>22</a:t>
            </a:fld>
            <a:endParaRPr lang="en-US"/>
          </a:p>
        </p:txBody>
      </p:sp>
      <p:sp>
        <p:nvSpPr>
          <p:cNvPr id="55298" name="Text Box 2"/>
          <p:cNvSpPr txBox="1">
            <a:spLocks noChangeArrowheads="1"/>
          </p:cNvSpPr>
          <p:nvPr/>
        </p:nvSpPr>
        <p:spPr bwMode="auto">
          <a:xfrm>
            <a:off x="228600" y="228600"/>
            <a:ext cx="6629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000099"/>
                </a:solidFill>
              </a:rPr>
              <a:t>UV –VISIBLE SPECTRA OF CdS SAMPLES</a:t>
            </a:r>
          </a:p>
        </p:txBody>
      </p:sp>
      <p:graphicFrame>
        <p:nvGraphicFramePr>
          <p:cNvPr id="55299" name="Group 3"/>
          <p:cNvGraphicFramePr>
            <a:graphicFrameLocks noGrp="1"/>
          </p:cNvGraphicFramePr>
          <p:nvPr/>
        </p:nvGraphicFramePr>
        <p:xfrm>
          <a:off x="5867400" y="2095500"/>
          <a:ext cx="2819400" cy="2697480"/>
        </p:xfrm>
        <a:graphic>
          <a:graphicData uri="http://schemas.openxmlformats.org/drawingml/2006/table">
            <a:tbl>
              <a:tblPr/>
              <a:tblGrid>
                <a:gridCol w="1235075"/>
                <a:gridCol w="1584325"/>
              </a:tblGrid>
              <a:tr h="68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Samples</a:t>
                      </a:r>
                      <a:endParaRPr kumimoji="0" lang="en-US" sz="1800" b="1"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  Band Gap (eV)</a:t>
                      </a:r>
                      <a:endParaRPr kumimoji="0" lang="en-US" sz="1800" b="1"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63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CdS – Z</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A5002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CdS – 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A5002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CdS - </a:t>
                      </a:r>
                      <a:r>
                        <a:rPr kumimoji="0" lang="en-US" sz="1800" b="0" i="0" u="none" strike="noStrike" cap="none" normalizeH="0" baseline="0" smtClean="0">
                          <a:ln>
                            <a:noFill/>
                          </a:ln>
                          <a:solidFill>
                            <a:srgbClr val="A50021"/>
                          </a:solidFill>
                          <a:effectLst/>
                          <a:latin typeface="Arial" charset="0"/>
                          <a:cs typeface="Times New Roman" pitchFamily="18" charset="0"/>
                          <a:sym typeface="Symbol" pitchFamily="18" charset="2"/>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A50021"/>
                        </a:solidFill>
                        <a:effectLst/>
                        <a:latin typeface="Arial" charset="0"/>
                        <a:cs typeface="Times New Roman" pitchFamily="18"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Bulk CdS </a:t>
                      </a:r>
                      <a:endParaRPr kumimoji="0" lang="en-US" sz="1800" b="0" i="0" u="none" strike="noStrike" cap="none" normalizeH="0" baseline="0" smtClean="0">
                        <a:ln>
                          <a:noFill/>
                        </a:ln>
                        <a:solidFill>
                          <a:srgbClr val="A5002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2.38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A5002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2.27</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A5002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2.21</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A5002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A50021"/>
                          </a:solidFill>
                          <a:effectLst/>
                          <a:latin typeface="Arial" charset="0"/>
                          <a:cs typeface="Times New Roman" pitchFamily="18" charset="0"/>
                        </a:rPr>
                        <a:t>2.13</a:t>
                      </a:r>
                      <a:endParaRPr kumimoji="0" lang="en-US" sz="1800" b="0" i="0" u="none" strike="noStrike" cap="none" normalizeH="0" baseline="0" smtClean="0">
                        <a:ln>
                          <a:noFill/>
                        </a:ln>
                        <a:solidFill>
                          <a:srgbClr val="A5002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55310" name="Object 14"/>
          <p:cNvGraphicFramePr>
            <a:graphicFrameLocks noChangeAspect="1"/>
          </p:cNvGraphicFramePr>
          <p:nvPr/>
        </p:nvGraphicFramePr>
        <p:xfrm>
          <a:off x="230188" y="1430338"/>
          <a:ext cx="5557837" cy="4637087"/>
        </p:xfrm>
        <a:graphic>
          <a:graphicData uri="http://schemas.openxmlformats.org/presentationml/2006/ole">
            <mc:AlternateContent xmlns:mc="http://schemas.openxmlformats.org/markup-compatibility/2006">
              <mc:Choice xmlns:v="urn:schemas-microsoft-com:vml" Requires="v">
                <p:oleObj spid="_x0000_s44041" name="Graph" r:id="rId3" imgW="3407040" imgH="19728000" progId="Origin50.Graph">
                  <p:embed/>
                </p:oleObj>
              </mc:Choice>
              <mc:Fallback>
                <p:oleObj name="Graph" r:id="rId3" imgW="3407040" imgH="197280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918" t="888" r="8197" b="86382"/>
                      <a:stretch>
                        <a:fillRect/>
                      </a:stretch>
                    </p:blipFill>
                    <p:spPr bwMode="auto">
                      <a:xfrm>
                        <a:off x="230188" y="1430338"/>
                        <a:ext cx="5557837" cy="463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11" name="Text Box 15"/>
          <p:cNvSpPr txBox="1">
            <a:spLocks noChangeArrowheads="1"/>
          </p:cNvSpPr>
          <p:nvPr/>
        </p:nvSpPr>
        <p:spPr bwMode="auto">
          <a:xfrm>
            <a:off x="552450" y="6248400"/>
            <a:ext cx="8077200" cy="3667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rgbClr val="660066"/>
                </a:solidFill>
                <a:latin typeface="Times New Roman" pitchFamily="18" charset="0"/>
              </a:rPr>
              <a:t>M. Sathish, B. Viswanathan, R. P. Viswanath </a:t>
            </a:r>
            <a:r>
              <a:rPr lang="en-US" b="1" i="1">
                <a:solidFill>
                  <a:srgbClr val="660066"/>
                </a:solidFill>
                <a:latin typeface="Times New Roman" pitchFamily="18" charset="0"/>
              </a:rPr>
              <a:t>Int. J. Hydrogen Energy</a:t>
            </a:r>
            <a:r>
              <a:rPr lang="en-US" b="1">
                <a:solidFill>
                  <a:srgbClr val="660066"/>
                </a:solidFill>
                <a:latin typeface="Times New Roman" pitchFamily="18" charset="0"/>
              </a:rPr>
              <a:t> (In press)</a:t>
            </a:r>
          </a:p>
        </p:txBody>
      </p:sp>
      <p:sp>
        <p:nvSpPr>
          <p:cNvPr id="55312" name="Text Box 16"/>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925E94A3-AFD3-40E9-806A-6088F7470A2F}" type="slidenum">
              <a:rPr lang="en-US" sz="1600"/>
              <a:pPr/>
              <a:t>22</a:t>
            </a:fld>
            <a:endParaRPr lang="en-US" sz="1600"/>
          </a:p>
        </p:txBody>
      </p:sp>
    </p:spTree>
    <p:extLst>
      <p:ext uri="{BB962C8B-B14F-4D97-AF65-F5344CB8AC3E}">
        <p14:creationId xmlns:p14="http://schemas.microsoft.com/office/powerpoint/2010/main" val="156224135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B7CB62D4-F2C7-43D4-9AD9-D74B1B8515F0}" type="datetime1">
              <a:rPr lang="en-US"/>
              <a:pPr/>
              <a:t>4/5/2013</a:t>
            </a:fld>
            <a:endParaRPr lang="en-US"/>
          </a:p>
        </p:txBody>
      </p:sp>
      <p:sp>
        <p:nvSpPr>
          <p:cNvPr id="11" name="Footer Placeholder 10"/>
          <p:cNvSpPr>
            <a:spLocks noGrp="1"/>
          </p:cNvSpPr>
          <p:nvPr>
            <p:ph type="ftr" sz="quarter" idx="11"/>
          </p:nvPr>
        </p:nvSpPr>
        <p:spPr/>
        <p:txBody>
          <a:bodyPr/>
          <a:lstStyle/>
          <a:p>
            <a:r>
              <a:rPr lang="en-US"/>
              <a:t>NCCR-IITM</a:t>
            </a:r>
          </a:p>
        </p:txBody>
      </p:sp>
      <p:sp>
        <p:nvSpPr>
          <p:cNvPr id="12" name="Slide Number Placeholder 11"/>
          <p:cNvSpPr>
            <a:spLocks noGrp="1"/>
          </p:cNvSpPr>
          <p:nvPr>
            <p:ph type="sldNum" sz="quarter" idx="12"/>
          </p:nvPr>
        </p:nvSpPr>
        <p:spPr/>
        <p:txBody>
          <a:bodyPr/>
          <a:lstStyle/>
          <a:p>
            <a:fld id="{516FFC50-7497-4CC5-B87C-CD5F01E399E6}" type="slidenum">
              <a:rPr lang="en-US"/>
              <a:pPr/>
              <a:t>23</a:t>
            </a:fld>
            <a:endParaRPr lang="en-US"/>
          </a:p>
        </p:txBody>
      </p:sp>
      <p:sp>
        <p:nvSpPr>
          <p:cNvPr id="56322" name="Text Box 2"/>
          <p:cNvSpPr txBox="1">
            <a:spLocks noChangeArrowheads="1"/>
          </p:cNvSpPr>
          <p:nvPr/>
        </p:nvSpPr>
        <p:spPr bwMode="auto">
          <a:xfrm>
            <a:off x="609600" y="685800"/>
            <a:ext cx="800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endParaRPr lang="en-US" sz="1600"/>
          </a:p>
        </p:txBody>
      </p:sp>
      <p:sp>
        <p:nvSpPr>
          <p:cNvPr id="56323" name="Text Box 3"/>
          <p:cNvSpPr txBox="1">
            <a:spLocks noChangeArrowheads="1"/>
          </p:cNvSpPr>
          <p:nvPr/>
        </p:nvSpPr>
        <p:spPr bwMode="auto">
          <a:xfrm>
            <a:off x="371475" y="228600"/>
            <a:ext cx="8391525"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000099"/>
                </a:solidFill>
                <a:latin typeface="Comic Sans MS" pitchFamily="66" charset="0"/>
              </a:rPr>
              <a:t>PHOTOCATALYTIC PRODUCTION OF HYDROGEN</a:t>
            </a:r>
            <a:endParaRPr lang="en-US" sz="2400">
              <a:solidFill>
                <a:srgbClr val="000099"/>
              </a:solidFill>
              <a:latin typeface="Comic Sans MS" pitchFamily="66" charset="0"/>
            </a:endParaRPr>
          </a:p>
        </p:txBody>
      </p:sp>
      <p:sp>
        <p:nvSpPr>
          <p:cNvPr id="56324" name="Rectangle 4"/>
          <p:cNvSpPr>
            <a:spLocks noChangeArrowheads="1"/>
          </p:cNvSpPr>
          <p:nvPr/>
        </p:nvSpPr>
        <p:spPr bwMode="auto">
          <a:xfrm>
            <a:off x="2286000" y="990600"/>
            <a:ext cx="4648200" cy="1143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6600"/>
                </a:solidFill>
                <a:latin typeface="Comic Sans MS" pitchFamily="66" charset="0"/>
              </a:rPr>
              <a:t>35ml of 0.24 M Na</a:t>
            </a:r>
            <a:r>
              <a:rPr lang="en-US" sz="2400" b="1" baseline="-25000">
                <a:solidFill>
                  <a:srgbClr val="006600"/>
                </a:solidFill>
                <a:latin typeface="Comic Sans MS" pitchFamily="66" charset="0"/>
              </a:rPr>
              <a:t>2</a:t>
            </a:r>
            <a:r>
              <a:rPr lang="en-US" sz="2400" b="1">
                <a:solidFill>
                  <a:srgbClr val="006600"/>
                </a:solidFill>
                <a:latin typeface="Comic Sans MS" pitchFamily="66" charset="0"/>
              </a:rPr>
              <a:t>S and </a:t>
            </a:r>
          </a:p>
          <a:p>
            <a:pPr algn="ctr"/>
            <a:r>
              <a:rPr lang="en-US" sz="2400" b="1">
                <a:solidFill>
                  <a:srgbClr val="006600"/>
                </a:solidFill>
                <a:latin typeface="Comic Sans MS" pitchFamily="66" charset="0"/>
              </a:rPr>
              <a:t>0.35 M Na</a:t>
            </a:r>
            <a:r>
              <a:rPr lang="en-US" sz="2400" b="1" baseline="-25000">
                <a:solidFill>
                  <a:srgbClr val="006600"/>
                </a:solidFill>
                <a:latin typeface="Comic Sans MS" pitchFamily="66" charset="0"/>
              </a:rPr>
              <a:t>2</a:t>
            </a:r>
            <a:r>
              <a:rPr lang="en-US" sz="2400" b="1">
                <a:solidFill>
                  <a:srgbClr val="006600"/>
                </a:solidFill>
                <a:latin typeface="Comic Sans MS" pitchFamily="66" charset="0"/>
              </a:rPr>
              <a:t>SO</a:t>
            </a:r>
            <a:r>
              <a:rPr lang="en-US" sz="2400" b="1" baseline="-25000">
                <a:solidFill>
                  <a:srgbClr val="006600"/>
                </a:solidFill>
                <a:latin typeface="Comic Sans MS" pitchFamily="66" charset="0"/>
              </a:rPr>
              <a:t>3</a:t>
            </a:r>
            <a:r>
              <a:rPr lang="en-US" sz="2400" b="1">
                <a:solidFill>
                  <a:srgbClr val="006600"/>
                </a:solidFill>
                <a:latin typeface="Comic Sans MS" pitchFamily="66" charset="0"/>
              </a:rPr>
              <a:t> in Quartz cell</a:t>
            </a:r>
          </a:p>
        </p:txBody>
      </p:sp>
      <p:sp>
        <p:nvSpPr>
          <p:cNvPr id="56325" name="Rectangle 5"/>
          <p:cNvSpPr>
            <a:spLocks noChangeArrowheads="1"/>
          </p:cNvSpPr>
          <p:nvPr/>
        </p:nvSpPr>
        <p:spPr bwMode="auto">
          <a:xfrm>
            <a:off x="5334000" y="2362200"/>
            <a:ext cx="2819400" cy="12430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A50021"/>
                </a:solidFill>
                <a:latin typeface="Comic Sans MS" pitchFamily="66" charset="0"/>
              </a:rPr>
              <a:t>0.1 g CdS</a:t>
            </a:r>
          </a:p>
          <a:p>
            <a:pPr algn="ctr"/>
            <a:r>
              <a:rPr lang="en-US" sz="2400" b="1">
                <a:solidFill>
                  <a:srgbClr val="A50021"/>
                </a:solidFill>
                <a:latin typeface="Comic Sans MS" pitchFamily="66" charset="0"/>
              </a:rPr>
              <a:t>400 W Hg lamp</a:t>
            </a:r>
          </a:p>
        </p:txBody>
      </p:sp>
      <p:sp>
        <p:nvSpPr>
          <p:cNvPr id="56326" name="Text Box 6"/>
          <p:cNvSpPr txBox="1">
            <a:spLocks noChangeArrowheads="1"/>
          </p:cNvSpPr>
          <p:nvPr/>
        </p:nvSpPr>
        <p:spPr bwMode="auto">
          <a:xfrm>
            <a:off x="385763" y="2478088"/>
            <a:ext cx="47863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660066"/>
                </a:solidFill>
                <a:latin typeface="Comic Sans MS" pitchFamily="66" charset="0"/>
              </a:rPr>
              <a:t>N</a:t>
            </a:r>
            <a:r>
              <a:rPr lang="en-US" sz="2400" b="1" baseline="-25000">
                <a:solidFill>
                  <a:srgbClr val="660066"/>
                </a:solidFill>
                <a:latin typeface="Comic Sans MS" pitchFamily="66" charset="0"/>
              </a:rPr>
              <a:t>2</a:t>
            </a:r>
            <a:r>
              <a:rPr lang="en-US" sz="2400" b="1">
                <a:solidFill>
                  <a:srgbClr val="660066"/>
                </a:solidFill>
                <a:latin typeface="Comic Sans MS" pitchFamily="66" charset="0"/>
              </a:rPr>
              <a:t> gas purged before the reaction and constant stirring </a:t>
            </a:r>
          </a:p>
        </p:txBody>
      </p:sp>
      <p:sp>
        <p:nvSpPr>
          <p:cNvPr id="56327" name="Rectangle 7"/>
          <p:cNvSpPr>
            <a:spLocks noChangeArrowheads="1"/>
          </p:cNvSpPr>
          <p:nvPr/>
        </p:nvSpPr>
        <p:spPr bwMode="auto">
          <a:xfrm>
            <a:off x="2362200" y="3886200"/>
            <a:ext cx="5716588" cy="1066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6600"/>
                </a:solidFill>
                <a:latin typeface="Comic Sans MS" pitchFamily="66" charset="0"/>
              </a:rPr>
              <a:t>Hydrogen gas was collected over</a:t>
            </a:r>
          </a:p>
          <a:p>
            <a:pPr algn="ctr"/>
            <a:r>
              <a:rPr lang="en-US" sz="2400" b="1">
                <a:solidFill>
                  <a:srgbClr val="006600"/>
                </a:solidFill>
                <a:latin typeface="Comic Sans MS" pitchFamily="66" charset="0"/>
              </a:rPr>
              <a:t>water in the gas burette</a:t>
            </a:r>
          </a:p>
        </p:txBody>
      </p:sp>
      <p:sp>
        <p:nvSpPr>
          <p:cNvPr id="56328" name="AutoShape 8"/>
          <p:cNvSpPr>
            <a:spLocks noChangeArrowheads="1"/>
          </p:cNvSpPr>
          <p:nvPr/>
        </p:nvSpPr>
        <p:spPr bwMode="auto">
          <a:xfrm>
            <a:off x="4953000" y="2189163"/>
            <a:ext cx="304800" cy="1620837"/>
          </a:xfrm>
          <a:prstGeom prst="downArrow">
            <a:avLst>
              <a:gd name="adj1" fmla="val 50000"/>
              <a:gd name="adj2" fmla="val 13294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9" name="Text Box 9"/>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3938B508-EE8C-4F09-AA5B-EF70F1CD5301}" type="slidenum">
              <a:rPr lang="en-US" sz="1600"/>
              <a:pPr/>
              <a:t>23</a:t>
            </a:fld>
            <a:endParaRPr lang="en-US" sz="1600"/>
          </a:p>
        </p:txBody>
      </p:sp>
    </p:spTree>
    <p:extLst>
      <p:ext uri="{BB962C8B-B14F-4D97-AF65-F5344CB8AC3E}">
        <p14:creationId xmlns:p14="http://schemas.microsoft.com/office/powerpoint/2010/main" val="14990732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606C3D6-8359-4B7E-BC54-2C4939B8C979}" type="datetime1">
              <a:rPr lang="en-US"/>
              <a:pPr/>
              <a:t>4/5/2013</a:t>
            </a:fld>
            <a:endParaRPr lang="en-US"/>
          </a:p>
        </p:txBody>
      </p:sp>
      <p:sp>
        <p:nvSpPr>
          <p:cNvPr id="6" name="Footer Placeholder 5"/>
          <p:cNvSpPr>
            <a:spLocks noGrp="1"/>
          </p:cNvSpPr>
          <p:nvPr>
            <p:ph type="ftr" sz="quarter" idx="11"/>
          </p:nvPr>
        </p:nvSpPr>
        <p:spPr/>
        <p:txBody>
          <a:bodyPr/>
          <a:lstStyle/>
          <a:p>
            <a:r>
              <a:rPr lang="en-US"/>
              <a:t>NCCR-IITM</a:t>
            </a:r>
          </a:p>
        </p:txBody>
      </p:sp>
      <p:sp>
        <p:nvSpPr>
          <p:cNvPr id="7" name="Slide Number Placeholder 6"/>
          <p:cNvSpPr>
            <a:spLocks noGrp="1"/>
          </p:cNvSpPr>
          <p:nvPr>
            <p:ph type="sldNum" sz="quarter" idx="12"/>
          </p:nvPr>
        </p:nvSpPr>
        <p:spPr/>
        <p:txBody>
          <a:bodyPr/>
          <a:lstStyle/>
          <a:p>
            <a:fld id="{3B4FAD8F-6FD1-4CC6-B84A-68D2F9798778}" type="slidenum">
              <a:rPr lang="en-US"/>
              <a:pPr/>
              <a:t>24</a:t>
            </a:fld>
            <a:endParaRPr lang="en-US"/>
          </a:p>
        </p:txBody>
      </p:sp>
      <p:sp>
        <p:nvSpPr>
          <p:cNvPr id="57346" name="Text Box 2"/>
          <p:cNvSpPr txBox="1">
            <a:spLocks noChangeArrowheads="1"/>
          </p:cNvSpPr>
          <p:nvPr/>
        </p:nvSpPr>
        <p:spPr bwMode="auto">
          <a:xfrm>
            <a:off x="838200" y="228600"/>
            <a:ext cx="7010400"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000099"/>
                </a:solidFill>
                <a:latin typeface="Comic Sans MS" pitchFamily="66" charset="0"/>
              </a:rPr>
              <a:t>AMOUNT OF HYDROGEN EVOLVED BY CdS PHOTOCATALYST</a:t>
            </a:r>
          </a:p>
        </p:txBody>
      </p:sp>
      <p:graphicFrame>
        <p:nvGraphicFramePr>
          <p:cNvPr id="57347" name="Object 3"/>
          <p:cNvGraphicFramePr>
            <a:graphicFrameLocks noChangeAspect="1"/>
          </p:cNvGraphicFramePr>
          <p:nvPr/>
        </p:nvGraphicFramePr>
        <p:xfrm>
          <a:off x="1219200" y="1143000"/>
          <a:ext cx="5984875" cy="4965700"/>
        </p:xfrm>
        <a:graphic>
          <a:graphicData uri="http://schemas.openxmlformats.org/presentationml/2006/ole">
            <mc:AlternateContent xmlns:mc="http://schemas.openxmlformats.org/markup-compatibility/2006">
              <mc:Choice xmlns:v="urn:schemas-microsoft-com:vml" Requires="v">
                <p:oleObj spid="_x0000_s45065" name="Graph" r:id="rId3" imgW="3565440" imgH="2970720" progId="Origin50.Graph">
                  <p:embed/>
                </p:oleObj>
              </mc:Choice>
              <mc:Fallback>
                <p:oleObj name="Graph" r:id="rId3" imgW="3565440" imgH="29707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5154" t="7646" r="8247" b="6076"/>
                      <a:stretch>
                        <a:fillRect/>
                      </a:stretch>
                    </p:blipFill>
                    <p:spPr bwMode="auto">
                      <a:xfrm>
                        <a:off x="1219200" y="1143000"/>
                        <a:ext cx="5984875"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8" name="Text Box 4"/>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82AED822-B950-4DBB-9A3A-7CD4F012C994}" type="slidenum">
              <a:rPr lang="en-US" sz="1600"/>
              <a:pPr/>
              <a:t>24</a:t>
            </a:fld>
            <a:endParaRPr lang="en-US" sz="1600"/>
          </a:p>
        </p:txBody>
      </p:sp>
    </p:spTree>
    <p:extLst>
      <p:ext uri="{BB962C8B-B14F-4D97-AF65-F5344CB8AC3E}">
        <p14:creationId xmlns:p14="http://schemas.microsoft.com/office/powerpoint/2010/main" val="40780993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Date Placeholder 59"/>
          <p:cNvSpPr>
            <a:spLocks noGrp="1"/>
          </p:cNvSpPr>
          <p:nvPr>
            <p:ph type="dt" sz="half" idx="10"/>
          </p:nvPr>
        </p:nvSpPr>
        <p:spPr/>
        <p:txBody>
          <a:bodyPr/>
          <a:lstStyle/>
          <a:p>
            <a:fld id="{22509434-D178-42BD-B833-E5C874F1FE77}" type="datetime1">
              <a:rPr lang="en-US"/>
              <a:pPr/>
              <a:t>4/5/2013</a:t>
            </a:fld>
            <a:endParaRPr lang="en-US"/>
          </a:p>
        </p:txBody>
      </p:sp>
      <p:sp>
        <p:nvSpPr>
          <p:cNvPr id="61" name="Footer Placeholder 60"/>
          <p:cNvSpPr>
            <a:spLocks noGrp="1"/>
          </p:cNvSpPr>
          <p:nvPr>
            <p:ph type="ftr" sz="quarter" idx="11"/>
          </p:nvPr>
        </p:nvSpPr>
        <p:spPr/>
        <p:txBody>
          <a:bodyPr/>
          <a:lstStyle/>
          <a:p>
            <a:r>
              <a:rPr lang="en-US"/>
              <a:t>NCCR-IITM</a:t>
            </a:r>
          </a:p>
        </p:txBody>
      </p:sp>
      <p:sp>
        <p:nvSpPr>
          <p:cNvPr id="62" name="Slide Number Placeholder 61"/>
          <p:cNvSpPr>
            <a:spLocks noGrp="1"/>
          </p:cNvSpPr>
          <p:nvPr>
            <p:ph type="sldNum" sz="quarter" idx="12"/>
          </p:nvPr>
        </p:nvSpPr>
        <p:spPr/>
        <p:txBody>
          <a:bodyPr/>
          <a:lstStyle/>
          <a:p>
            <a:fld id="{C4E396AD-42F6-487B-8648-8DE3D0074040}" type="slidenum">
              <a:rPr lang="en-US"/>
              <a:pPr/>
              <a:t>25</a:t>
            </a:fld>
            <a:endParaRPr lang="en-US"/>
          </a:p>
        </p:txBody>
      </p:sp>
      <p:sp>
        <p:nvSpPr>
          <p:cNvPr id="58370" name="Text Box 2"/>
          <p:cNvSpPr txBox="1">
            <a:spLocks noChangeArrowheads="1"/>
          </p:cNvSpPr>
          <p:nvPr/>
        </p:nvSpPr>
        <p:spPr bwMode="auto">
          <a:xfrm>
            <a:off x="381000" y="223838"/>
            <a:ext cx="58674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0"/>
              </a:spcBef>
            </a:pPr>
            <a:r>
              <a:rPr lang="en-US" sz="2400" b="1">
                <a:solidFill>
                  <a:srgbClr val="000099"/>
                </a:solidFill>
              </a:rPr>
              <a:t>TEM IMAGE OF CdS NANOPARTICLES</a:t>
            </a:r>
          </a:p>
        </p:txBody>
      </p:sp>
      <p:sp>
        <p:nvSpPr>
          <p:cNvPr id="58371" name="AutoShape 3"/>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2" name="AutoShape 4"/>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AutoShape 5"/>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4" name="AutoShape 6"/>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AutoShape 7"/>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6" name="AutoShape 8"/>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AutoShape 9"/>
          <p:cNvSpPr>
            <a:spLocks noChangeAspect="1" noChangeArrowheads="1"/>
          </p:cNvSpPr>
          <p:nvPr/>
        </p:nvSpPr>
        <p:spPr bwMode="auto">
          <a:xfrm>
            <a:off x="1870075" y="3292475"/>
            <a:ext cx="568325"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8" name="AutoShape 10"/>
          <p:cNvSpPr>
            <a:spLocks noChangeAspect="1" noChangeArrowheads="1"/>
          </p:cNvSpPr>
          <p:nvPr/>
        </p:nvSpPr>
        <p:spPr bwMode="auto">
          <a:xfrm>
            <a:off x="1870075" y="32924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8379" name="Group 11"/>
          <p:cNvGraphicFramePr>
            <a:graphicFrameLocks noGrp="1"/>
          </p:cNvGraphicFramePr>
          <p:nvPr/>
        </p:nvGraphicFramePr>
        <p:xfrm>
          <a:off x="381000" y="685800"/>
          <a:ext cx="5715000" cy="2400936"/>
        </p:xfrm>
        <a:graphic>
          <a:graphicData uri="http://schemas.openxmlformats.org/drawingml/2006/table">
            <a:tbl>
              <a:tblPr/>
              <a:tblGrid>
                <a:gridCol w="1219200"/>
                <a:gridCol w="1447800"/>
                <a:gridCol w="1143000"/>
                <a:gridCol w="1905000"/>
              </a:tblGrid>
              <a:tr h="7223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Catalyst</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Particle Size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(nm)</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sym typeface="Symbol" pitchFamily="18" charset="2"/>
                        </a:rPr>
                        <a:t>Surface</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sym typeface="Symbol" pitchFamily="18" charset="2"/>
                        </a:rPr>
                        <a:t>area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sym typeface="Symbol" pitchFamily="18" charset="2"/>
                        </a:rPr>
                        <a:t>(m</a:t>
                      </a:r>
                      <a:r>
                        <a:rPr kumimoji="0" lang="en-US" sz="1600" b="1" i="0" u="none" strike="noStrike" cap="none" normalizeH="0" baseline="30000" smtClean="0">
                          <a:ln>
                            <a:noFill/>
                          </a:ln>
                          <a:solidFill>
                            <a:schemeClr val="tx1"/>
                          </a:solidFill>
                          <a:effectLst/>
                          <a:latin typeface="Arial" charset="0"/>
                          <a:cs typeface="Times New Roman" pitchFamily="18" charset="0"/>
                          <a:sym typeface="Symbol" pitchFamily="18" charset="2"/>
                        </a:rPr>
                        <a:t>2</a:t>
                      </a:r>
                      <a:r>
                        <a:rPr kumimoji="0" lang="en-US" sz="1600" b="1" i="0" u="none" strike="noStrike" cap="none" normalizeH="0" baseline="0" smtClean="0">
                          <a:ln>
                            <a:noFill/>
                          </a:ln>
                          <a:solidFill>
                            <a:schemeClr val="tx1"/>
                          </a:solidFill>
                          <a:effectLst/>
                          <a:latin typeface="Arial" charset="0"/>
                          <a:cs typeface="Times New Roman" pitchFamily="18" charset="0"/>
                          <a:sym typeface="Symbol" pitchFamily="18" charset="2"/>
                        </a:rPr>
                        <a:t>/g)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Rate of hydrogen</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production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 </a:t>
                      </a:r>
                      <a:r>
                        <a:rPr kumimoji="0" lang="en-US" sz="1600" b="1" i="0" u="none" strike="noStrike" cap="none" normalizeH="0" baseline="0" smtClean="0">
                          <a:ln>
                            <a:noFill/>
                          </a:ln>
                          <a:solidFill>
                            <a:schemeClr val="tx1"/>
                          </a:solidFill>
                          <a:effectLst/>
                          <a:latin typeface="Arial" charset="0"/>
                          <a:cs typeface="Times New Roman" pitchFamily="18" charset="0"/>
                          <a:sym typeface="Symbol" pitchFamily="18" charset="2"/>
                        </a:rPr>
                        <a:t></a:t>
                      </a:r>
                      <a:r>
                        <a:rPr kumimoji="0" lang="en-US" sz="1600" b="1" i="0" u="none" strike="noStrike" cap="none" normalizeH="0" baseline="0" smtClean="0">
                          <a:ln>
                            <a:noFill/>
                          </a:ln>
                          <a:solidFill>
                            <a:schemeClr val="tx1"/>
                          </a:solidFill>
                          <a:effectLst/>
                          <a:latin typeface="Arial" charset="0"/>
                          <a:cs typeface="Times New Roman" pitchFamily="18" charset="0"/>
                        </a:rPr>
                        <a:t> moles /h)</a:t>
                      </a:r>
                      <a:endParaRPr kumimoji="0" lang="en-US" sz="1600" b="1" i="0" u="none" strike="noStrike" cap="none" normalizeH="0" baseline="0" smtClean="0">
                        <a:ln>
                          <a:noFill/>
                        </a:ln>
                        <a:solidFill>
                          <a:schemeClr val="tx1"/>
                        </a:solidFill>
                        <a:effectLst/>
                        <a:latin typeface="Arial" charset="0"/>
                        <a:cs typeface="Times New Roman" pitchFamily="18" charset="0"/>
                        <a:sym typeface="Symbol"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CdS - Y</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8.8</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102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CdS - Z</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6</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21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CdS - </a:t>
                      </a:r>
                      <a:r>
                        <a:rPr kumimoji="0" lang="en-US" sz="1600" b="1" i="0" u="none" strike="noStrike" cap="none" normalizeH="0" baseline="0" smtClean="0">
                          <a:ln>
                            <a:noFill/>
                          </a:ln>
                          <a:solidFill>
                            <a:srgbClr val="006600"/>
                          </a:solidFill>
                          <a:effectLst/>
                          <a:latin typeface="Arial" charset="0"/>
                          <a:cs typeface="Times New Roman" pitchFamily="18" charset="0"/>
                          <a:sym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11</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26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52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CdS - Bulk</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23</a:t>
                      </a:r>
                      <a:endParaRPr kumimoji="0" lang="en-US" sz="1600" b="1" i="0" u="none" strike="noStrike" cap="none" normalizeH="0" baseline="0" smtClean="0">
                        <a:ln>
                          <a:noFill/>
                        </a:ln>
                        <a:solidFill>
                          <a:srgbClr val="0066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       14</a:t>
                      </a:r>
                      <a:r>
                        <a:rPr kumimoji="0" lang="en-US" sz="1600" b="1" i="0" u="none" strike="noStrike" cap="none" normalizeH="0" baseline="0" smtClean="0">
                          <a:ln>
                            <a:noFill/>
                          </a:ln>
                          <a:solidFill>
                            <a:srgbClr val="006600"/>
                          </a:solidFill>
                          <a:effectLst/>
                          <a:latin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Arial" charset="0"/>
                          <a:cs typeface="Times New Roman" pitchFamily="18" charset="0"/>
                        </a:rPr>
                        <a:t>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58411" name="Group 43"/>
          <p:cNvGrpSpPr>
            <a:grpSpLocks/>
          </p:cNvGrpSpPr>
          <p:nvPr/>
        </p:nvGrpSpPr>
        <p:grpSpPr bwMode="auto">
          <a:xfrm>
            <a:off x="6276975" y="685800"/>
            <a:ext cx="2562225" cy="2895600"/>
            <a:chOff x="3888" y="480"/>
            <a:chExt cx="1614" cy="1824"/>
          </a:xfrm>
        </p:grpSpPr>
        <p:pic>
          <p:nvPicPr>
            <p:cNvPr id="58412" name="Picture 44" descr="DSCF0025"/>
            <p:cNvPicPr>
              <a:picLocks noChangeAspect="1" noChangeArrowheads="1"/>
            </p:cNvPicPr>
            <p:nvPr/>
          </p:nvPicPr>
          <p:blipFill>
            <a:blip r:embed="rId2" cstate="print">
              <a:lum bright="6000" contrast="36000"/>
              <a:extLst>
                <a:ext uri="{28A0092B-C50C-407E-A947-70E740481C1C}">
                  <a14:useLocalDpi xmlns:a14="http://schemas.microsoft.com/office/drawing/2010/main" val="0"/>
                </a:ext>
              </a:extLst>
            </a:blip>
            <a:srcRect l="14554" t="18773" r="18497" b="15230"/>
            <a:stretch>
              <a:fillRect/>
            </a:stretch>
          </p:blipFill>
          <p:spPr bwMode="auto">
            <a:xfrm>
              <a:off x="3888" y="480"/>
              <a:ext cx="1614" cy="1824"/>
            </a:xfrm>
            <a:prstGeom prst="rect">
              <a:avLst/>
            </a:prstGeom>
            <a:noFill/>
            <a:extLst>
              <a:ext uri="{909E8E84-426E-40DD-AFC4-6F175D3DCCD1}">
                <a14:hiddenFill xmlns:a14="http://schemas.microsoft.com/office/drawing/2010/main">
                  <a:solidFill>
                    <a:srgbClr val="FFFFFF"/>
                  </a:solidFill>
                </a14:hiddenFill>
              </a:ext>
            </a:extLst>
          </p:spPr>
        </p:pic>
        <p:sp>
          <p:nvSpPr>
            <p:cNvPr id="58413" name="Text Box 45"/>
            <p:cNvSpPr txBox="1">
              <a:spLocks noChangeArrowheads="1"/>
            </p:cNvSpPr>
            <p:nvPr/>
          </p:nvSpPr>
          <p:spPr bwMode="auto">
            <a:xfrm>
              <a:off x="3888" y="480"/>
              <a:ext cx="546"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a:t>CdS-Z</a:t>
              </a:r>
            </a:p>
          </p:txBody>
        </p:sp>
      </p:grpSp>
      <p:grpSp>
        <p:nvGrpSpPr>
          <p:cNvPr id="58414" name="Group 46"/>
          <p:cNvGrpSpPr>
            <a:grpSpLocks/>
          </p:cNvGrpSpPr>
          <p:nvPr/>
        </p:nvGrpSpPr>
        <p:grpSpPr bwMode="auto">
          <a:xfrm>
            <a:off x="5041900" y="3736975"/>
            <a:ext cx="3492500" cy="2768600"/>
            <a:chOff x="3368" y="2480"/>
            <a:chExt cx="2200" cy="1744"/>
          </a:xfrm>
        </p:grpSpPr>
        <p:pic>
          <p:nvPicPr>
            <p:cNvPr id="58415" name="Picture 47" descr="13a"/>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3368" y="2480"/>
              <a:ext cx="2150" cy="1741"/>
            </a:xfrm>
            <a:prstGeom prst="rect">
              <a:avLst/>
            </a:prstGeom>
            <a:noFill/>
            <a:extLst>
              <a:ext uri="{909E8E84-426E-40DD-AFC4-6F175D3DCCD1}">
                <a14:hiddenFill xmlns:a14="http://schemas.microsoft.com/office/drawing/2010/main">
                  <a:solidFill>
                    <a:srgbClr val="FFFFFF"/>
                  </a:solidFill>
                </a14:hiddenFill>
              </a:ext>
            </a:extLst>
          </p:spPr>
        </p:pic>
        <p:sp>
          <p:nvSpPr>
            <p:cNvPr id="58416" name="Text Box 48"/>
            <p:cNvSpPr txBox="1">
              <a:spLocks noChangeArrowheads="1"/>
            </p:cNvSpPr>
            <p:nvPr/>
          </p:nvSpPr>
          <p:spPr bwMode="auto">
            <a:xfrm>
              <a:off x="3372" y="2490"/>
              <a:ext cx="577"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a:t>CdS- </a:t>
              </a:r>
              <a:r>
                <a:rPr lang="en-US" b="1">
                  <a:sym typeface="Symbol" pitchFamily="18" charset="2"/>
                </a:rPr>
                <a:t></a:t>
              </a:r>
            </a:p>
          </p:txBody>
        </p:sp>
        <p:grpSp>
          <p:nvGrpSpPr>
            <p:cNvPr id="58417" name="Group 49"/>
            <p:cNvGrpSpPr>
              <a:grpSpLocks/>
            </p:cNvGrpSpPr>
            <p:nvPr/>
          </p:nvGrpSpPr>
          <p:grpSpPr bwMode="auto">
            <a:xfrm>
              <a:off x="4956" y="3929"/>
              <a:ext cx="612" cy="295"/>
              <a:chOff x="3372" y="3648"/>
              <a:chExt cx="612" cy="295"/>
            </a:xfrm>
          </p:grpSpPr>
          <p:sp>
            <p:nvSpPr>
              <p:cNvPr id="58418" name="Rectangle 50"/>
              <p:cNvSpPr>
                <a:spLocks noChangeArrowheads="1"/>
              </p:cNvSpPr>
              <p:nvPr/>
            </p:nvSpPr>
            <p:spPr bwMode="auto">
              <a:xfrm>
                <a:off x="3408" y="3648"/>
                <a:ext cx="528" cy="2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19" name="Line 51"/>
              <p:cNvSpPr>
                <a:spLocks noChangeShapeType="1"/>
              </p:cNvSpPr>
              <p:nvPr/>
            </p:nvSpPr>
            <p:spPr bwMode="auto">
              <a:xfrm>
                <a:off x="3528" y="3728"/>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0" name="Text Box 52"/>
              <p:cNvSpPr txBox="1">
                <a:spLocks noChangeArrowheads="1"/>
              </p:cNvSpPr>
              <p:nvPr/>
            </p:nvSpPr>
            <p:spPr bwMode="auto">
              <a:xfrm>
                <a:off x="3372" y="371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100 nm</a:t>
                </a:r>
              </a:p>
            </p:txBody>
          </p:sp>
        </p:grpSp>
      </p:grpSp>
      <p:grpSp>
        <p:nvGrpSpPr>
          <p:cNvPr id="58421" name="Group 53"/>
          <p:cNvGrpSpPr>
            <a:grpSpLocks/>
          </p:cNvGrpSpPr>
          <p:nvPr/>
        </p:nvGrpSpPr>
        <p:grpSpPr bwMode="auto">
          <a:xfrm>
            <a:off x="660400" y="3733800"/>
            <a:ext cx="3416300" cy="2819400"/>
            <a:chOff x="528" y="2448"/>
            <a:chExt cx="2152" cy="1776"/>
          </a:xfrm>
        </p:grpSpPr>
        <p:pic>
          <p:nvPicPr>
            <p:cNvPr id="58422" name="Picture 54" descr="12a"/>
            <p:cNvPicPr>
              <a:picLocks noChangeAspect="1" noChangeArrowheads="1"/>
            </p:cNvPicPr>
            <p:nvPr/>
          </p:nvPicPr>
          <p:blipFill>
            <a:blip r:embed="rId4" cstate="print">
              <a:lum contrast="24000"/>
              <a:extLst>
                <a:ext uri="{28A0092B-C50C-407E-A947-70E740481C1C}">
                  <a14:useLocalDpi xmlns:a14="http://schemas.microsoft.com/office/drawing/2010/main" val="0"/>
                </a:ext>
              </a:extLst>
            </a:blip>
            <a:srcRect/>
            <a:stretch>
              <a:fillRect/>
            </a:stretch>
          </p:blipFill>
          <p:spPr bwMode="auto">
            <a:xfrm>
              <a:off x="528" y="2448"/>
              <a:ext cx="2112" cy="1776"/>
            </a:xfrm>
            <a:prstGeom prst="rect">
              <a:avLst/>
            </a:prstGeom>
            <a:noFill/>
            <a:extLst>
              <a:ext uri="{909E8E84-426E-40DD-AFC4-6F175D3DCCD1}">
                <a14:hiddenFill xmlns:a14="http://schemas.microsoft.com/office/drawing/2010/main">
                  <a:solidFill>
                    <a:srgbClr val="FFFFFF"/>
                  </a:solidFill>
                </a14:hiddenFill>
              </a:ext>
            </a:extLst>
          </p:spPr>
        </p:pic>
        <p:sp>
          <p:nvSpPr>
            <p:cNvPr id="58423" name="Rectangle 55"/>
            <p:cNvSpPr>
              <a:spLocks noChangeArrowheads="1"/>
            </p:cNvSpPr>
            <p:nvPr/>
          </p:nvSpPr>
          <p:spPr bwMode="auto">
            <a:xfrm>
              <a:off x="2104" y="3928"/>
              <a:ext cx="528" cy="2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24" name="Line 56"/>
            <p:cNvSpPr>
              <a:spLocks noChangeShapeType="1"/>
            </p:cNvSpPr>
            <p:nvPr/>
          </p:nvSpPr>
          <p:spPr bwMode="auto">
            <a:xfrm>
              <a:off x="2224" y="4008"/>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5" name="Text Box 57"/>
            <p:cNvSpPr txBox="1">
              <a:spLocks noChangeArrowheads="1"/>
            </p:cNvSpPr>
            <p:nvPr/>
          </p:nvSpPr>
          <p:spPr bwMode="auto">
            <a:xfrm>
              <a:off x="2068" y="399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100 nm</a:t>
              </a:r>
            </a:p>
          </p:txBody>
        </p:sp>
        <p:sp>
          <p:nvSpPr>
            <p:cNvPr id="58426" name="Text Box 58"/>
            <p:cNvSpPr txBox="1">
              <a:spLocks noChangeArrowheads="1"/>
            </p:cNvSpPr>
            <p:nvPr/>
          </p:nvSpPr>
          <p:spPr bwMode="auto">
            <a:xfrm>
              <a:off x="528" y="2448"/>
              <a:ext cx="546"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a:t>CdS-Z</a:t>
              </a:r>
            </a:p>
          </p:txBody>
        </p:sp>
      </p:grpSp>
      <p:sp>
        <p:nvSpPr>
          <p:cNvPr id="58427" name="Text Box 59"/>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01CA00AB-4154-4B41-93DC-9BA452024036}" type="slidenum">
              <a:rPr lang="en-US" sz="1600"/>
              <a:pPr/>
              <a:t>25</a:t>
            </a:fld>
            <a:endParaRPr lang="en-US" sz="1600"/>
          </a:p>
        </p:txBody>
      </p:sp>
    </p:spTree>
    <p:extLst>
      <p:ext uri="{BB962C8B-B14F-4D97-AF65-F5344CB8AC3E}">
        <p14:creationId xmlns:p14="http://schemas.microsoft.com/office/powerpoint/2010/main" val="195566410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72576501-7357-4224-85D5-C98D92F43EC2}" type="datetime1">
              <a:rPr lang="en-US"/>
              <a:pPr/>
              <a:t>4/5/2013</a:t>
            </a:fld>
            <a:endParaRPr lang="en-US"/>
          </a:p>
        </p:txBody>
      </p:sp>
      <p:sp>
        <p:nvSpPr>
          <p:cNvPr id="13" name="Footer Placeholder 12"/>
          <p:cNvSpPr>
            <a:spLocks noGrp="1"/>
          </p:cNvSpPr>
          <p:nvPr>
            <p:ph type="ftr" sz="quarter" idx="11"/>
          </p:nvPr>
        </p:nvSpPr>
        <p:spPr/>
        <p:txBody>
          <a:bodyPr/>
          <a:lstStyle/>
          <a:p>
            <a:r>
              <a:rPr lang="en-US"/>
              <a:t>NCCR-IITM</a:t>
            </a:r>
          </a:p>
        </p:txBody>
      </p:sp>
      <p:sp>
        <p:nvSpPr>
          <p:cNvPr id="14" name="Slide Number Placeholder 13"/>
          <p:cNvSpPr>
            <a:spLocks noGrp="1"/>
          </p:cNvSpPr>
          <p:nvPr>
            <p:ph type="sldNum" sz="quarter" idx="12"/>
          </p:nvPr>
        </p:nvSpPr>
        <p:spPr/>
        <p:txBody>
          <a:bodyPr/>
          <a:lstStyle/>
          <a:p>
            <a:fld id="{BFF4E032-C7BD-411F-9FF7-5A11C1F2A343}" type="slidenum">
              <a:rPr lang="en-US"/>
              <a:pPr/>
              <a:t>26</a:t>
            </a:fld>
            <a:endParaRPr lang="en-US"/>
          </a:p>
        </p:txBody>
      </p:sp>
      <p:sp>
        <p:nvSpPr>
          <p:cNvPr id="59394" name="Rectangle 2"/>
          <p:cNvSpPr>
            <a:spLocks noChangeArrowheads="1"/>
          </p:cNvSpPr>
          <p:nvPr/>
        </p:nvSpPr>
        <p:spPr bwMode="auto">
          <a:xfrm>
            <a:off x="304800" y="152400"/>
            <a:ext cx="5976938"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400" b="1">
                <a:solidFill>
                  <a:srgbClr val="000099"/>
                </a:solidFill>
              </a:rPr>
              <a:t>SCANNING ELECTRON MICROGRAPHS</a:t>
            </a:r>
          </a:p>
        </p:txBody>
      </p:sp>
      <p:sp>
        <p:nvSpPr>
          <p:cNvPr id="59395" name="Text Box 3"/>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177370B2-E471-43BE-990E-D380D39F600B}" type="slidenum">
              <a:rPr lang="en-US" sz="1600"/>
              <a:pPr/>
              <a:t>26</a:t>
            </a:fld>
            <a:endParaRPr lang="en-US" sz="1600"/>
          </a:p>
        </p:txBody>
      </p:sp>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841375"/>
            <a:ext cx="3343275" cy="261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7" name="Rectangle 5"/>
          <p:cNvSpPr>
            <a:spLocks noChangeArrowheads="1"/>
          </p:cNvSpPr>
          <p:nvPr/>
        </p:nvSpPr>
        <p:spPr bwMode="auto">
          <a:xfrm>
            <a:off x="1152525" y="763588"/>
            <a:ext cx="8667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CdS-Z</a:t>
            </a:r>
          </a:p>
        </p:txBody>
      </p:sp>
      <p:pic>
        <p:nvPicPr>
          <p:cNvPr id="593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57250"/>
            <a:ext cx="33528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9" name="Rectangle 7"/>
          <p:cNvSpPr>
            <a:spLocks noChangeArrowheads="1"/>
          </p:cNvSpPr>
          <p:nvPr/>
        </p:nvSpPr>
        <p:spPr bwMode="auto">
          <a:xfrm>
            <a:off x="4724400" y="782638"/>
            <a:ext cx="8794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CdS-Y</a:t>
            </a:r>
          </a:p>
        </p:txBody>
      </p:sp>
      <p:pic>
        <p:nvPicPr>
          <p:cNvPr id="594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3524250"/>
            <a:ext cx="3343275"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401" name="Rectangle 9"/>
          <p:cNvSpPr>
            <a:spLocks noChangeArrowheads="1"/>
          </p:cNvSpPr>
          <p:nvPr/>
        </p:nvSpPr>
        <p:spPr bwMode="auto">
          <a:xfrm>
            <a:off x="1168400" y="3444875"/>
            <a:ext cx="89376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CdS-</a:t>
            </a:r>
            <a:r>
              <a:rPr lang="en-US" sz="2400">
                <a:sym typeface="Symbol" pitchFamily="18" charset="2"/>
              </a:rPr>
              <a:t></a:t>
            </a:r>
          </a:p>
        </p:txBody>
      </p:sp>
      <p:pic>
        <p:nvPicPr>
          <p:cNvPr id="59402" name="Picture 10" descr="S---2--2---2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225" y="3522663"/>
            <a:ext cx="3355975" cy="25765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403" name="Text Box 11"/>
          <p:cNvSpPr txBox="1">
            <a:spLocks noChangeArrowheads="1"/>
          </p:cNvSpPr>
          <p:nvPr/>
        </p:nvSpPr>
        <p:spPr bwMode="auto">
          <a:xfrm>
            <a:off x="4705350" y="3429000"/>
            <a:ext cx="1314450" cy="37941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b="1"/>
              <a:t>CdS- bulk</a:t>
            </a:r>
          </a:p>
        </p:txBody>
      </p:sp>
    </p:spTree>
    <p:extLst>
      <p:ext uri="{BB962C8B-B14F-4D97-AF65-F5344CB8AC3E}">
        <p14:creationId xmlns:p14="http://schemas.microsoft.com/office/powerpoint/2010/main" val="6602512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fld id="{D90C12CA-43AC-487D-BD88-CDDA63CB81D9}" type="datetime1">
              <a:rPr lang="en-US"/>
              <a:pPr/>
              <a:t>4/5/2013</a:t>
            </a:fld>
            <a:endParaRPr lang="en-US"/>
          </a:p>
        </p:txBody>
      </p:sp>
      <p:sp>
        <p:nvSpPr>
          <p:cNvPr id="10" name="Footer Placeholder 9"/>
          <p:cNvSpPr>
            <a:spLocks noGrp="1"/>
          </p:cNvSpPr>
          <p:nvPr>
            <p:ph type="ftr" sz="quarter" idx="11"/>
          </p:nvPr>
        </p:nvSpPr>
        <p:spPr/>
        <p:txBody>
          <a:bodyPr/>
          <a:lstStyle/>
          <a:p>
            <a:r>
              <a:rPr lang="en-US"/>
              <a:t>NCCR-IITM</a:t>
            </a:r>
          </a:p>
        </p:txBody>
      </p:sp>
      <p:sp>
        <p:nvSpPr>
          <p:cNvPr id="11" name="Slide Number Placeholder 10"/>
          <p:cNvSpPr>
            <a:spLocks noGrp="1"/>
          </p:cNvSpPr>
          <p:nvPr>
            <p:ph type="sldNum" sz="quarter" idx="12"/>
          </p:nvPr>
        </p:nvSpPr>
        <p:spPr/>
        <p:txBody>
          <a:bodyPr/>
          <a:lstStyle/>
          <a:p>
            <a:fld id="{E30DA1A2-5BFC-4847-B01A-84CEF406F8A3}" type="slidenum">
              <a:rPr lang="en-US"/>
              <a:pPr/>
              <a:t>27</a:t>
            </a:fld>
            <a:endParaRPr lang="en-US"/>
          </a:p>
        </p:txBody>
      </p:sp>
      <p:graphicFrame>
        <p:nvGraphicFramePr>
          <p:cNvPr id="62466" name="Object 2"/>
          <p:cNvGraphicFramePr>
            <a:graphicFrameLocks noGrp="1" noChangeAspect="1"/>
          </p:cNvGraphicFramePr>
          <p:nvPr>
            <p:ph sz="half" idx="1"/>
          </p:nvPr>
        </p:nvGraphicFramePr>
        <p:xfrm>
          <a:off x="381000" y="3276600"/>
          <a:ext cx="3657600" cy="3135313"/>
        </p:xfrm>
        <a:graphic>
          <a:graphicData uri="http://schemas.openxmlformats.org/presentationml/2006/ole">
            <mc:AlternateContent xmlns:mc="http://schemas.openxmlformats.org/markup-compatibility/2006">
              <mc:Choice xmlns:v="urn:schemas-microsoft-com:vml" Requires="v">
                <p:oleObj spid="_x0000_s46103" name="Graph" r:id="rId3" imgW="3627360" imgH="3015360" progId="Origin50.Graph">
                  <p:embed/>
                </p:oleObj>
              </mc:Choice>
              <mc:Fallback>
                <p:oleObj name="Graph" r:id="rId3" imgW="3627360" imgH="301536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448" t="9401" r="6897" b="4970"/>
                      <a:stretch>
                        <a:fillRect/>
                      </a:stretch>
                    </p:blipFill>
                    <p:spPr bwMode="auto">
                      <a:xfrm>
                        <a:off x="381000" y="3276600"/>
                        <a:ext cx="3657600" cy="313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67" name="Rectangle 3"/>
          <p:cNvSpPr>
            <a:spLocks noChangeArrowheads="1"/>
          </p:cNvSpPr>
          <p:nvPr/>
        </p:nvSpPr>
        <p:spPr bwMode="auto">
          <a:xfrm>
            <a:off x="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62468" name="Object 4"/>
          <p:cNvGraphicFramePr>
            <a:graphicFrameLocks noChangeAspect="1"/>
          </p:cNvGraphicFramePr>
          <p:nvPr/>
        </p:nvGraphicFramePr>
        <p:xfrm>
          <a:off x="4876800" y="3228975"/>
          <a:ext cx="3810000" cy="3079750"/>
        </p:xfrm>
        <a:graphic>
          <a:graphicData uri="http://schemas.openxmlformats.org/presentationml/2006/ole">
            <mc:AlternateContent xmlns:mc="http://schemas.openxmlformats.org/markup-compatibility/2006">
              <mc:Choice xmlns:v="urn:schemas-microsoft-com:vml" Requires="v">
                <p:oleObj spid="_x0000_s46104" name="Graph" r:id="rId5" imgW="3627360" imgH="3052800" progId="Origin50.Graph">
                  <p:embed/>
                </p:oleObj>
              </mc:Choice>
              <mc:Fallback>
                <p:oleObj name="Graph" r:id="rId5" imgW="3627360" imgH="305280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5084" t="8006" r="6779" b="7924"/>
                      <a:stretch>
                        <a:fillRect/>
                      </a:stretch>
                    </p:blipFill>
                    <p:spPr bwMode="auto">
                      <a:xfrm>
                        <a:off x="4876800" y="3228975"/>
                        <a:ext cx="3810000" cy="307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69" name="Text Box 5"/>
          <p:cNvSpPr txBox="1">
            <a:spLocks noChangeArrowheads="1"/>
          </p:cNvSpPr>
          <p:nvPr/>
        </p:nvSpPr>
        <p:spPr bwMode="auto">
          <a:xfrm>
            <a:off x="304800" y="2117725"/>
            <a:ext cx="441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660066"/>
                </a:solidFill>
              </a:rPr>
              <a:t>Activity of the catalyst is directly proportional  to work function of the metal and M-H bond strength.</a:t>
            </a:r>
          </a:p>
        </p:txBody>
      </p:sp>
      <p:sp>
        <p:nvSpPr>
          <p:cNvPr id="62470" name="Rectangle 6"/>
          <p:cNvSpPr>
            <a:spLocks noChangeArrowheads="1"/>
          </p:cNvSpPr>
          <p:nvPr/>
        </p:nvSpPr>
        <p:spPr bwMode="auto">
          <a:xfrm>
            <a:off x="317500" y="200025"/>
            <a:ext cx="4035425" cy="1552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000099"/>
                </a:solidFill>
              </a:rPr>
              <a:t>PHOTOCATALYTIC  HYDROGEN EVOLUTION OVER METAL LOADED CdS NANOPARTICLES</a:t>
            </a:r>
          </a:p>
        </p:txBody>
      </p:sp>
      <p:graphicFrame>
        <p:nvGraphicFramePr>
          <p:cNvPr id="62471" name="Object 7"/>
          <p:cNvGraphicFramePr>
            <a:graphicFrameLocks noGrp="1" noChangeAspect="1"/>
          </p:cNvGraphicFramePr>
          <p:nvPr>
            <p:ph sz="half" idx="2"/>
          </p:nvPr>
        </p:nvGraphicFramePr>
        <p:xfrm>
          <a:off x="4800600" y="174625"/>
          <a:ext cx="3886200" cy="3178175"/>
        </p:xfrm>
        <a:graphic>
          <a:graphicData uri="http://schemas.openxmlformats.org/presentationml/2006/ole">
            <mc:AlternateContent xmlns:mc="http://schemas.openxmlformats.org/markup-compatibility/2006">
              <mc:Choice xmlns:v="urn:schemas-microsoft-com:vml" Requires="v">
                <p:oleObj spid="_x0000_s46105" name="Graph" r:id="rId7" imgW="3614400" imgH="2962080" progId="Origin50.Graph">
                  <p:embed/>
                </p:oleObj>
              </mc:Choice>
              <mc:Fallback>
                <p:oleObj name="Graph" r:id="rId7" imgW="3614400" imgH="296208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4216" t="5145" r="7246" b="4823"/>
                      <a:stretch>
                        <a:fillRect/>
                      </a:stretch>
                    </p:blipFill>
                    <p:spPr bwMode="auto">
                      <a:xfrm>
                        <a:off x="4800600" y="174625"/>
                        <a:ext cx="3886200" cy="317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72" name="Text Box 8"/>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2ED40084-F2FC-4DAD-8D27-16E5862CC0C9}" type="slidenum">
              <a:rPr lang="en-US" sz="1600"/>
              <a:pPr/>
              <a:t>27</a:t>
            </a:fld>
            <a:endParaRPr lang="en-US" sz="1600"/>
          </a:p>
        </p:txBody>
      </p:sp>
    </p:spTree>
    <p:extLst>
      <p:ext uri="{BB962C8B-B14F-4D97-AF65-F5344CB8AC3E}">
        <p14:creationId xmlns:p14="http://schemas.microsoft.com/office/powerpoint/2010/main" val="11338785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25"/>
          <p:cNvSpPr>
            <a:spLocks noGrp="1"/>
          </p:cNvSpPr>
          <p:nvPr>
            <p:ph type="dt" sz="half" idx="10"/>
          </p:nvPr>
        </p:nvSpPr>
        <p:spPr/>
        <p:txBody>
          <a:bodyPr/>
          <a:lstStyle/>
          <a:p>
            <a:fld id="{890FC71C-8C71-4DB6-8A28-9FF149F42664}" type="datetime1">
              <a:rPr lang="en-US"/>
              <a:pPr/>
              <a:t>4/5/2013</a:t>
            </a:fld>
            <a:endParaRPr lang="en-US"/>
          </a:p>
        </p:txBody>
      </p:sp>
      <p:sp>
        <p:nvSpPr>
          <p:cNvPr id="27" name="Footer Placeholder 26"/>
          <p:cNvSpPr>
            <a:spLocks noGrp="1"/>
          </p:cNvSpPr>
          <p:nvPr>
            <p:ph type="ftr" sz="quarter" idx="11"/>
          </p:nvPr>
        </p:nvSpPr>
        <p:spPr/>
        <p:txBody>
          <a:bodyPr/>
          <a:lstStyle/>
          <a:p>
            <a:r>
              <a:rPr lang="en-US"/>
              <a:t>NCCR-IITM</a:t>
            </a:r>
          </a:p>
        </p:txBody>
      </p:sp>
      <p:sp>
        <p:nvSpPr>
          <p:cNvPr id="28" name="Slide Number Placeholder 27"/>
          <p:cNvSpPr>
            <a:spLocks noGrp="1"/>
          </p:cNvSpPr>
          <p:nvPr>
            <p:ph type="sldNum" sz="quarter" idx="12"/>
          </p:nvPr>
        </p:nvSpPr>
        <p:spPr/>
        <p:txBody>
          <a:bodyPr/>
          <a:lstStyle/>
          <a:p>
            <a:fld id="{0C266BBD-63D6-49B8-9C92-9E16B2977E40}" type="slidenum">
              <a:rPr lang="en-US"/>
              <a:pPr/>
              <a:t>28</a:t>
            </a:fld>
            <a:endParaRPr lang="en-US"/>
          </a:p>
        </p:txBody>
      </p:sp>
      <p:graphicFrame>
        <p:nvGraphicFramePr>
          <p:cNvPr id="63490" name="Group 2"/>
          <p:cNvGraphicFramePr>
            <a:graphicFrameLocks noGrp="1"/>
          </p:cNvGraphicFramePr>
          <p:nvPr/>
        </p:nvGraphicFramePr>
        <p:xfrm>
          <a:off x="762000" y="1981200"/>
          <a:ext cx="7772400" cy="2179320"/>
        </p:xfrm>
        <a:graphic>
          <a:graphicData uri="http://schemas.openxmlformats.org/drawingml/2006/table">
            <a:tbl>
              <a:tblPr/>
              <a:tblGrid>
                <a:gridCol w="952500"/>
                <a:gridCol w="1379538"/>
                <a:gridCol w="2159000"/>
                <a:gridCol w="1209675"/>
                <a:gridCol w="2071687"/>
              </a:tblGrid>
              <a:tr h="990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Metal</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Redox potential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(E</a:t>
                      </a:r>
                      <a:r>
                        <a:rPr kumimoji="0" lang="en-US" sz="1800" b="0" i="0" u="none" strike="noStrike" cap="none" normalizeH="0" baseline="30000" smtClean="0">
                          <a:ln>
                            <a:noFill/>
                          </a:ln>
                          <a:solidFill>
                            <a:schemeClr val="tx1"/>
                          </a:solidFill>
                          <a:effectLst/>
                          <a:latin typeface="Arial" charset="0"/>
                          <a:cs typeface="Times New Roman" pitchFamily="18" charset="0"/>
                        </a:rPr>
                        <a:t>0</a:t>
                      </a:r>
                      <a:r>
                        <a:rPr kumimoji="0" lang="en-US" sz="1800" b="0" i="0" u="none" strike="noStrike" cap="none" normalizeH="0" baseline="0" smtClean="0">
                          <a:ln>
                            <a:noFill/>
                          </a:ln>
                          <a:solidFill>
                            <a:schemeClr val="tx1"/>
                          </a:solidFill>
                          <a:effectLst/>
                          <a:latin typeface="Arial"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Metal- hydrogen bond energy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(K cal mol</a:t>
                      </a:r>
                      <a:r>
                        <a:rPr kumimoji="0" lang="en-US" sz="1800" b="0" i="0" u="none" strike="noStrike" cap="none" normalizeH="0" baseline="30000" smtClean="0">
                          <a:ln>
                            <a:noFill/>
                          </a:ln>
                          <a:solidFill>
                            <a:schemeClr val="tx1"/>
                          </a:solidFill>
                          <a:effectLst/>
                          <a:latin typeface="Arial" charset="0"/>
                          <a:cs typeface="Times New Roman" pitchFamily="18" charset="0"/>
                        </a:rPr>
                        <a:t>-1</a:t>
                      </a:r>
                      <a:r>
                        <a:rPr kumimoji="0" lang="en-US" sz="1800" b="0" i="0" u="none" strike="noStrike" cap="none" normalizeH="0" baseline="0" smtClean="0">
                          <a:ln>
                            <a:noFill/>
                          </a:ln>
                          <a:solidFill>
                            <a:schemeClr val="tx1"/>
                          </a:solidFill>
                          <a:effectLst/>
                          <a:latin typeface="Arial"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Work function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(eV)</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Hydrogen evolution rate*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(µmol h</a:t>
                      </a:r>
                      <a:r>
                        <a:rPr kumimoji="0" lang="en-US" sz="1800" b="0" i="0" u="none" strike="noStrike" cap="none" normalizeH="0" baseline="30000" smtClean="0">
                          <a:ln>
                            <a:noFill/>
                          </a:ln>
                          <a:solidFill>
                            <a:schemeClr val="tx1"/>
                          </a:solidFill>
                          <a:effectLst/>
                          <a:latin typeface="Arial" charset="0"/>
                          <a:cs typeface="Times New Roman" pitchFamily="18" charset="0"/>
                        </a:rPr>
                        <a:t>-1 </a:t>
                      </a:r>
                      <a:r>
                        <a:rPr kumimoji="0" lang="en-US" sz="1800" b="0" i="0" u="none" strike="noStrike" cap="none" normalizeH="0" baseline="0" smtClean="0">
                          <a:ln>
                            <a:noFill/>
                          </a:ln>
                          <a:solidFill>
                            <a:schemeClr val="tx1"/>
                          </a:solidFill>
                          <a:effectLst/>
                          <a:latin typeface="Arial" charset="0"/>
                          <a:cs typeface="Times New Roman" pitchFamily="18" charset="0"/>
                        </a:rPr>
                        <a:t>0.1g</a:t>
                      </a:r>
                      <a:r>
                        <a:rPr kumimoji="0" lang="en-US" sz="1800" b="0" i="0" u="none" strike="noStrike" cap="none" normalizeH="0" baseline="30000" smtClean="0">
                          <a:ln>
                            <a:noFill/>
                          </a:ln>
                          <a:solidFill>
                            <a:schemeClr val="tx1"/>
                          </a:solidFill>
                          <a:effectLst/>
                          <a:latin typeface="Arial" charset="0"/>
                          <a:cs typeface="Times New Roman" pitchFamily="18" charset="0"/>
                        </a:rPr>
                        <a:t>-1</a:t>
                      </a:r>
                      <a:r>
                        <a:rPr kumimoji="0" lang="en-US" sz="1800" b="0" i="0" u="none" strike="noStrike" cap="none" normalizeH="0" baseline="0" smtClean="0">
                          <a:ln>
                            <a:noFill/>
                          </a:ln>
                          <a:solidFill>
                            <a:schemeClr val="tx1"/>
                          </a:solidFill>
                          <a:effectLst/>
                          <a:latin typeface="Arial"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9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Pt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Pd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Rh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Ru</a:t>
                      </a:r>
                      <a:endParaRPr kumimoji="0" lang="en-US" sz="1800" b="1" i="0" u="none" strike="noStrike" cap="none" normalizeH="0" baseline="0" smtClean="0">
                        <a:ln>
                          <a:noFill/>
                        </a:ln>
                        <a:solidFill>
                          <a:srgbClr val="006600"/>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1.188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0.951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0.758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0.455</a:t>
                      </a:r>
                      <a:endParaRPr kumimoji="0" lang="en-US" sz="1800" b="1" i="0" u="none" strike="noStrike" cap="none" normalizeH="0" baseline="0" smtClean="0">
                        <a:ln>
                          <a:noFill/>
                        </a:ln>
                        <a:solidFill>
                          <a:srgbClr val="006600"/>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62.8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64.5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65.1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66.6</a:t>
                      </a:r>
                      <a:endParaRPr kumimoji="0" lang="en-US" sz="1800" b="1" i="0" u="none" strike="noStrike" cap="none" normalizeH="0" baseline="0" smtClean="0">
                        <a:ln>
                          <a:noFill/>
                        </a:ln>
                        <a:solidFill>
                          <a:srgbClr val="006600"/>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5.65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5.12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4.98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4.71</a:t>
                      </a:r>
                      <a:endParaRPr kumimoji="0" lang="en-US" sz="1800" b="1" i="0" u="none" strike="noStrike" cap="none" normalizeH="0" baseline="0" smtClean="0">
                        <a:ln>
                          <a:noFill/>
                        </a:ln>
                        <a:solidFill>
                          <a:srgbClr val="006600"/>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600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144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114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Arial" charset="0"/>
                          <a:cs typeface="Times New Roman" pitchFamily="18" charset="0"/>
                        </a:rPr>
                        <a:t>54</a:t>
                      </a:r>
                      <a:endParaRPr kumimoji="0" lang="en-US" sz="1800" b="1" i="0" u="none" strike="noStrike" cap="none" normalizeH="0" baseline="0" smtClean="0">
                        <a:ln>
                          <a:noFill/>
                        </a:ln>
                        <a:solidFill>
                          <a:srgbClr val="006600"/>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3510" name="Text Box 22"/>
          <p:cNvSpPr txBox="1">
            <a:spLocks noChangeArrowheads="1"/>
          </p:cNvSpPr>
          <p:nvPr/>
        </p:nvSpPr>
        <p:spPr bwMode="auto">
          <a:xfrm>
            <a:off x="371475" y="228600"/>
            <a:ext cx="7324725"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2"/>
                </a:solidFill>
              </a:rPr>
              <a:t>HYDROGEN PRODUCTION ACTIVITY OF METAL LOADED CdS PREPARED FROM H-ZSM-5</a:t>
            </a:r>
          </a:p>
        </p:txBody>
      </p:sp>
      <p:sp>
        <p:nvSpPr>
          <p:cNvPr id="63511" name="Rectangle 23"/>
          <p:cNvSpPr>
            <a:spLocks noChangeArrowheads="1"/>
          </p:cNvSpPr>
          <p:nvPr/>
        </p:nvSpPr>
        <p:spPr bwMode="auto">
          <a:xfrm>
            <a:off x="762000" y="4876800"/>
            <a:ext cx="780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b="1">
                <a:solidFill>
                  <a:srgbClr val="800000"/>
                </a:solidFill>
              </a:rPr>
              <a:t>*1 wt% metal loaded on CdS-Z sample. The reaction data is presented </a:t>
            </a:r>
          </a:p>
          <a:p>
            <a:pPr algn="ctr"/>
            <a:r>
              <a:rPr lang="en-US" b="1">
                <a:solidFill>
                  <a:srgbClr val="800000"/>
                </a:solidFill>
              </a:rPr>
              <a:t>after 6 h under reaction condition. </a:t>
            </a:r>
          </a:p>
        </p:txBody>
      </p:sp>
      <p:sp>
        <p:nvSpPr>
          <p:cNvPr id="63512" name="Text Box 24"/>
          <p:cNvSpPr txBox="1">
            <a:spLocks noChangeArrowheads="1"/>
          </p:cNvSpPr>
          <p:nvPr/>
        </p:nvSpPr>
        <p:spPr bwMode="auto">
          <a:xfrm>
            <a:off x="514350" y="6248400"/>
            <a:ext cx="8077200" cy="3667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rgbClr val="660066"/>
                </a:solidFill>
                <a:latin typeface="Times New Roman" pitchFamily="18" charset="0"/>
              </a:rPr>
              <a:t>M. Sathish, B. Viswanathan, R. P. Viswanath </a:t>
            </a:r>
            <a:r>
              <a:rPr lang="en-US" b="1" i="1">
                <a:solidFill>
                  <a:srgbClr val="660066"/>
                </a:solidFill>
                <a:latin typeface="Times New Roman" pitchFamily="18" charset="0"/>
              </a:rPr>
              <a:t>Int. J. Hydrogen Energy</a:t>
            </a:r>
            <a:r>
              <a:rPr lang="en-US" b="1">
                <a:solidFill>
                  <a:srgbClr val="660066"/>
                </a:solidFill>
                <a:latin typeface="Times New Roman" pitchFamily="18" charset="0"/>
              </a:rPr>
              <a:t> (In press)</a:t>
            </a:r>
          </a:p>
        </p:txBody>
      </p:sp>
      <p:sp>
        <p:nvSpPr>
          <p:cNvPr id="63513" name="Text Box 25"/>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6A31B566-2E83-490C-A68B-D134884F290A}" type="slidenum">
              <a:rPr lang="en-US" sz="1600"/>
              <a:pPr/>
              <a:t>28</a:t>
            </a:fld>
            <a:endParaRPr lang="en-US" sz="1600"/>
          </a:p>
        </p:txBody>
      </p:sp>
    </p:spTree>
    <p:extLst>
      <p:ext uri="{BB962C8B-B14F-4D97-AF65-F5344CB8AC3E}">
        <p14:creationId xmlns:p14="http://schemas.microsoft.com/office/powerpoint/2010/main" val="201624110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p:cNvSpPr>
            <a:spLocks noGrp="1"/>
          </p:cNvSpPr>
          <p:nvPr>
            <p:ph type="dt" sz="half" idx="10"/>
          </p:nvPr>
        </p:nvSpPr>
        <p:spPr/>
        <p:txBody>
          <a:bodyPr/>
          <a:lstStyle/>
          <a:p>
            <a:fld id="{EA65B1B7-630C-4744-9BB9-7DE2CF65FA73}" type="datetime1">
              <a:rPr lang="en-US"/>
              <a:pPr/>
              <a:t>4/5/2013</a:t>
            </a:fld>
            <a:endParaRPr lang="en-US"/>
          </a:p>
        </p:txBody>
      </p:sp>
      <p:sp>
        <p:nvSpPr>
          <p:cNvPr id="20" name="Footer Placeholder 19"/>
          <p:cNvSpPr>
            <a:spLocks noGrp="1"/>
          </p:cNvSpPr>
          <p:nvPr>
            <p:ph type="ftr" sz="quarter" idx="11"/>
          </p:nvPr>
        </p:nvSpPr>
        <p:spPr/>
        <p:txBody>
          <a:bodyPr/>
          <a:lstStyle/>
          <a:p>
            <a:r>
              <a:rPr lang="en-US"/>
              <a:t>NCCR-IITM</a:t>
            </a:r>
          </a:p>
        </p:txBody>
      </p:sp>
      <p:sp>
        <p:nvSpPr>
          <p:cNvPr id="21" name="Slide Number Placeholder 20"/>
          <p:cNvSpPr>
            <a:spLocks noGrp="1"/>
          </p:cNvSpPr>
          <p:nvPr>
            <p:ph type="sldNum" sz="quarter" idx="12"/>
          </p:nvPr>
        </p:nvSpPr>
        <p:spPr/>
        <p:txBody>
          <a:bodyPr/>
          <a:lstStyle/>
          <a:p>
            <a:fld id="{222D967A-2B51-42F9-85CF-9E5FE2A99BF5}" type="slidenum">
              <a:rPr lang="en-US"/>
              <a:pPr/>
              <a:t>29</a:t>
            </a:fld>
            <a:endParaRPr lang="en-US"/>
          </a:p>
        </p:txBody>
      </p:sp>
      <p:sp>
        <p:nvSpPr>
          <p:cNvPr id="64514" name="Text Box 2"/>
          <p:cNvSpPr txBox="1">
            <a:spLocks noChangeArrowheads="1"/>
          </p:cNvSpPr>
          <p:nvPr/>
        </p:nvSpPr>
        <p:spPr bwMode="auto">
          <a:xfrm>
            <a:off x="304800" y="1752600"/>
            <a:ext cx="4038600"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6600CC"/>
              </a:buClr>
              <a:buFont typeface="Wingdings" pitchFamily="2" charset="2"/>
              <a:buChar char="v"/>
            </a:pPr>
            <a:r>
              <a:rPr lang="en-US" sz="2200">
                <a:solidFill>
                  <a:srgbClr val="6600CC"/>
                </a:solidFill>
              </a:rPr>
              <a:t> </a:t>
            </a:r>
            <a:r>
              <a:rPr lang="en-US" sz="2200">
                <a:solidFill>
                  <a:srgbClr val="FF3300"/>
                </a:solidFill>
              </a:rPr>
              <a:t>Pt, Pd &amp; Rh</a:t>
            </a:r>
            <a:r>
              <a:rPr lang="en-US" sz="2200">
                <a:solidFill>
                  <a:srgbClr val="6600CC"/>
                </a:solidFill>
              </a:rPr>
              <a:t> show  higher      </a:t>
            </a:r>
            <a:br>
              <a:rPr lang="en-US" sz="2200">
                <a:solidFill>
                  <a:srgbClr val="6600CC"/>
                </a:solidFill>
              </a:rPr>
            </a:br>
            <a:r>
              <a:rPr lang="en-US" sz="2200">
                <a:solidFill>
                  <a:srgbClr val="6600CC"/>
                </a:solidFill>
              </a:rPr>
              <a:t>     activity</a:t>
            </a:r>
          </a:p>
          <a:p>
            <a:pPr>
              <a:lnSpc>
                <a:spcPct val="150000"/>
              </a:lnSpc>
              <a:spcBef>
                <a:spcPct val="50000"/>
              </a:spcBef>
              <a:buClr>
                <a:srgbClr val="6600CC"/>
              </a:buClr>
              <a:buFont typeface="Wingdings" pitchFamily="2" charset="2"/>
              <a:buChar char="v"/>
            </a:pPr>
            <a:r>
              <a:rPr lang="en-US" sz="2200">
                <a:solidFill>
                  <a:srgbClr val="6600CC"/>
                </a:solidFill>
              </a:rPr>
              <a:t> High reduction potential.</a:t>
            </a:r>
          </a:p>
          <a:p>
            <a:pPr>
              <a:spcBef>
                <a:spcPct val="50000"/>
              </a:spcBef>
              <a:buClr>
                <a:srgbClr val="6600CC"/>
              </a:buClr>
              <a:buFont typeface="Wingdings" pitchFamily="2" charset="2"/>
              <a:buChar char="v"/>
            </a:pPr>
            <a:r>
              <a:rPr lang="en-US" sz="2200">
                <a:solidFill>
                  <a:srgbClr val="6600CC"/>
                </a:solidFill>
              </a:rPr>
              <a:t> Hydrogen over voltage </a:t>
            </a:r>
            <a:br>
              <a:rPr lang="en-US" sz="2200">
                <a:solidFill>
                  <a:srgbClr val="6600CC"/>
                </a:solidFill>
              </a:rPr>
            </a:br>
            <a:r>
              <a:rPr lang="en-US" sz="2200">
                <a:solidFill>
                  <a:srgbClr val="6600CC"/>
                </a:solidFill>
              </a:rPr>
              <a:t>     is less for Pt, Pd &amp; Rh </a:t>
            </a:r>
          </a:p>
        </p:txBody>
      </p:sp>
      <p:sp>
        <p:nvSpPr>
          <p:cNvPr id="64515" name="Text Box 3"/>
          <p:cNvSpPr txBox="1">
            <a:spLocks noChangeArrowheads="1"/>
          </p:cNvSpPr>
          <p:nvPr/>
        </p:nvSpPr>
        <p:spPr bwMode="auto">
          <a:xfrm>
            <a:off x="304800" y="3048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chemeClr val="tx2"/>
                </a:solidFill>
              </a:rPr>
              <a:t>EFFECT OF METALS ON HYDROGEN EVOLUTION RATE</a:t>
            </a:r>
          </a:p>
        </p:txBody>
      </p:sp>
      <p:graphicFrame>
        <p:nvGraphicFramePr>
          <p:cNvPr id="64516" name="Object 4"/>
          <p:cNvGraphicFramePr>
            <a:graphicFrameLocks noChangeAspect="1"/>
          </p:cNvGraphicFramePr>
          <p:nvPr/>
        </p:nvGraphicFramePr>
        <p:xfrm>
          <a:off x="4267200" y="990600"/>
          <a:ext cx="3884613" cy="5562600"/>
        </p:xfrm>
        <a:graphic>
          <a:graphicData uri="http://schemas.openxmlformats.org/presentationml/2006/ole">
            <mc:AlternateContent xmlns:mc="http://schemas.openxmlformats.org/markup-compatibility/2006">
              <mc:Choice xmlns:v="urn:schemas-microsoft-com:vml" Requires="v">
                <p:oleObj spid="_x0000_s47113" name="Bitmap Image" r:id="rId3" imgW="3057143" imgH="4382112" progId="Paint.Picture">
                  <p:embed/>
                </p:oleObj>
              </mc:Choice>
              <mc:Fallback>
                <p:oleObj name="Bitmap Image" r:id="rId3" imgW="3057143" imgH="438211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90600"/>
                        <a:ext cx="388461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7" name="Text Box 5"/>
          <p:cNvSpPr txBox="1">
            <a:spLocks noChangeArrowheads="1"/>
          </p:cNvSpPr>
          <p:nvPr/>
        </p:nvSpPr>
        <p:spPr bwMode="auto">
          <a:xfrm>
            <a:off x="6553200" y="5700713"/>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Ru</a:t>
            </a:r>
          </a:p>
        </p:txBody>
      </p:sp>
      <p:sp>
        <p:nvSpPr>
          <p:cNvPr id="64518" name="Text Box 6"/>
          <p:cNvSpPr txBox="1">
            <a:spLocks noChangeArrowheads="1"/>
          </p:cNvSpPr>
          <p:nvPr/>
        </p:nvSpPr>
        <p:spPr bwMode="auto">
          <a:xfrm>
            <a:off x="6692900" y="385762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latin typeface="Times New Roman" pitchFamily="18" charset="0"/>
              </a:rPr>
              <a:t>Ni</a:t>
            </a:r>
          </a:p>
        </p:txBody>
      </p:sp>
      <p:sp>
        <p:nvSpPr>
          <p:cNvPr id="64519" name="Text Box 7"/>
          <p:cNvSpPr txBox="1">
            <a:spLocks noChangeArrowheads="1"/>
          </p:cNvSpPr>
          <p:nvPr/>
        </p:nvSpPr>
        <p:spPr bwMode="auto">
          <a:xfrm>
            <a:off x="6553200" y="1152525"/>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Pt</a:t>
            </a:r>
          </a:p>
        </p:txBody>
      </p:sp>
      <p:sp>
        <p:nvSpPr>
          <p:cNvPr id="64520" name="Text Box 8"/>
          <p:cNvSpPr txBox="1">
            <a:spLocks noChangeArrowheads="1"/>
          </p:cNvSpPr>
          <p:nvPr/>
        </p:nvSpPr>
        <p:spPr bwMode="auto">
          <a:xfrm>
            <a:off x="6680200" y="15240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latin typeface="Times New Roman" pitchFamily="18" charset="0"/>
              </a:rPr>
              <a:t>Pd</a:t>
            </a:r>
          </a:p>
        </p:txBody>
      </p:sp>
      <p:sp>
        <p:nvSpPr>
          <p:cNvPr id="64521" name="Text Box 9"/>
          <p:cNvSpPr txBox="1">
            <a:spLocks noChangeArrowheads="1"/>
          </p:cNvSpPr>
          <p:nvPr/>
        </p:nvSpPr>
        <p:spPr bwMode="auto">
          <a:xfrm>
            <a:off x="6629400" y="3305175"/>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Ag</a:t>
            </a:r>
          </a:p>
        </p:txBody>
      </p:sp>
      <p:sp>
        <p:nvSpPr>
          <p:cNvPr id="64522" name="Text Box 10"/>
          <p:cNvSpPr txBox="1">
            <a:spLocks noChangeArrowheads="1"/>
          </p:cNvSpPr>
          <p:nvPr/>
        </p:nvSpPr>
        <p:spPr bwMode="auto">
          <a:xfrm>
            <a:off x="6680200" y="5014913"/>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Fe</a:t>
            </a:r>
          </a:p>
        </p:txBody>
      </p:sp>
      <p:sp>
        <p:nvSpPr>
          <p:cNvPr id="64523" name="Text Box 11"/>
          <p:cNvSpPr txBox="1">
            <a:spLocks noChangeArrowheads="1"/>
          </p:cNvSpPr>
          <p:nvPr/>
        </p:nvSpPr>
        <p:spPr bwMode="auto">
          <a:xfrm>
            <a:off x="6604000" y="2757488"/>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Cu</a:t>
            </a:r>
          </a:p>
        </p:txBody>
      </p:sp>
      <p:sp>
        <p:nvSpPr>
          <p:cNvPr id="64524" name="Text Box 12"/>
          <p:cNvSpPr txBox="1">
            <a:spLocks noChangeArrowheads="1"/>
          </p:cNvSpPr>
          <p:nvPr/>
        </p:nvSpPr>
        <p:spPr bwMode="auto">
          <a:xfrm>
            <a:off x="6680200" y="1862138"/>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Rh</a:t>
            </a:r>
          </a:p>
        </p:txBody>
      </p:sp>
      <p:sp>
        <p:nvSpPr>
          <p:cNvPr id="64525" name="Text Box 13"/>
          <p:cNvSpPr txBox="1">
            <a:spLocks noChangeArrowheads="1"/>
          </p:cNvSpPr>
          <p:nvPr/>
        </p:nvSpPr>
        <p:spPr bwMode="auto">
          <a:xfrm>
            <a:off x="6667500" y="21907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Au</a:t>
            </a:r>
          </a:p>
        </p:txBody>
      </p:sp>
      <p:sp>
        <p:nvSpPr>
          <p:cNvPr id="64526" name="Text Box 14"/>
          <p:cNvSpPr txBox="1">
            <a:spLocks noChangeArrowheads="1"/>
          </p:cNvSpPr>
          <p:nvPr/>
        </p:nvSpPr>
        <p:spPr bwMode="auto">
          <a:xfrm>
            <a:off x="4559300" y="455295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atin typeface="Times New Roman" pitchFamily="18" charset="0"/>
              </a:rPr>
              <a:t>10</a:t>
            </a:r>
          </a:p>
        </p:txBody>
      </p:sp>
      <p:sp>
        <p:nvSpPr>
          <p:cNvPr id="64527" name="Text Box 15"/>
          <p:cNvSpPr txBox="1">
            <a:spLocks noChangeArrowheads="1"/>
          </p:cNvSpPr>
          <p:nvPr/>
        </p:nvSpPr>
        <p:spPr bwMode="auto">
          <a:xfrm>
            <a:off x="4648200" y="2971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atin typeface="Times New Roman" pitchFamily="18" charset="0"/>
              </a:rPr>
              <a:t>100</a:t>
            </a:r>
          </a:p>
        </p:txBody>
      </p:sp>
      <p:sp>
        <p:nvSpPr>
          <p:cNvPr id="64528" name="Text Box 16"/>
          <p:cNvSpPr txBox="1">
            <a:spLocks noChangeArrowheads="1"/>
          </p:cNvSpPr>
          <p:nvPr/>
        </p:nvSpPr>
        <p:spPr bwMode="auto">
          <a:xfrm>
            <a:off x="4660900" y="1614488"/>
            <a:ext cx="68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Times New Roman" pitchFamily="18" charset="0"/>
              </a:rPr>
              <a:t>1000</a:t>
            </a:r>
          </a:p>
        </p:txBody>
      </p:sp>
      <p:sp>
        <p:nvSpPr>
          <p:cNvPr id="64529" name="Text Box 17"/>
          <p:cNvSpPr txBox="1">
            <a:spLocks noChangeArrowheads="1"/>
          </p:cNvSpPr>
          <p:nvPr/>
        </p:nvSpPr>
        <p:spPr bwMode="auto">
          <a:xfrm>
            <a:off x="5765800" y="62103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latin typeface="Times New Roman" pitchFamily="18" charset="0"/>
              </a:rPr>
              <a:t>3 %</a:t>
            </a:r>
          </a:p>
        </p:txBody>
      </p:sp>
      <p:sp>
        <p:nvSpPr>
          <p:cNvPr id="64530" name="Text Box 18"/>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5C898BE3-2A4E-4CD0-BCDE-E21C300B4A24}" type="slidenum">
              <a:rPr lang="en-US" sz="1600"/>
              <a:pPr/>
              <a:t>29</a:t>
            </a:fld>
            <a:endParaRPr lang="en-US" sz="1600"/>
          </a:p>
        </p:txBody>
      </p:sp>
    </p:spTree>
    <p:extLst>
      <p:ext uri="{BB962C8B-B14F-4D97-AF65-F5344CB8AC3E}">
        <p14:creationId xmlns:p14="http://schemas.microsoft.com/office/powerpoint/2010/main" val="411133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89D288E-08B3-491B-BB53-D5F97F233E9B}" type="slidenum">
              <a:rPr lang="en-US"/>
              <a:pPr/>
              <a:t>3</a:t>
            </a:fld>
            <a:endParaRPr lang="en-US"/>
          </a:p>
        </p:txBody>
      </p:sp>
      <p:sp>
        <p:nvSpPr>
          <p:cNvPr id="4098" name="Rectangle 2"/>
          <p:cNvSpPr>
            <a:spLocks noGrp="1" noChangeArrowheads="1"/>
          </p:cNvSpPr>
          <p:nvPr>
            <p:ph type="title"/>
          </p:nvPr>
        </p:nvSpPr>
        <p:spPr>
          <a:xfrm>
            <a:off x="0" y="76200"/>
            <a:ext cx="9144000" cy="685800"/>
          </a:xfrm>
          <a:gradFill rotWithShape="1">
            <a:gsLst>
              <a:gs pos="0">
                <a:srgbClr val="FDFFB7"/>
              </a:gs>
              <a:gs pos="50000">
                <a:schemeClr val="bg1"/>
              </a:gs>
              <a:gs pos="100000">
                <a:srgbClr val="FDFFB7"/>
              </a:gs>
            </a:gsLst>
            <a:lin ang="5400000" scaled="1"/>
          </a:gradFill>
        </p:spPr>
        <p:txBody>
          <a:bodyPr/>
          <a:lstStyle/>
          <a:p>
            <a:r>
              <a:rPr lang="en-US" sz="2800" b="1">
                <a:solidFill>
                  <a:srgbClr val="0000FF"/>
                </a:solidFill>
                <a:effectLst>
                  <a:outerShdw blurRad="38100" dist="38100" dir="2700000" algn="tl">
                    <a:srgbClr val="000000"/>
                  </a:outerShdw>
                </a:effectLst>
                <a:latin typeface="Times New Roman" pitchFamily="18" charset="0"/>
              </a:rPr>
              <a:t>Situation and Questions </a:t>
            </a:r>
          </a:p>
        </p:txBody>
      </p:sp>
      <p:sp>
        <p:nvSpPr>
          <p:cNvPr id="4099" name="Text Box 3"/>
          <p:cNvSpPr txBox="1">
            <a:spLocks noChangeArrowheads="1"/>
          </p:cNvSpPr>
          <p:nvPr/>
        </p:nvSpPr>
        <p:spPr bwMode="auto">
          <a:xfrm>
            <a:off x="381000" y="914400"/>
            <a:ext cx="8763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buClr>
                <a:srgbClr val="006600"/>
              </a:buClr>
              <a:buFont typeface="Wingdings" pitchFamily="2" charset="2"/>
              <a:buChar char="v"/>
            </a:pPr>
            <a:r>
              <a:rPr lang="en-US" sz="2400" b="1">
                <a:solidFill>
                  <a:srgbClr val="FF3300"/>
                </a:solidFill>
                <a:latin typeface="Times New Roman" pitchFamily="18" charset="0"/>
              </a:rPr>
              <a:t>Production, storage and application - challenges of hydrogen </a:t>
            </a:r>
            <a:br>
              <a:rPr lang="en-US" sz="2400" b="1">
                <a:solidFill>
                  <a:srgbClr val="FF3300"/>
                </a:solidFill>
                <a:latin typeface="Times New Roman" pitchFamily="18" charset="0"/>
              </a:rPr>
            </a:br>
            <a:r>
              <a:rPr lang="en-US" sz="2400" b="1">
                <a:solidFill>
                  <a:srgbClr val="FF3300"/>
                </a:solidFill>
                <a:latin typeface="Times New Roman" pitchFamily="18" charset="0"/>
              </a:rPr>
              <a:t>economy</a:t>
            </a:r>
          </a:p>
          <a:p>
            <a:pPr>
              <a:buClr>
                <a:srgbClr val="006600"/>
              </a:buClr>
              <a:buFont typeface="Wingdings" pitchFamily="2" charset="2"/>
              <a:buChar char="v"/>
            </a:pPr>
            <a:r>
              <a:rPr lang="en-US" sz="2400" b="1">
                <a:solidFill>
                  <a:srgbClr val="FF3300"/>
                </a:solidFill>
                <a:latin typeface="Times New Roman" pitchFamily="18" charset="0"/>
              </a:rPr>
              <a:t>Solid state storage – remarkable but not reproducible </a:t>
            </a:r>
          </a:p>
          <a:p>
            <a:pPr>
              <a:buClr>
                <a:srgbClr val="006600"/>
              </a:buClr>
              <a:buFont typeface="Wingdings" pitchFamily="2" charset="2"/>
              <a:buChar char="v"/>
            </a:pPr>
            <a:r>
              <a:rPr lang="en-US" sz="2400" b="1">
                <a:solidFill>
                  <a:srgbClr val="FF3300"/>
                </a:solidFill>
                <a:latin typeface="Times New Roman" pitchFamily="18" charset="0"/>
              </a:rPr>
              <a:t>6.5 wt% -  desired level (DOE)</a:t>
            </a:r>
          </a:p>
          <a:p>
            <a:pPr>
              <a:buClr>
                <a:srgbClr val="006600"/>
              </a:buClr>
              <a:buFont typeface="Wingdings" pitchFamily="2" charset="2"/>
              <a:buChar char="v"/>
            </a:pPr>
            <a:r>
              <a:rPr lang="en-US" sz="2400" b="1">
                <a:solidFill>
                  <a:srgbClr val="FF3300"/>
                </a:solidFill>
                <a:latin typeface="Times New Roman" pitchFamily="18" charset="0"/>
              </a:rPr>
              <a:t>Demands consistent and innovative practice </a:t>
            </a:r>
          </a:p>
        </p:txBody>
      </p:sp>
      <p:sp>
        <p:nvSpPr>
          <p:cNvPr id="4100" name="Rectangle 4"/>
          <p:cNvSpPr>
            <a:spLocks noChangeArrowheads="1"/>
          </p:cNvSpPr>
          <p:nvPr/>
        </p:nvSpPr>
        <p:spPr bwMode="auto">
          <a:xfrm>
            <a:off x="304800" y="2852738"/>
            <a:ext cx="883920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68325" indent="-568325" algn="just"/>
            <a:r>
              <a:rPr lang="en-US" sz="2200" dirty="0" smtClean="0">
                <a:solidFill>
                  <a:srgbClr val="FF3300"/>
                </a:solidFill>
                <a:latin typeface="Times New Roman" pitchFamily="18" charset="0"/>
              </a:rPr>
              <a:t>(</a:t>
            </a:r>
            <a:r>
              <a:rPr lang="en-US" sz="2200" dirty="0" err="1" smtClean="0">
                <a:solidFill>
                  <a:srgbClr val="FF3300"/>
                </a:solidFill>
                <a:latin typeface="Times New Roman" pitchFamily="18" charset="0"/>
              </a:rPr>
              <a:t>i</a:t>
            </a:r>
            <a:r>
              <a:rPr lang="en-US" sz="2200" dirty="0" smtClean="0">
                <a:solidFill>
                  <a:srgbClr val="FF3300"/>
                </a:solidFill>
                <a:latin typeface="Times New Roman" pitchFamily="18" charset="0"/>
              </a:rPr>
              <a:t>)   How to select appropriate materials for PEC of water!</a:t>
            </a:r>
            <a:endParaRPr lang="en-US" sz="2200" dirty="0">
              <a:solidFill>
                <a:srgbClr val="FF3300"/>
              </a:solidFill>
              <a:latin typeface="Times New Roman" pitchFamily="18" charset="0"/>
            </a:endParaRPr>
          </a:p>
          <a:p>
            <a:pPr marL="568325" indent="-568325" algn="just" eaLnBrk="0" hangingPunct="0">
              <a:buFontTx/>
              <a:buAutoNum type="romanLcParenBoth"/>
            </a:pPr>
            <a:r>
              <a:rPr lang="en-US" sz="2200" b="1" dirty="0">
                <a:solidFill>
                  <a:srgbClr val="000099"/>
                </a:solidFill>
                <a:latin typeface="Times New Roman" pitchFamily="18" charset="0"/>
                <a:cs typeface="Times New Roman" pitchFamily="18" charset="0"/>
              </a:rPr>
              <a:t>Are the carbon materials appropriate for solid state hydrogen storage? </a:t>
            </a:r>
            <a:endParaRPr lang="en-US" sz="2200" b="1" dirty="0">
              <a:solidFill>
                <a:srgbClr val="000099"/>
              </a:solidFill>
              <a:latin typeface="Times New Roman" pitchFamily="18" charset="0"/>
            </a:endParaRPr>
          </a:p>
          <a:p>
            <a:pPr marL="568325" indent="-568325" algn="just" eaLnBrk="0" hangingPunct="0">
              <a:buFontTx/>
              <a:buAutoNum type="romanLcParenBoth"/>
            </a:pPr>
            <a:r>
              <a:rPr lang="en-US" sz="2200" b="1" dirty="0">
                <a:solidFill>
                  <a:srgbClr val="000099"/>
                </a:solidFill>
                <a:latin typeface="Times New Roman" pitchFamily="18" charset="0"/>
                <a:cs typeface="Times New Roman" pitchFamily="18" charset="0"/>
              </a:rPr>
              <a:t>If this were to be true, what type of carbon materials or what type of treatments for the existing carbon materials are suitable to achieve desirable levels of solid state hydrogen storage?</a:t>
            </a:r>
          </a:p>
          <a:p>
            <a:pPr marL="568325" indent="-568325" algn="just" eaLnBrk="0" hangingPunct="0">
              <a:buFontTx/>
              <a:buAutoNum type="romanLcParenBoth"/>
            </a:pPr>
            <a:r>
              <a:rPr lang="en-US" sz="2200" b="1" dirty="0">
                <a:solidFill>
                  <a:srgbClr val="000099"/>
                </a:solidFill>
                <a:latin typeface="Times New Roman" pitchFamily="18" charset="0"/>
                <a:cs typeface="Times New Roman" pitchFamily="18" charset="0"/>
              </a:rPr>
              <a:t>What are the stumbling blocks in achieving the desirable solid state hydrogen storage?     </a:t>
            </a:r>
            <a:endParaRPr lang="en-US" sz="2200" b="1" dirty="0">
              <a:solidFill>
                <a:srgbClr val="000099"/>
              </a:solidFill>
              <a:latin typeface="Times New Roman" pitchFamily="18" charset="0"/>
            </a:endParaRPr>
          </a:p>
          <a:p>
            <a:pPr marL="568325" indent="-568325" algn="just" eaLnBrk="0" hangingPunct="0">
              <a:buFontTx/>
              <a:buAutoNum type="romanLcParenBoth"/>
            </a:pPr>
            <a:r>
              <a:rPr lang="en-US" sz="2200" b="1" dirty="0">
                <a:solidFill>
                  <a:srgbClr val="000099"/>
                </a:solidFill>
                <a:latin typeface="Times New Roman" pitchFamily="18" charset="0"/>
                <a:cs typeface="Times New Roman" pitchFamily="18" charset="0"/>
              </a:rPr>
              <a:t>Where does the lacuna lie?  Is it in our theoretical foundation of the postulate or is it in our inability to experimentally realize the desired levels of storage?</a:t>
            </a:r>
          </a:p>
        </p:txBody>
      </p:sp>
    </p:spTree>
    <p:extLst>
      <p:ext uri="{BB962C8B-B14F-4D97-AF65-F5344CB8AC3E}">
        <p14:creationId xmlns:p14="http://schemas.microsoft.com/office/powerpoint/2010/main" val="1303057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1A1BC7F-4062-490B-A82E-1882480FE451}" type="datetime1">
              <a:rPr lang="en-US"/>
              <a:pPr/>
              <a:t>4/5/2013</a:t>
            </a:fld>
            <a:endParaRPr lang="en-US"/>
          </a:p>
        </p:txBody>
      </p:sp>
      <p:sp>
        <p:nvSpPr>
          <p:cNvPr id="9" name="Footer Placeholder 8"/>
          <p:cNvSpPr>
            <a:spLocks noGrp="1"/>
          </p:cNvSpPr>
          <p:nvPr>
            <p:ph type="ftr" sz="quarter" idx="11"/>
          </p:nvPr>
        </p:nvSpPr>
        <p:spPr/>
        <p:txBody>
          <a:bodyPr/>
          <a:lstStyle/>
          <a:p>
            <a:r>
              <a:rPr lang="en-US"/>
              <a:t>NCCR-IITM</a:t>
            </a:r>
          </a:p>
        </p:txBody>
      </p:sp>
      <p:sp>
        <p:nvSpPr>
          <p:cNvPr id="10" name="Slide Number Placeholder 9"/>
          <p:cNvSpPr>
            <a:spLocks noGrp="1"/>
          </p:cNvSpPr>
          <p:nvPr>
            <p:ph type="sldNum" sz="quarter" idx="12"/>
          </p:nvPr>
        </p:nvSpPr>
        <p:spPr/>
        <p:txBody>
          <a:bodyPr/>
          <a:lstStyle/>
          <a:p>
            <a:fld id="{9787B6C0-06C5-42E1-BFD6-23E36A57031E}" type="slidenum">
              <a:rPr lang="en-US"/>
              <a:pPr/>
              <a:t>30</a:t>
            </a:fld>
            <a:endParaRPr lang="en-US"/>
          </a:p>
        </p:txBody>
      </p:sp>
      <p:graphicFrame>
        <p:nvGraphicFramePr>
          <p:cNvPr id="65538" name="Object 2"/>
          <p:cNvGraphicFramePr>
            <a:graphicFrameLocks noChangeAspect="1"/>
          </p:cNvGraphicFramePr>
          <p:nvPr/>
        </p:nvGraphicFramePr>
        <p:xfrm>
          <a:off x="228600" y="1600200"/>
          <a:ext cx="5267325" cy="4427538"/>
        </p:xfrm>
        <a:graphic>
          <a:graphicData uri="http://schemas.openxmlformats.org/presentationml/2006/ole">
            <mc:AlternateContent xmlns:mc="http://schemas.openxmlformats.org/markup-compatibility/2006">
              <mc:Choice xmlns:v="urn:schemas-microsoft-com:vml" Requires="v">
                <p:oleObj spid="_x0000_s48137" name="Graph" r:id="rId3" imgW="3574080" imgH="2910240" progId="Origin50.Graph">
                  <p:embed/>
                </p:oleObj>
              </mc:Choice>
              <mc:Fallback>
                <p:oleObj name="Graph" r:id="rId3" imgW="3574080" imgH="291024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774" t="3560" r="4807" b="6393"/>
                      <a:stretch>
                        <a:fillRect/>
                      </a:stretch>
                    </p:blipFill>
                    <p:spPr bwMode="auto">
                      <a:xfrm>
                        <a:off x="228600" y="1600200"/>
                        <a:ext cx="5267325"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39" name="Text Box 3"/>
          <p:cNvSpPr txBox="1">
            <a:spLocks noChangeArrowheads="1"/>
          </p:cNvSpPr>
          <p:nvPr/>
        </p:nvSpPr>
        <p:spPr bwMode="auto">
          <a:xfrm>
            <a:off x="371475" y="209550"/>
            <a:ext cx="8543925"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000099"/>
                </a:solidFill>
              </a:rPr>
              <a:t>EFFECT OF SUPPORT ON THE CdS PHOTOCATLYTIC ACTIVITY</a:t>
            </a:r>
          </a:p>
        </p:txBody>
      </p:sp>
      <p:sp>
        <p:nvSpPr>
          <p:cNvPr id="65540" name="Text Box 4"/>
          <p:cNvSpPr txBox="1">
            <a:spLocks noChangeArrowheads="1"/>
          </p:cNvSpPr>
          <p:nvPr/>
        </p:nvSpPr>
        <p:spPr bwMode="auto">
          <a:xfrm>
            <a:off x="609600" y="1219200"/>
            <a:ext cx="777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A50021"/>
                </a:solidFill>
              </a:rPr>
              <a:t>2, 5,10 and 20 wt % CdS on support  - by dry impregnation method</a:t>
            </a:r>
          </a:p>
        </p:txBody>
      </p:sp>
      <p:sp>
        <p:nvSpPr>
          <p:cNvPr id="65541" name="Text Box 5"/>
          <p:cNvSpPr txBox="1">
            <a:spLocks noChangeArrowheads="1"/>
          </p:cNvSpPr>
          <p:nvPr/>
        </p:nvSpPr>
        <p:spPr bwMode="auto">
          <a:xfrm>
            <a:off x="5486400" y="4098925"/>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A50021"/>
                </a:solidFill>
              </a:rPr>
              <a:t>MgO support has higher photocatalytic activity -  favourable band position </a:t>
            </a:r>
          </a:p>
        </p:txBody>
      </p:sp>
      <p:sp>
        <p:nvSpPr>
          <p:cNvPr id="65542" name="Text Box 6"/>
          <p:cNvSpPr txBox="1">
            <a:spLocks noChangeArrowheads="1"/>
          </p:cNvSpPr>
          <p:nvPr/>
        </p:nvSpPr>
        <p:spPr bwMode="auto">
          <a:xfrm>
            <a:off x="5486400" y="2438400"/>
            <a:ext cx="327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006600"/>
                </a:solidFill>
              </a:rPr>
              <a:t>Alumina &amp; Magnesia supports enhance photocatalytic activity</a:t>
            </a:r>
          </a:p>
        </p:txBody>
      </p:sp>
      <p:sp>
        <p:nvSpPr>
          <p:cNvPr id="65543" name="Text Box 7"/>
          <p:cNvSpPr txBox="1">
            <a:spLocks noChangeArrowheads="1"/>
          </p:cNvSpPr>
          <p:nvPr/>
        </p:nvSpPr>
        <p:spPr bwMode="auto">
          <a:xfrm>
            <a:off x="8686800" y="645477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2DEEE942-F7D3-4FEE-9E6A-DC3B9712D901}" type="slidenum">
              <a:rPr lang="en-US" sz="1600"/>
              <a:pPr/>
              <a:t>30</a:t>
            </a:fld>
            <a:endParaRPr lang="en-US" sz="1600"/>
          </a:p>
        </p:txBody>
      </p:sp>
    </p:spTree>
    <p:extLst>
      <p:ext uri="{BB962C8B-B14F-4D97-AF65-F5344CB8AC3E}">
        <p14:creationId xmlns:p14="http://schemas.microsoft.com/office/powerpoint/2010/main" val="34907729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8600" y="609600"/>
          <a:ext cx="2895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381000"/>
            <a:ext cx="27432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590800"/>
            <a:ext cx="3724275" cy="17176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2971800" y="1219200"/>
            <a:ext cx="2438400" cy="0"/>
          </a:xfrm>
          <a:prstGeom prst="line">
            <a:avLst/>
          </a:prstGeom>
        </p:spPr>
        <p:style>
          <a:lnRef idx="1">
            <a:schemeClr val="accent1"/>
          </a:lnRef>
          <a:fillRef idx="0">
            <a:schemeClr val="accent1"/>
          </a:fillRef>
          <a:effectRef idx="0">
            <a:schemeClr val="accent1"/>
          </a:effectRef>
          <a:fontRef idx="minor">
            <a:schemeClr val="tx1"/>
          </a:fontRef>
        </p:style>
      </p:cxnSp>
      <p:sp>
        <p:nvSpPr>
          <p:cNvPr id="11270" name="TextBox 14"/>
          <p:cNvSpPr txBox="1">
            <a:spLocks noChangeArrowheads="1"/>
          </p:cNvSpPr>
          <p:nvPr/>
        </p:nvSpPr>
        <p:spPr bwMode="auto">
          <a:xfrm>
            <a:off x="3429000" y="6477000"/>
            <a:ext cx="487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latin typeface="Calibri" pitchFamily="34" charset="0"/>
              </a:rPr>
              <a:t>A.Kudo, Y.Miseki, Chem. Soc. Rev. 38 (2009) 253</a:t>
            </a:r>
          </a:p>
        </p:txBody>
      </p:sp>
      <p:cxnSp>
        <p:nvCxnSpPr>
          <p:cNvPr id="17" name="Straight Connector 16"/>
          <p:cNvCxnSpPr/>
          <p:nvPr/>
        </p:nvCxnSpPr>
        <p:spPr>
          <a:xfrm>
            <a:off x="2895600" y="3124200"/>
            <a:ext cx="1981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27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4572000"/>
            <a:ext cx="2971800" cy="17287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895600" y="5257800"/>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11274" name="Text Box 6"/>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Properties of highly active photo-catalysts</a:t>
            </a:r>
          </a:p>
        </p:txBody>
      </p:sp>
    </p:spTree>
    <p:extLst>
      <p:ext uri="{BB962C8B-B14F-4D97-AF65-F5344CB8AC3E}">
        <p14:creationId xmlns:p14="http://schemas.microsoft.com/office/powerpoint/2010/main" val="3608514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6"/>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Factors deciding the bandgap of the materials</a:t>
            </a:r>
          </a:p>
        </p:txBody>
      </p:sp>
      <p:graphicFrame>
        <p:nvGraphicFramePr>
          <p:cNvPr id="11" name="Diagram 10"/>
          <p:cNvGraphicFramePr/>
          <p:nvPr/>
        </p:nvGraphicFramePr>
        <p:xfrm>
          <a:off x="152400" y="457200"/>
          <a:ext cx="8839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2" name="Picture 4" descr="Fig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4762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3"/>
          <p:cNvSpPr txBox="1">
            <a:spLocks noChangeArrowheads="1"/>
          </p:cNvSpPr>
          <p:nvPr/>
        </p:nvSpPr>
        <p:spPr bwMode="auto">
          <a:xfrm>
            <a:off x="3276600" y="2743200"/>
            <a:ext cx="533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The bandgap increases when the percentage ionic character increases  </a:t>
            </a:r>
          </a:p>
        </p:txBody>
      </p:sp>
      <p:sp>
        <p:nvSpPr>
          <p:cNvPr id="12294" name="TextBox 14"/>
          <p:cNvSpPr txBox="1">
            <a:spLocks noChangeArrowheads="1"/>
          </p:cNvSpPr>
          <p:nvPr/>
        </p:nvSpPr>
        <p:spPr bwMode="auto">
          <a:xfrm>
            <a:off x="2514600" y="52578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atin typeface="Calibri" pitchFamily="34" charset="0"/>
              </a:rPr>
              <a:t>Changes in the coordination contributes to bandgap variation</a:t>
            </a:r>
          </a:p>
        </p:txBody>
      </p:sp>
      <p:graphicFrame>
        <p:nvGraphicFramePr>
          <p:cNvPr id="16" name="Table 15"/>
          <p:cNvGraphicFramePr>
            <a:graphicFrameLocks noGrp="1"/>
          </p:cNvGraphicFramePr>
          <p:nvPr/>
        </p:nvGraphicFramePr>
        <p:xfrm>
          <a:off x="3352800" y="4038600"/>
          <a:ext cx="4038600" cy="1219200"/>
        </p:xfrm>
        <a:graphic>
          <a:graphicData uri="http://schemas.openxmlformats.org/drawingml/2006/table">
            <a:tbl>
              <a:tblPr firstRow="1" bandRow="1">
                <a:tableStyleId>{5C22544A-7EE6-4342-B048-85BDC9FD1C3A}</a:tableStyleId>
              </a:tblPr>
              <a:tblGrid>
                <a:gridCol w="2019300"/>
                <a:gridCol w="2019300"/>
              </a:tblGrid>
              <a:tr h="278130">
                <a:tc>
                  <a:txBody>
                    <a:bodyPr/>
                    <a:lstStyle/>
                    <a:p>
                      <a:pPr algn="ctr"/>
                      <a:r>
                        <a:rPr lang="en-US" sz="1400" dirty="0" smtClean="0"/>
                        <a:t>TiO</a:t>
                      </a:r>
                      <a:r>
                        <a:rPr lang="en-US" sz="1400" baseline="-25000" dirty="0" smtClean="0"/>
                        <a:t>2</a:t>
                      </a:r>
                      <a:r>
                        <a:rPr lang="en-US" sz="1400" dirty="0" smtClean="0"/>
                        <a:t> crystal structure</a:t>
                      </a:r>
                      <a:endParaRPr lang="en-US" sz="1400" dirty="0"/>
                    </a:p>
                  </a:txBody>
                  <a:tcPr/>
                </a:tc>
                <a:tc>
                  <a:txBody>
                    <a:bodyPr/>
                    <a:lstStyle/>
                    <a:p>
                      <a:pPr algn="ctr"/>
                      <a:r>
                        <a:rPr lang="en-US" sz="1400" dirty="0" err="1" smtClean="0"/>
                        <a:t>Bandgap</a:t>
                      </a:r>
                      <a:r>
                        <a:rPr lang="en-US" sz="1400" baseline="0" dirty="0" smtClean="0"/>
                        <a:t> (</a:t>
                      </a:r>
                      <a:r>
                        <a:rPr lang="en-US" sz="1400" baseline="0" dirty="0" err="1" smtClean="0"/>
                        <a:t>eV</a:t>
                      </a:r>
                      <a:r>
                        <a:rPr lang="en-US" sz="1400" baseline="0" dirty="0" smtClean="0"/>
                        <a:t>)</a:t>
                      </a:r>
                      <a:endParaRPr lang="en-US" sz="1400" dirty="0"/>
                    </a:p>
                  </a:txBody>
                  <a:tcPr/>
                </a:tc>
              </a:tr>
              <a:tr h="278130">
                <a:tc>
                  <a:txBody>
                    <a:bodyPr/>
                    <a:lstStyle/>
                    <a:p>
                      <a:pPr algn="ctr"/>
                      <a:r>
                        <a:rPr lang="en-US" sz="1400" dirty="0" err="1" smtClean="0"/>
                        <a:t>Anatase</a:t>
                      </a:r>
                      <a:endParaRPr lang="en-US" sz="1400" dirty="0"/>
                    </a:p>
                  </a:txBody>
                  <a:tcPr/>
                </a:tc>
                <a:tc>
                  <a:txBody>
                    <a:bodyPr/>
                    <a:lstStyle/>
                    <a:p>
                      <a:pPr algn="ctr"/>
                      <a:r>
                        <a:rPr lang="en-US" sz="1400" dirty="0" smtClean="0"/>
                        <a:t>3.05</a:t>
                      </a:r>
                      <a:endParaRPr lang="en-US" sz="1400" dirty="0"/>
                    </a:p>
                  </a:txBody>
                  <a:tcPr/>
                </a:tc>
              </a:tr>
              <a:tr h="278130">
                <a:tc>
                  <a:txBody>
                    <a:bodyPr/>
                    <a:lstStyle/>
                    <a:p>
                      <a:pPr algn="ctr"/>
                      <a:r>
                        <a:rPr lang="en-US" sz="1400" dirty="0" err="1" smtClean="0"/>
                        <a:t>Rutile</a:t>
                      </a:r>
                      <a:endParaRPr lang="en-US" sz="1400" dirty="0"/>
                    </a:p>
                  </a:txBody>
                  <a:tcPr/>
                </a:tc>
                <a:tc>
                  <a:txBody>
                    <a:bodyPr/>
                    <a:lstStyle/>
                    <a:p>
                      <a:pPr algn="ctr"/>
                      <a:r>
                        <a:rPr lang="en-US" sz="1400" dirty="0" smtClean="0"/>
                        <a:t>2.98</a:t>
                      </a:r>
                      <a:endParaRPr lang="en-US" sz="1400" dirty="0"/>
                    </a:p>
                  </a:txBody>
                  <a:tcPr/>
                </a:tc>
              </a:tr>
              <a:tr h="278130">
                <a:tc>
                  <a:txBody>
                    <a:bodyPr/>
                    <a:lstStyle/>
                    <a:p>
                      <a:pPr algn="ctr"/>
                      <a:r>
                        <a:rPr lang="en-US" sz="1400" dirty="0" err="1" smtClean="0"/>
                        <a:t>Brookite</a:t>
                      </a:r>
                      <a:endParaRPr lang="en-US" sz="1400" dirty="0"/>
                    </a:p>
                  </a:txBody>
                  <a:tcPr/>
                </a:tc>
                <a:tc>
                  <a:txBody>
                    <a:bodyPr/>
                    <a:lstStyle/>
                    <a:p>
                      <a:pPr algn="ctr"/>
                      <a:r>
                        <a:rPr lang="en-US" sz="1400" dirty="0" smtClean="0"/>
                        <a:t>3.26</a:t>
                      </a:r>
                      <a:endParaRPr lang="en-US" sz="1400" dirty="0"/>
                    </a:p>
                  </a:txBody>
                  <a:tcPr/>
                </a:tc>
              </a:tr>
            </a:tbl>
          </a:graphicData>
        </a:graphic>
      </p:graphicFrame>
      <p:sp>
        <p:nvSpPr>
          <p:cNvPr id="12312" name="TextBox 16"/>
          <p:cNvSpPr txBox="1">
            <a:spLocks noChangeArrowheads="1"/>
          </p:cNvSpPr>
          <p:nvPr/>
        </p:nvSpPr>
        <p:spPr bwMode="auto">
          <a:xfrm>
            <a:off x="685800" y="6167438"/>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Calibri" pitchFamily="34" charset="0"/>
              </a:rPr>
              <a:t>Walsh et al., Chem Mater 21 (2009) 547</a:t>
            </a:r>
          </a:p>
          <a:p>
            <a:pPr eaLnBrk="1" hangingPunct="1"/>
            <a:r>
              <a:rPr lang="en-US" sz="1200">
                <a:latin typeface="Calibri" pitchFamily="34" charset="0"/>
              </a:rPr>
              <a:t>Di Paola et al., J. Phys. Chem. C, 113 (2009) 15166</a:t>
            </a:r>
          </a:p>
        </p:txBody>
      </p:sp>
    </p:spTree>
    <p:extLst>
      <p:ext uri="{BB962C8B-B14F-4D97-AF65-F5344CB8AC3E}">
        <p14:creationId xmlns:p14="http://schemas.microsoft.com/office/powerpoint/2010/main" val="265569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nvGraphicFramePr>
        <p:xfrm>
          <a:off x="304800" y="3581400"/>
          <a:ext cx="5105400"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3581400"/>
            <a:ext cx="3009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6096000" y="6019800"/>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solidFill>
                  <a:srgbClr val="0000FF"/>
                </a:solidFill>
                <a:latin typeface="Calibri" pitchFamily="34" charset="0"/>
              </a:rPr>
              <a:t>Variation in bandgap with orbital contribution</a:t>
            </a:r>
          </a:p>
        </p:txBody>
      </p:sp>
      <p:pic>
        <p:nvPicPr>
          <p:cNvPr id="133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452438"/>
            <a:ext cx="1704975" cy="2590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452438"/>
            <a:ext cx="1828800" cy="2590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319" name="Rectangle 7"/>
          <p:cNvSpPr>
            <a:spLocks noChangeArrowheads="1"/>
          </p:cNvSpPr>
          <p:nvPr/>
        </p:nvSpPr>
        <p:spPr bwMode="auto">
          <a:xfrm>
            <a:off x="1828800" y="38862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100000"/>
              </a:spcBef>
              <a:buClr>
                <a:srgbClr val="FF3300"/>
              </a:buClr>
              <a:buFont typeface="Wingdings" pitchFamily="2" charset="2"/>
              <a:buChar char="v"/>
            </a:pPr>
            <a:endParaRPr lang="en-US" b="1">
              <a:solidFill>
                <a:srgbClr val="006600"/>
              </a:solidFill>
              <a:latin typeface="Calibri" pitchFamily="34" charset="0"/>
            </a:endParaRPr>
          </a:p>
        </p:txBody>
      </p:sp>
      <p:graphicFrame>
        <p:nvGraphicFramePr>
          <p:cNvPr id="11" name="Diagram 10"/>
          <p:cNvGraphicFramePr/>
          <p:nvPr/>
        </p:nvGraphicFramePr>
        <p:xfrm>
          <a:off x="457200" y="457200"/>
          <a:ext cx="5257800" cy="27432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321" name="TextBox 11"/>
          <p:cNvSpPr txBox="1">
            <a:spLocks noChangeArrowheads="1"/>
          </p:cNvSpPr>
          <p:nvPr/>
        </p:nvSpPr>
        <p:spPr bwMode="auto">
          <a:xfrm>
            <a:off x="5486400" y="3043238"/>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solidFill>
                  <a:srgbClr val="0000FF"/>
                </a:solidFill>
                <a:latin typeface="Calibri" pitchFamily="34" charset="0"/>
              </a:rPr>
              <a:t>Band structure of  AgVO</a:t>
            </a:r>
            <a:r>
              <a:rPr lang="en-US" sz="1200" b="1" baseline="-25000">
                <a:solidFill>
                  <a:srgbClr val="0000FF"/>
                </a:solidFill>
                <a:latin typeface="Calibri" pitchFamily="34" charset="0"/>
              </a:rPr>
              <a:t>3</a:t>
            </a:r>
          </a:p>
        </p:txBody>
      </p:sp>
      <p:sp>
        <p:nvSpPr>
          <p:cNvPr id="13322" name="TextBox 12"/>
          <p:cNvSpPr txBox="1">
            <a:spLocks noChangeArrowheads="1"/>
          </p:cNvSpPr>
          <p:nvPr/>
        </p:nvSpPr>
        <p:spPr bwMode="auto">
          <a:xfrm>
            <a:off x="7239000" y="3043238"/>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solidFill>
                  <a:srgbClr val="0000FF"/>
                </a:solidFill>
                <a:latin typeface="Calibri" pitchFamily="34" charset="0"/>
              </a:rPr>
              <a:t>Band structure of  NaVO</a:t>
            </a:r>
            <a:r>
              <a:rPr lang="en-US" sz="1200" b="1" baseline="-25000">
                <a:solidFill>
                  <a:srgbClr val="0000FF"/>
                </a:solidFill>
                <a:latin typeface="Calibri" pitchFamily="34" charset="0"/>
              </a:rPr>
              <a:t>3</a:t>
            </a:r>
          </a:p>
        </p:txBody>
      </p:sp>
      <p:sp>
        <p:nvSpPr>
          <p:cNvPr id="13323" name="Rectangle 14"/>
          <p:cNvSpPr>
            <a:spLocks noChangeArrowheads="1"/>
          </p:cNvSpPr>
          <p:nvPr/>
        </p:nvSpPr>
        <p:spPr bwMode="auto">
          <a:xfrm>
            <a:off x="1524000" y="6248400"/>
            <a:ext cx="334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Calibri" pitchFamily="34" charset="0"/>
              </a:rPr>
              <a:t>Konta et al., Phys Chem Chem Phys 5 (2003) 3061</a:t>
            </a:r>
          </a:p>
          <a:p>
            <a:r>
              <a:rPr lang="en-US" sz="1200">
                <a:latin typeface="Calibri" pitchFamily="34" charset="0"/>
              </a:rPr>
              <a:t>Dolgos et al., J. Solid State Chem., 182 (2009) 1964</a:t>
            </a:r>
          </a:p>
        </p:txBody>
      </p:sp>
      <p:sp>
        <p:nvSpPr>
          <p:cNvPr id="13324" name="Text Box 6"/>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Influence of electronic configuration of elements on band gap</a:t>
            </a:r>
          </a:p>
        </p:txBody>
      </p:sp>
    </p:spTree>
    <p:extLst>
      <p:ext uri="{BB962C8B-B14F-4D97-AF65-F5344CB8AC3E}">
        <p14:creationId xmlns:p14="http://schemas.microsoft.com/office/powerpoint/2010/main" val="20027835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25475"/>
            <a:ext cx="53340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p:cNvSpPr txBox="1">
            <a:spLocks noChangeArrowheads="1"/>
          </p:cNvSpPr>
          <p:nvPr/>
        </p:nvSpPr>
        <p:spPr bwMode="auto">
          <a:xfrm>
            <a:off x="2286000" y="6477000"/>
            <a:ext cx="487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latin typeface="Calibri" pitchFamily="34" charset="0"/>
              </a:rPr>
              <a:t>A.Kudo, Y.Miseki, Chem. Soc. Rev. 38 (2009) 253</a:t>
            </a:r>
          </a:p>
        </p:txBody>
      </p:sp>
      <p:graphicFrame>
        <p:nvGraphicFramePr>
          <p:cNvPr id="10" name="Diagram 9"/>
          <p:cNvGraphicFramePr/>
          <p:nvPr/>
        </p:nvGraphicFramePr>
        <p:xfrm>
          <a:off x="762000" y="4944070"/>
          <a:ext cx="7848600"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41" name="Text Box 6"/>
          <p:cNvSpPr txBox="1">
            <a:spLocks noChangeArrowheads="1"/>
          </p:cNvSpPr>
          <p:nvPr/>
        </p:nvSpPr>
        <p:spPr bwMode="auto">
          <a:xfrm>
            <a:off x="0" y="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Role of various elements in the materials</a:t>
            </a:r>
          </a:p>
        </p:txBody>
      </p:sp>
    </p:spTree>
    <p:extLst>
      <p:ext uri="{BB962C8B-B14F-4D97-AF65-F5344CB8AC3E}">
        <p14:creationId xmlns:p14="http://schemas.microsoft.com/office/powerpoint/2010/main" val="1995140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1"/>
          <p:cNvSpPr txBox="1">
            <a:spLocks noChangeArrowheads="1"/>
          </p:cNvSpPr>
          <p:nvPr/>
        </p:nvSpPr>
        <p:spPr bwMode="auto">
          <a:xfrm>
            <a:off x="685800" y="1143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Percentage ionic character of a bond =</a:t>
            </a:r>
          </a:p>
        </p:txBody>
      </p:sp>
      <p:graphicFrame>
        <p:nvGraphicFramePr>
          <p:cNvPr id="1026" name="Object 2"/>
          <p:cNvGraphicFramePr>
            <a:graphicFrameLocks noChangeAspect="1"/>
          </p:cNvGraphicFramePr>
          <p:nvPr/>
        </p:nvGraphicFramePr>
        <p:xfrm>
          <a:off x="4581525" y="762000"/>
          <a:ext cx="2962275" cy="1371600"/>
        </p:xfrm>
        <a:graphic>
          <a:graphicData uri="http://schemas.openxmlformats.org/presentationml/2006/ole">
            <mc:AlternateContent xmlns:mc="http://schemas.openxmlformats.org/markup-compatibility/2006">
              <mc:Choice xmlns:v="urn:schemas-microsoft-com:vml" Requires="v">
                <p:oleObj spid="_x0000_s50185" name="Equation" r:id="rId3" imgW="1371600" imgH="634680" progId="Equation.3">
                  <p:embed/>
                </p:oleObj>
              </mc:Choice>
              <mc:Fallback>
                <p:oleObj name="Equation" r:id="rId3" imgW="1371600" imgH="6346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762000"/>
                        <a:ext cx="2962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Diagram 7"/>
          <p:cNvGraphicFramePr/>
          <p:nvPr/>
        </p:nvGraphicFramePr>
        <p:xfrm>
          <a:off x="228600" y="2228671"/>
          <a:ext cx="8458200" cy="12003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74" name="Group 50"/>
          <p:cNvGraphicFramePr>
            <a:graphicFrameLocks noGrp="1"/>
          </p:cNvGraphicFramePr>
          <p:nvPr/>
        </p:nvGraphicFramePr>
        <p:xfrm>
          <a:off x="2209800" y="3505200"/>
          <a:ext cx="4495800" cy="2747010"/>
        </p:xfrm>
        <a:graphic>
          <a:graphicData uri="http://schemas.openxmlformats.org/drawingml/2006/table">
            <a:tbl>
              <a:tblPr/>
              <a:tblGrid>
                <a:gridCol w="1295400"/>
                <a:gridCol w="762000"/>
                <a:gridCol w="1371600"/>
                <a:gridCol w="106680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Semiconductor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Bond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Percentage ionic character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Band gap (eV)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SrTiO</a:t>
                      </a:r>
                      <a:r>
                        <a:rPr kumimoji="0" lang="en-US" sz="1400" b="0" i="0" u="none" strike="noStrike" cap="none" normalizeH="0" baseline="-25000" smtClean="0">
                          <a:ln>
                            <a:noFill/>
                          </a:ln>
                          <a:solidFill>
                            <a:srgbClr val="000000"/>
                          </a:solidFill>
                          <a:effectLst/>
                          <a:latin typeface="Calibri"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Sr-O-Ti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68.5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3.2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TiO</a:t>
                      </a:r>
                      <a:r>
                        <a:rPr kumimoji="0" lang="en-US" sz="1400" b="0" i="0" u="none" strike="noStrike" cap="none" normalizeH="0" baseline="-25000" smtClean="0">
                          <a:ln>
                            <a:noFill/>
                          </a:ln>
                          <a:solidFill>
                            <a:srgbClr val="000000"/>
                          </a:solidFill>
                          <a:effectLst/>
                          <a:latin typeface="Calibri"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Ti-O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59.5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WO</a:t>
                      </a:r>
                      <a:r>
                        <a:rPr kumimoji="0" lang="en-US" sz="1400" b="0" i="0" u="none" strike="noStrike" cap="none" normalizeH="0" baseline="-25000" smtClean="0">
                          <a:ln>
                            <a:noFill/>
                          </a:ln>
                          <a:solidFill>
                            <a:srgbClr val="000000"/>
                          </a:solidFill>
                          <a:effectLst/>
                          <a:latin typeface="Calibri"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W-O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57.5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Fe</a:t>
                      </a:r>
                      <a:r>
                        <a:rPr kumimoji="0" lang="en-US" sz="1400" b="0" i="0" u="none" strike="noStrike" cap="none" normalizeH="0" baseline="-25000" smtClean="0">
                          <a:ln>
                            <a:noFill/>
                          </a:ln>
                          <a:solidFill>
                            <a:srgbClr val="000000"/>
                          </a:solidFill>
                          <a:effectLst/>
                          <a:latin typeface="Calibri" pitchFamily="34" charset="0"/>
                        </a:rPr>
                        <a:t>2</a:t>
                      </a:r>
                      <a:r>
                        <a:rPr kumimoji="0" lang="en-US" sz="1400" b="0" i="0" u="none" strike="noStrike" cap="none" normalizeH="0" baseline="0" smtClean="0">
                          <a:ln>
                            <a:noFill/>
                          </a:ln>
                          <a:solidFill>
                            <a:srgbClr val="000000"/>
                          </a:solidFill>
                          <a:effectLst/>
                          <a:latin typeface="Calibri" pitchFamily="34" charset="0"/>
                        </a:rPr>
                        <a:t>O</a:t>
                      </a:r>
                      <a:r>
                        <a:rPr kumimoji="0" lang="en-US" sz="1400" b="0" i="0" u="none" strike="noStrike" cap="none" normalizeH="0" baseline="-25000" smtClean="0">
                          <a:ln>
                            <a:noFill/>
                          </a:ln>
                          <a:solidFill>
                            <a:srgbClr val="000000"/>
                          </a:solidFill>
                          <a:effectLst/>
                          <a:latin typeface="Calibri"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Fe-O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47.3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CdS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Cd-S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17.6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CdSe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Cd-Se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16.5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071" name="Rectangle 8"/>
          <p:cNvSpPr>
            <a:spLocks noChangeArrowheads="1"/>
          </p:cNvSpPr>
          <p:nvPr/>
        </p:nvSpPr>
        <p:spPr bwMode="auto">
          <a:xfrm>
            <a:off x="1981200" y="6553200"/>
            <a:ext cx="525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latin typeface="Calibri" pitchFamily="34" charset="0"/>
              </a:rPr>
              <a:t>B.Viswanathan.. Bull. Catal. Soc. India, 2 (2003) 71</a:t>
            </a:r>
          </a:p>
        </p:txBody>
      </p:sp>
      <p:sp>
        <p:nvSpPr>
          <p:cNvPr id="1072" name="Text Box 6"/>
          <p:cNvSpPr txBox="1">
            <a:spLocks noChangeArrowheads="1"/>
          </p:cNvSpPr>
          <p:nvPr/>
        </p:nvSpPr>
        <p:spPr bwMode="auto">
          <a:xfrm>
            <a:off x="0" y="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Influence of percentage ionic character of bonds on bandgap</a:t>
            </a:r>
          </a:p>
        </p:txBody>
      </p:sp>
    </p:spTree>
    <p:extLst>
      <p:ext uri="{BB962C8B-B14F-4D97-AF65-F5344CB8AC3E}">
        <p14:creationId xmlns:p14="http://schemas.microsoft.com/office/powerpoint/2010/main" val="4175959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2"/>
          </p:nvPr>
        </p:nvSpPr>
        <p:spPr/>
        <p:txBody>
          <a:bodyPr/>
          <a:lstStyle/>
          <a:p>
            <a:pPr>
              <a:defRPr/>
            </a:pPr>
            <a:fld id="{51E2B1AE-FD18-4A03-8F38-94ADE796DF84}" type="slidenum">
              <a:rPr lang="en-US"/>
              <a:pPr>
                <a:defRPr/>
              </a:pPr>
              <a:t>36</a:t>
            </a:fld>
            <a:endParaRPr lang="en-US"/>
          </a:p>
        </p:txBody>
      </p:sp>
      <p:sp>
        <p:nvSpPr>
          <p:cNvPr id="15363" name="Text Box 6"/>
          <p:cNvSpPr txBox="1">
            <a:spLocks noChangeArrowheads="1"/>
          </p:cNvSpPr>
          <p:nvPr/>
        </p:nvSpPr>
        <p:spPr bwMode="auto">
          <a:xfrm>
            <a:off x="304800" y="457200"/>
            <a:ext cx="8229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100000"/>
              </a:spcBef>
              <a:buFontTx/>
              <a:buBlip>
                <a:blip r:embed="rId2"/>
              </a:buBlip>
            </a:pPr>
            <a:r>
              <a:rPr lang="en-US">
                <a:latin typeface="Calibri" pitchFamily="34" charset="0"/>
              </a:rPr>
              <a:t>CdSnO</a:t>
            </a:r>
            <a:r>
              <a:rPr lang="en-US" baseline="-25000">
                <a:latin typeface="Calibri" pitchFamily="34" charset="0"/>
              </a:rPr>
              <a:t>3</a:t>
            </a:r>
            <a:r>
              <a:rPr lang="en-US">
                <a:latin typeface="Calibri" pitchFamily="34" charset="0"/>
              </a:rPr>
              <a:t> and Cd</a:t>
            </a:r>
            <a:r>
              <a:rPr lang="en-US" baseline="-25000">
                <a:latin typeface="Calibri" pitchFamily="34" charset="0"/>
              </a:rPr>
              <a:t>2</a:t>
            </a:r>
            <a:r>
              <a:rPr lang="en-US">
                <a:latin typeface="Calibri" pitchFamily="34" charset="0"/>
              </a:rPr>
              <a:t>SnO</a:t>
            </a:r>
            <a:r>
              <a:rPr lang="en-US" baseline="-25000">
                <a:latin typeface="Calibri" pitchFamily="34" charset="0"/>
              </a:rPr>
              <a:t>4</a:t>
            </a:r>
            <a:r>
              <a:rPr lang="en-US">
                <a:latin typeface="Calibri" pitchFamily="34" charset="0"/>
              </a:rPr>
              <a:t> are the two cadmium stannates</a:t>
            </a:r>
          </a:p>
          <a:p>
            <a:pPr eaLnBrk="1" hangingPunct="1">
              <a:spcBef>
                <a:spcPct val="100000"/>
              </a:spcBef>
              <a:buFontTx/>
              <a:buBlip>
                <a:blip r:embed="rId2"/>
              </a:buBlip>
            </a:pPr>
            <a:r>
              <a:rPr lang="en-US">
                <a:latin typeface="Calibri" pitchFamily="34" charset="0"/>
              </a:rPr>
              <a:t>Both Cd</a:t>
            </a:r>
            <a:r>
              <a:rPr lang="en-US" baseline="30000">
                <a:latin typeface="Calibri" pitchFamily="34" charset="0"/>
              </a:rPr>
              <a:t>2+</a:t>
            </a:r>
            <a:r>
              <a:rPr lang="en-US">
                <a:latin typeface="Calibri" pitchFamily="34" charset="0"/>
              </a:rPr>
              <a:t> and Sn</a:t>
            </a:r>
            <a:r>
              <a:rPr lang="en-US" baseline="30000">
                <a:latin typeface="Calibri" pitchFamily="34" charset="0"/>
              </a:rPr>
              <a:t>4+</a:t>
            </a:r>
            <a:r>
              <a:rPr lang="en-US">
                <a:latin typeface="Calibri" pitchFamily="34" charset="0"/>
              </a:rPr>
              <a:t> have d</a:t>
            </a:r>
            <a:r>
              <a:rPr lang="en-US" baseline="30000">
                <a:latin typeface="Calibri" pitchFamily="34" charset="0"/>
              </a:rPr>
              <a:t>10</a:t>
            </a:r>
            <a:r>
              <a:rPr lang="en-US">
                <a:latin typeface="Calibri" pitchFamily="34" charset="0"/>
              </a:rPr>
              <a:t> orbitals</a:t>
            </a:r>
          </a:p>
          <a:p>
            <a:pPr eaLnBrk="1" hangingPunct="1">
              <a:spcBef>
                <a:spcPct val="100000"/>
              </a:spcBef>
              <a:buFontTx/>
              <a:buBlip>
                <a:blip r:embed="rId2"/>
              </a:buBlip>
            </a:pPr>
            <a:r>
              <a:rPr lang="en-US">
                <a:latin typeface="Calibri" pitchFamily="34" charset="0"/>
              </a:rPr>
              <a:t>Cd</a:t>
            </a:r>
            <a:r>
              <a:rPr lang="en-US" baseline="-25000">
                <a:latin typeface="Calibri" pitchFamily="34" charset="0"/>
              </a:rPr>
              <a:t>2</a:t>
            </a:r>
            <a:r>
              <a:rPr lang="en-US">
                <a:latin typeface="Calibri" pitchFamily="34" charset="0"/>
              </a:rPr>
              <a:t>SnO</a:t>
            </a:r>
            <a:r>
              <a:rPr lang="en-US" baseline="-25000">
                <a:latin typeface="Calibri" pitchFamily="34" charset="0"/>
              </a:rPr>
              <a:t>4</a:t>
            </a:r>
            <a:r>
              <a:rPr lang="en-US">
                <a:latin typeface="Calibri" pitchFamily="34" charset="0"/>
              </a:rPr>
              <a:t> exists in orthorhombic and cubic unit cells</a:t>
            </a:r>
          </a:p>
          <a:p>
            <a:pPr eaLnBrk="1" hangingPunct="1">
              <a:spcBef>
                <a:spcPct val="100000"/>
              </a:spcBef>
              <a:buFontTx/>
              <a:buBlip>
                <a:blip r:embed="rId2"/>
              </a:buBlip>
            </a:pPr>
            <a:r>
              <a:rPr lang="en-US">
                <a:latin typeface="Calibri" pitchFamily="34" charset="0"/>
              </a:rPr>
              <a:t>CdSnO</a:t>
            </a:r>
            <a:r>
              <a:rPr lang="en-US" baseline="-25000">
                <a:latin typeface="Calibri" pitchFamily="34" charset="0"/>
              </a:rPr>
              <a:t>3</a:t>
            </a:r>
            <a:r>
              <a:rPr lang="en-US">
                <a:latin typeface="Calibri" pitchFamily="34" charset="0"/>
              </a:rPr>
              <a:t> exists in orthorhombic and rhombohedral unit cells</a:t>
            </a:r>
          </a:p>
        </p:txBody>
      </p:sp>
      <p:sp>
        <p:nvSpPr>
          <p:cNvPr id="15364" name="Text Box 6"/>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About cadmium stannates</a:t>
            </a:r>
          </a:p>
        </p:txBody>
      </p:sp>
      <p:graphicFrame>
        <p:nvGraphicFramePr>
          <p:cNvPr id="11" name="Diagram 10"/>
          <p:cNvGraphicFramePr/>
          <p:nvPr/>
        </p:nvGraphicFramePr>
        <p:xfrm>
          <a:off x="76200" y="3352800"/>
          <a:ext cx="8382000" cy="20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6" name="Picture 2" descr="http://wikis.lib.ncsu.edu/images/8/85/MgAl2O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1242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934200" y="6019800"/>
            <a:ext cx="1828800" cy="73866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400" b="1" dirty="0">
                <a:ln>
                  <a:solidFill>
                    <a:schemeClr val="tx1"/>
                  </a:solidFill>
                </a:ln>
                <a:solidFill>
                  <a:srgbClr val="00FF00"/>
                </a:solidFill>
              </a:rPr>
              <a:t>Tin</a:t>
            </a:r>
          </a:p>
          <a:p>
            <a:pPr fontAlgn="auto">
              <a:spcBef>
                <a:spcPts val="0"/>
              </a:spcBef>
              <a:spcAft>
                <a:spcPts val="0"/>
              </a:spcAft>
              <a:defRPr/>
            </a:pPr>
            <a:r>
              <a:rPr lang="en-US" sz="1400" b="1" dirty="0">
                <a:ln>
                  <a:solidFill>
                    <a:schemeClr val="tx1"/>
                  </a:solidFill>
                </a:ln>
                <a:solidFill>
                  <a:schemeClr val="tx1">
                    <a:lumMod val="65000"/>
                    <a:lumOff val="35000"/>
                  </a:schemeClr>
                </a:solidFill>
              </a:rPr>
              <a:t>Cadmium</a:t>
            </a:r>
          </a:p>
          <a:p>
            <a:pPr fontAlgn="auto">
              <a:spcBef>
                <a:spcPts val="0"/>
              </a:spcBef>
              <a:spcAft>
                <a:spcPts val="0"/>
              </a:spcAft>
              <a:defRPr/>
            </a:pPr>
            <a:r>
              <a:rPr lang="en-US" sz="1400" b="1" dirty="0">
                <a:ln>
                  <a:solidFill>
                    <a:schemeClr val="tx1"/>
                  </a:solidFill>
                </a:ln>
                <a:solidFill>
                  <a:srgbClr val="FF0000"/>
                </a:solidFill>
              </a:rPr>
              <a:t>Oxygen</a:t>
            </a:r>
          </a:p>
        </p:txBody>
      </p:sp>
      <p:sp>
        <p:nvSpPr>
          <p:cNvPr id="15368" name="TextBox 8"/>
          <p:cNvSpPr txBox="1">
            <a:spLocks noChangeArrowheads="1"/>
          </p:cNvSpPr>
          <p:nvPr/>
        </p:nvSpPr>
        <p:spPr bwMode="auto">
          <a:xfrm>
            <a:off x="-990600" y="6477000"/>
            <a:ext cx="838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FontTx/>
              <a:buAutoNum type="alphaUcPeriod"/>
            </a:pPr>
            <a:r>
              <a:rPr lang="en-US" sz="1200">
                <a:latin typeface="Calibri" pitchFamily="34" charset="0"/>
              </a:rPr>
              <a:t>Gulino, I. Fragala, J. Mater. Chem., 9 (1999) 2837</a:t>
            </a:r>
          </a:p>
        </p:txBody>
      </p:sp>
      <p:sp>
        <p:nvSpPr>
          <p:cNvPr id="15369" name="Text Box 6"/>
          <p:cNvSpPr txBox="1">
            <a:spLocks noChangeArrowheads="1"/>
          </p:cNvSpPr>
          <p:nvPr/>
        </p:nvSpPr>
        <p:spPr bwMode="auto">
          <a:xfrm>
            <a:off x="0" y="2498725"/>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Orthorhombic Cd</a:t>
            </a:r>
            <a:r>
              <a:rPr lang="en-US" sz="2000" b="1" baseline="-25000">
                <a:solidFill>
                  <a:schemeClr val="bg1"/>
                </a:solidFill>
                <a:latin typeface="Calibri" pitchFamily="34" charset="0"/>
              </a:rPr>
              <a:t>2</a:t>
            </a:r>
            <a:r>
              <a:rPr lang="en-US" sz="2000" b="1">
                <a:solidFill>
                  <a:schemeClr val="bg1"/>
                </a:solidFill>
                <a:latin typeface="Calibri" pitchFamily="34" charset="0"/>
              </a:rPr>
              <a:t>SnO</a:t>
            </a:r>
            <a:r>
              <a:rPr lang="en-US" sz="2000" b="1" baseline="-25000">
                <a:solidFill>
                  <a:schemeClr val="bg1"/>
                </a:solidFill>
                <a:latin typeface="Calibri" pitchFamily="34" charset="0"/>
              </a:rPr>
              <a:t>4</a:t>
            </a:r>
          </a:p>
        </p:txBody>
      </p:sp>
    </p:spTree>
    <p:extLst>
      <p:ext uri="{BB962C8B-B14F-4D97-AF65-F5344CB8AC3E}">
        <p14:creationId xmlns:p14="http://schemas.microsoft.com/office/powerpoint/2010/main" val="1194694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304800" y="914400"/>
          <a:ext cx="5029200" cy="1754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7" name="Picture 2" descr="http://upload.wikimedia.org/wikipedia/commons/5/54/Perovskite.jpg"/>
          <p:cNvPicPr>
            <a:picLocks noChangeAspect="1" noChangeArrowheads="1"/>
          </p:cNvPicPr>
          <p:nvPr/>
        </p:nvPicPr>
        <p:blipFill>
          <a:blip r:embed="rId7">
            <a:extLst>
              <a:ext uri="{28A0092B-C50C-407E-A947-70E740481C1C}">
                <a14:useLocalDpi xmlns:a14="http://schemas.microsoft.com/office/drawing/2010/main" val="0"/>
              </a:ext>
            </a:extLst>
          </a:blip>
          <a:srcRect t="2702" r="339"/>
          <a:stretch>
            <a:fillRect/>
          </a:stretch>
        </p:blipFill>
        <p:spPr bwMode="auto">
          <a:xfrm>
            <a:off x="6586538" y="4419600"/>
            <a:ext cx="1947862"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00800" y="6211888"/>
            <a:ext cx="2286000" cy="554037"/>
          </a:xfrm>
          <a:prstGeom prst="rect">
            <a:avLst/>
          </a:prstGeom>
          <a:solidFill>
            <a:schemeClr val="tx1"/>
          </a:solidFill>
        </p:spPr>
        <p:txBody>
          <a:bodyPr>
            <a:spAutoFit/>
          </a:bodyPr>
          <a:lstStyle/>
          <a:p>
            <a:pPr algn="ctr" fontAlgn="auto">
              <a:spcBef>
                <a:spcPts val="0"/>
              </a:spcBef>
              <a:spcAft>
                <a:spcPts val="0"/>
              </a:spcAft>
              <a:defRPr/>
            </a:pPr>
            <a:r>
              <a:rPr lang="en-US" sz="1000" b="1" dirty="0">
                <a:solidFill>
                  <a:schemeClr val="tx1">
                    <a:lumMod val="65000"/>
                    <a:lumOff val="35000"/>
                  </a:schemeClr>
                </a:solidFill>
                <a:latin typeface="Arial Black" pitchFamily="34" charset="0"/>
              </a:rPr>
              <a:t>Cadmium</a:t>
            </a:r>
          </a:p>
          <a:p>
            <a:pPr algn="ctr" fontAlgn="auto">
              <a:spcBef>
                <a:spcPts val="0"/>
              </a:spcBef>
              <a:spcAft>
                <a:spcPts val="0"/>
              </a:spcAft>
              <a:defRPr/>
            </a:pPr>
            <a:r>
              <a:rPr lang="en-US" sz="1000" b="1" dirty="0">
                <a:solidFill>
                  <a:schemeClr val="accent1">
                    <a:lumMod val="75000"/>
                  </a:schemeClr>
                </a:solidFill>
                <a:latin typeface="Arial Black" pitchFamily="34" charset="0"/>
              </a:rPr>
              <a:t>Tin</a:t>
            </a:r>
          </a:p>
          <a:p>
            <a:pPr algn="ctr" fontAlgn="auto">
              <a:spcBef>
                <a:spcPts val="0"/>
              </a:spcBef>
              <a:spcAft>
                <a:spcPts val="0"/>
              </a:spcAft>
              <a:defRPr/>
            </a:pPr>
            <a:r>
              <a:rPr lang="en-US" sz="1000" b="1" dirty="0">
                <a:solidFill>
                  <a:srgbClr val="FF0000"/>
                </a:solidFill>
                <a:latin typeface="Arial Black" pitchFamily="34" charset="0"/>
              </a:rPr>
              <a:t>Oxygen</a:t>
            </a:r>
          </a:p>
        </p:txBody>
      </p:sp>
      <p:graphicFrame>
        <p:nvGraphicFramePr>
          <p:cNvPr id="14" name="Diagram 13"/>
          <p:cNvGraphicFramePr/>
          <p:nvPr/>
        </p:nvGraphicFramePr>
        <p:xfrm>
          <a:off x="304800" y="3940076"/>
          <a:ext cx="5181600" cy="23083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390" name="Picture 2" descr="http://pubs.acs.org/appl/literatum/publisher/achs/journals/content/jpccck/2010/jpccck.2010.114.issue-14/jp912215w/production/pdfimages_v02/master.img-00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7000" y="381000"/>
            <a:ext cx="19812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0"/>
          <p:cNvSpPr txBox="1">
            <a:spLocks noChangeArrowheads="1"/>
          </p:cNvSpPr>
          <p:nvPr/>
        </p:nvSpPr>
        <p:spPr bwMode="auto">
          <a:xfrm>
            <a:off x="457200" y="6473825"/>
            <a:ext cx="533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Calibri" pitchFamily="34" charset="0"/>
              </a:rPr>
              <a:t>G. Natu, Y. Wu, J. Phys. Chem. C, 114 (2010) 6802</a:t>
            </a:r>
          </a:p>
        </p:txBody>
      </p:sp>
      <p:sp>
        <p:nvSpPr>
          <p:cNvPr id="16392" name="Text Box 6"/>
          <p:cNvSpPr txBox="1">
            <a:spLocks noChangeArrowheads="1"/>
          </p:cNvSpPr>
          <p:nvPr/>
        </p:nvSpPr>
        <p:spPr bwMode="auto">
          <a:xfrm>
            <a:off x="0" y="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Rhombohedral CdSnO</a:t>
            </a:r>
            <a:r>
              <a:rPr lang="en-US" sz="2000" b="1" baseline="-25000">
                <a:solidFill>
                  <a:schemeClr val="bg1"/>
                </a:solidFill>
                <a:latin typeface="Calibri" pitchFamily="34" charset="0"/>
              </a:rPr>
              <a:t>3</a:t>
            </a:r>
          </a:p>
        </p:txBody>
      </p:sp>
      <p:sp>
        <p:nvSpPr>
          <p:cNvPr id="16393" name="Text Box 6"/>
          <p:cNvSpPr txBox="1">
            <a:spLocks noChangeArrowheads="1"/>
          </p:cNvSpPr>
          <p:nvPr/>
        </p:nvSpPr>
        <p:spPr bwMode="auto">
          <a:xfrm>
            <a:off x="0" y="348615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Orthorhombic CdSnO</a:t>
            </a:r>
            <a:r>
              <a:rPr lang="en-US" sz="2000" b="1" baseline="-25000">
                <a:solidFill>
                  <a:schemeClr val="bg1"/>
                </a:solidFill>
                <a:latin typeface="Calibri" pitchFamily="34" charset="0"/>
              </a:rPr>
              <a:t>3</a:t>
            </a:r>
          </a:p>
        </p:txBody>
      </p:sp>
    </p:spTree>
    <p:extLst>
      <p:ext uri="{BB962C8B-B14F-4D97-AF65-F5344CB8AC3E}">
        <p14:creationId xmlns:p14="http://schemas.microsoft.com/office/powerpoint/2010/main" val="917243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nvGraphicFramePr>
        <p:xfrm>
          <a:off x="304800" y="3657600"/>
          <a:ext cx="7391400" cy="286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Text Box 6"/>
          <p:cNvSpPr txBox="1">
            <a:spLocks noChangeArrowheads="1"/>
          </p:cNvSpPr>
          <p:nvPr/>
        </p:nvSpPr>
        <p:spPr bwMode="auto">
          <a:xfrm>
            <a:off x="0" y="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Properties and applications of Cd</a:t>
            </a:r>
            <a:r>
              <a:rPr lang="en-US" sz="2000" b="1" baseline="-25000">
                <a:solidFill>
                  <a:schemeClr val="bg1"/>
                </a:solidFill>
                <a:latin typeface="Calibri" pitchFamily="34" charset="0"/>
              </a:rPr>
              <a:t>2</a:t>
            </a:r>
            <a:r>
              <a:rPr lang="en-US" sz="2000" b="1">
                <a:solidFill>
                  <a:schemeClr val="bg1"/>
                </a:solidFill>
                <a:latin typeface="Calibri" pitchFamily="34" charset="0"/>
              </a:rPr>
              <a:t>SnO</a:t>
            </a:r>
            <a:r>
              <a:rPr lang="en-US" sz="2000" b="1" baseline="-25000">
                <a:solidFill>
                  <a:schemeClr val="bg1"/>
                </a:solidFill>
                <a:latin typeface="Calibri" pitchFamily="34" charset="0"/>
              </a:rPr>
              <a:t>4</a:t>
            </a:r>
          </a:p>
        </p:txBody>
      </p:sp>
      <p:sp>
        <p:nvSpPr>
          <p:cNvPr id="17412" name="Text Box 6"/>
          <p:cNvSpPr txBox="1">
            <a:spLocks noChangeArrowheads="1"/>
          </p:cNvSpPr>
          <p:nvPr/>
        </p:nvSpPr>
        <p:spPr bwMode="auto">
          <a:xfrm>
            <a:off x="0" y="297180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Properties and applications of CdSnO</a:t>
            </a:r>
            <a:r>
              <a:rPr lang="en-US" sz="2000" b="1" baseline="-25000">
                <a:solidFill>
                  <a:schemeClr val="bg1"/>
                </a:solidFill>
                <a:latin typeface="Calibri" pitchFamily="34" charset="0"/>
              </a:rPr>
              <a:t>3</a:t>
            </a:r>
          </a:p>
        </p:txBody>
      </p:sp>
      <p:graphicFrame>
        <p:nvGraphicFramePr>
          <p:cNvPr id="16" name="Diagram 15"/>
          <p:cNvGraphicFramePr/>
          <p:nvPr/>
        </p:nvGraphicFramePr>
        <p:xfrm>
          <a:off x="457200" y="533400"/>
          <a:ext cx="5715000" cy="23083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7457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2"/>
          </p:nvPr>
        </p:nvSpPr>
        <p:spPr/>
        <p:txBody>
          <a:bodyPr/>
          <a:lstStyle/>
          <a:p>
            <a:pPr>
              <a:defRPr/>
            </a:pPr>
            <a:fld id="{7EE40B77-FB8A-4B4C-BB74-EE58937E6DBD}" type="slidenum">
              <a:rPr lang="en-US"/>
              <a:pPr>
                <a:defRPr/>
              </a:pPr>
              <a:t>39</a:t>
            </a:fld>
            <a:endParaRPr lang="en-US"/>
          </a:p>
        </p:txBody>
      </p:sp>
      <p:sp>
        <p:nvSpPr>
          <p:cNvPr id="61443" name="Text Box 6"/>
          <p:cNvSpPr txBox="1">
            <a:spLocks noChangeArrowheads="1"/>
          </p:cNvSpPr>
          <p:nvPr/>
        </p:nvSpPr>
        <p:spPr bwMode="auto">
          <a:xfrm>
            <a:off x="1295400" y="1182688"/>
            <a:ext cx="2057400" cy="64611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a:solidFill>
                  <a:schemeClr val="tx1"/>
                </a:solidFill>
              </a:rPr>
              <a:t>Aqueous SnCl</a:t>
            </a:r>
            <a:r>
              <a:rPr lang="en-US" baseline="-25000">
                <a:solidFill>
                  <a:schemeClr val="tx1"/>
                </a:solidFill>
              </a:rPr>
              <a:t>4</a:t>
            </a:r>
            <a:r>
              <a:rPr lang="en-US">
                <a:solidFill>
                  <a:schemeClr val="tx1"/>
                </a:solidFill>
              </a:rPr>
              <a:t>.5H</a:t>
            </a:r>
            <a:r>
              <a:rPr lang="en-US" baseline="-25000">
                <a:solidFill>
                  <a:schemeClr val="tx1"/>
                </a:solidFill>
              </a:rPr>
              <a:t>2</a:t>
            </a:r>
            <a:r>
              <a:rPr lang="en-US">
                <a:solidFill>
                  <a:schemeClr val="tx1"/>
                </a:solidFill>
              </a:rPr>
              <a:t>O solution</a:t>
            </a:r>
          </a:p>
        </p:txBody>
      </p:sp>
      <p:sp>
        <p:nvSpPr>
          <p:cNvPr id="61444" name="Text Box 7"/>
          <p:cNvSpPr txBox="1">
            <a:spLocks noChangeArrowheads="1"/>
          </p:cNvSpPr>
          <p:nvPr/>
        </p:nvSpPr>
        <p:spPr bwMode="auto">
          <a:xfrm>
            <a:off x="5054600" y="1458913"/>
            <a:ext cx="2667000" cy="36988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a:solidFill>
                  <a:schemeClr val="tx1"/>
                </a:solidFill>
              </a:rPr>
              <a:t>Aq. 3CdSO</a:t>
            </a:r>
            <a:r>
              <a:rPr lang="en-US" baseline="-25000">
                <a:solidFill>
                  <a:schemeClr val="tx1"/>
                </a:solidFill>
              </a:rPr>
              <a:t>4</a:t>
            </a:r>
            <a:r>
              <a:rPr lang="en-US">
                <a:solidFill>
                  <a:schemeClr val="tx1"/>
                </a:solidFill>
              </a:rPr>
              <a:t>. 8H</a:t>
            </a:r>
            <a:r>
              <a:rPr lang="en-US" baseline="-25000">
                <a:solidFill>
                  <a:schemeClr val="tx1"/>
                </a:solidFill>
              </a:rPr>
              <a:t>2</a:t>
            </a:r>
            <a:r>
              <a:rPr lang="en-US">
                <a:solidFill>
                  <a:schemeClr val="tx1"/>
                </a:solidFill>
              </a:rPr>
              <a:t>O solution</a:t>
            </a:r>
          </a:p>
        </p:txBody>
      </p:sp>
      <p:sp>
        <p:nvSpPr>
          <p:cNvPr id="18437" name="Line 8"/>
          <p:cNvSpPr>
            <a:spLocks noChangeShapeType="1"/>
          </p:cNvSpPr>
          <p:nvPr/>
        </p:nvSpPr>
        <p:spPr bwMode="auto">
          <a:xfrm>
            <a:off x="2209800" y="1828800"/>
            <a:ext cx="0" cy="609600"/>
          </a:xfrm>
          <a:prstGeom prst="line">
            <a:avLst/>
          </a:prstGeom>
          <a:noFill/>
          <a:ln w="38100" cmpd="dbl">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8" name="Line 9"/>
          <p:cNvSpPr>
            <a:spLocks noChangeShapeType="1"/>
          </p:cNvSpPr>
          <p:nvPr/>
        </p:nvSpPr>
        <p:spPr bwMode="auto">
          <a:xfrm>
            <a:off x="6400800" y="1828800"/>
            <a:ext cx="0" cy="609600"/>
          </a:xfrm>
          <a:prstGeom prst="line">
            <a:avLst/>
          </a:prstGeom>
          <a:noFill/>
          <a:ln w="38100" cmpd="dbl">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9" name="Line 10"/>
          <p:cNvSpPr>
            <a:spLocks noChangeShapeType="1"/>
          </p:cNvSpPr>
          <p:nvPr/>
        </p:nvSpPr>
        <p:spPr bwMode="auto">
          <a:xfrm>
            <a:off x="2209800" y="2438400"/>
            <a:ext cx="4191000" cy="0"/>
          </a:xfrm>
          <a:prstGeom prst="line">
            <a:avLst/>
          </a:prstGeom>
          <a:noFill/>
          <a:ln w="38100" cmpd="dbl">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0" name="Line 11"/>
          <p:cNvSpPr>
            <a:spLocks noChangeShapeType="1"/>
          </p:cNvSpPr>
          <p:nvPr/>
        </p:nvSpPr>
        <p:spPr bwMode="auto">
          <a:xfrm>
            <a:off x="4267200" y="2438400"/>
            <a:ext cx="0" cy="685800"/>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1" name="Text Box 12"/>
          <p:cNvSpPr txBox="1">
            <a:spLocks noChangeArrowheads="1"/>
          </p:cNvSpPr>
          <p:nvPr/>
        </p:nvSpPr>
        <p:spPr bwMode="auto">
          <a:xfrm>
            <a:off x="4419600" y="25908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Calibri" pitchFamily="34" charset="0"/>
              </a:rPr>
              <a:t>Added simultaneously</a:t>
            </a:r>
          </a:p>
        </p:txBody>
      </p:sp>
      <p:sp>
        <p:nvSpPr>
          <p:cNvPr id="61450" name="Text Box 13"/>
          <p:cNvSpPr txBox="1">
            <a:spLocks noChangeArrowheads="1"/>
          </p:cNvSpPr>
          <p:nvPr/>
        </p:nvSpPr>
        <p:spPr bwMode="auto">
          <a:xfrm>
            <a:off x="2286000" y="3124200"/>
            <a:ext cx="3886200" cy="3698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a:solidFill>
                  <a:schemeClr val="tx1"/>
                </a:solidFill>
              </a:rPr>
              <a:t>Aq. NaOH solution</a:t>
            </a:r>
          </a:p>
        </p:txBody>
      </p:sp>
      <p:sp>
        <p:nvSpPr>
          <p:cNvPr id="18443" name="Line 14"/>
          <p:cNvSpPr>
            <a:spLocks noChangeShapeType="1"/>
          </p:cNvSpPr>
          <p:nvPr/>
        </p:nvSpPr>
        <p:spPr bwMode="auto">
          <a:xfrm>
            <a:off x="2286000" y="3429000"/>
            <a:ext cx="0" cy="838200"/>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4" name="Text Box 15"/>
          <p:cNvSpPr txBox="1">
            <a:spLocks noChangeArrowheads="1"/>
          </p:cNvSpPr>
          <p:nvPr/>
        </p:nvSpPr>
        <p:spPr bwMode="auto">
          <a:xfrm>
            <a:off x="304800" y="36576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Calibri" pitchFamily="34" charset="0"/>
              </a:rPr>
              <a:t>Stirred overnight</a:t>
            </a:r>
          </a:p>
        </p:txBody>
      </p:sp>
      <p:sp>
        <p:nvSpPr>
          <p:cNvPr id="61453" name="Text Box 16"/>
          <p:cNvSpPr txBox="1">
            <a:spLocks noChangeArrowheads="1"/>
          </p:cNvSpPr>
          <p:nvPr/>
        </p:nvSpPr>
        <p:spPr bwMode="auto">
          <a:xfrm>
            <a:off x="76200" y="4267200"/>
            <a:ext cx="3886200" cy="3698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a:solidFill>
                  <a:schemeClr val="tx1"/>
                </a:solidFill>
              </a:rPr>
              <a:t>Washed, dried, calcined 850 </a:t>
            </a:r>
            <a:r>
              <a:rPr lang="en-US" baseline="30000">
                <a:solidFill>
                  <a:schemeClr val="tx1"/>
                </a:solidFill>
              </a:rPr>
              <a:t>o</a:t>
            </a:r>
            <a:r>
              <a:rPr lang="en-US">
                <a:solidFill>
                  <a:schemeClr val="tx1"/>
                </a:solidFill>
              </a:rPr>
              <a:t>C air 6 h</a:t>
            </a:r>
          </a:p>
        </p:txBody>
      </p:sp>
      <p:sp>
        <p:nvSpPr>
          <p:cNvPr id="61454" name="Text Box 17"/>
          <p:cNvSpPr txBox="1">
            <a:spLocks noChangeArrowheads="1"/>
          </p:cNvSpPr>
          <p:nvPr/>
        </p:nvSpPr>
        <p:spPr bwMode="auto">
          <a:xfrm>
            <a:off x="247650" y="5410200"/>
            <a:ext cx="3429000" cy="3698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dirty="0" err="1">
                <a:solidFill>
                  <a:schemeClr val="tx1"/>
                </a:solidFill>
              </a:rPr>
              <a:t>Rhombohedral</a:t>
            </a:r>
            <a:r>
              <a:rPr lang="en-US" dirty="0">
                <a:solidFill>
                  <a:schemeClr val="tx1"/>
                </a:solidFill>
              </a:rPr>
              <a:t> CdSnO</a:t>
            </a:r>
            <a:r>
              <a:rPr lang="en-US" baseline="-25000" dirty="0">
                <a:solidFill>
                  <a:schemeClr val="tx1"/>
                </a:solidFill>
              </a:rPr>
              <a:t>3</a:t>
            </a:r>
          </a:p>
        </p:txBody>
      </p:sp>
      <p:sp>
        <p:nvSpPr>
          <p:cNvPr id="18447" name="Line 18"/>
          <p:cNvSpPr>
            <a:spLocks noChangeShapeType="1"/>
          </p:cNvSpPr>
          <p:nvPr/>
        </p:nvSpPr>
        <p:spPr bwMode="auto">
          <a:xfrm>
            <a:off x="1981200" y="4648200"/>
            <a:ext cx="0" cy="762000"/>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8" name="Text Box 18"/>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Preparation of CdSnO</a:t>
            </a:r>
            <a:r>
              <a:rPr lang="en-US" sz="2000" b="1" baseline="-25000">
                <a:solidFill>
                  <a:schemeClr val="bg1"/>
                </a:solidFill>
                <a:latin typeface="Calibri" pitchFamily="34" charset="0"/>
                <a:sym typeface="Symbol" pitchFamily="18" charset="2"/>
              </a:rPr>
              <a:t>3</a:t>
            </a:r>
          </a:p>
        </p:txBody>
      </p:sp>
      <p:sp>
        <p:nvSpPr>
          <p:cNvPr id="18449" name="Line 14"/>
          <p:cNvSpPr>
            <a:spLocks noChangeShapeType="1"/>
          </p:cNvSpPr>
          <p:nvPr/>
        </p:nvSpPr>
        <p:spPr bwMode="auto">
          <a:xfrm>
            <a:off x="6172200" y="3505200"/>
            <a:ext cx="0" cy="838200"/>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0" name="Text Box 15"/>
          <p:cNvSpPr txBox="1">
            <a:spLocks noChangeArrowheads="1"/>
          </p:cNvSpPr>
          <p:nvPr/>
        </p:nvSpPr>
        <p:spPr bwMode="auto">
          <a:xfrm>
            <a:off x="6324600" y="3733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Calibri" pitchFamily="34" charset="0"/>
              </a:rPr>
              <a:t>Stirred overnight</a:t>
            </a:r>
          </a:p>
        </p:txBody>
      </p:sp>
      <p:sp>
        <p:nvSpPr>
          <p:cNvPr id="19" name="Text Box 16"/>
          <p:cNvSpPr txBox="1">
            <a:spLocks noChangeArrowheads="1"/>
          </p:cNvSpPr>
          <p:nvPr/>
        </p:nvSpPr>
        <p:spPr bwMode="auto">
          <a:xfrm>
            <a:off x="4953000" y="4343400"/>
            <a:ext cx="3886200" cy="3698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dirty="0">
                <a:solidFill>
                  <a:schemeClr val="tx1"/>
                </a:solidFill>
              </a:rPr>
              <a:t>Washed, dried, </a:t>
            </a:r>
            <a:r>
              <a:rPr lang="en-US" dirty="0" err="1">
                <a:solidFill>
                  <a:schemeClr val="tx1"/>
                </a:solidFill>
              </a:rPr>
              <a:t>calcined</a:t>
            </a:r>
            <a:r>
              <a:rPr lang="en-US" dirty="0">
                <a:solidFill>
                  <a:schemeClr val="tx1"/>
                </a:solidFill>
              </a:rPr>
              <a:t> 1000 </a:t>
            </a:r>
            <a:r>
              <a:rPr lang="en-US" baseline="30000" dirty="0" err="1">
                <a:solidFill>
                  <a:schemeClr val="tx1"/>
                </a:solidFill>
              </a:rPr>
              <a:t>o</a:t>
            </a:r>
            <a:r>
              <a:rPr lang="en-US" dirty="0" err="1">
                <a:solidFill>
                  <a:schemeClr val="tx1"/>
                </a:solidFill>
              </a:rPr>
              <a:t>C</a:t>
            </a:r>
            <a:r>
              <a:rPr lang="en-US" dirty="0">
                <a:solidFill>
                  <a:schemeClr val="tx1"/>
                </a:solidFill>
              </a:rPr>
              <a:t> air 6 h</a:t>
            </a:r>
          </a:p>
        </p:txBody>
      </p:sp>
      <p:sp>
        <p:nvSpPr>
          <p:cNvPr id="20" name="Text Box 17"/>
          <p:cNvSpPr txBox="1">
            <a:spLocks noChangeArrowheads="1"/>
          </p:cNvSpPr>
          <p:nvPr/>
        </p:nvSpPr>
        <p:spPr bwMode="auto">
          <a:xfrm>
            <a:off x="5562600" y="5486400"/>
            <a:ext cx="3429000" cy="3698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dirty="0">
                <a:solidFill>
                  <a:schemeClr val="tx1"/>
                </a:solidFill>
              </a:rPr>
              <a:t>Orthorhombic CdSnO</a:t>
            </a:r>
            <a:r>
              <a:rPr lang="en-US" baseline="-25000" dirty="0">
                <a:solidFill>
                  <a:schemeClr val="tx1"/>
                </a:solidFill>
              </a:rPr>
              <a:t>3</a:t>
            </a:r>
          </a:p>
        </p:txBody>
      </p:sp>
      <p:sp>
        <p:nvSpPr>
          <p:cNvPr id="18453" name="Line 18"/>
          <p:cNvSpPr>
            <a:spLocks noChangeShapeType="1"/>
          </p:cNvSpPr>
          <p:nvPr/>
        </p:nvSpPr>
        <p:spPr bwMode="auto">
          <a:xfrm>
            <a:off x="7296150" y="4724400"/>
            <a:ext cx="0" cy="762000"/>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3078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1910775241"/>
              </p:ext>
            </p:extLst>
          </p:nvPr>
        </p:nvGraphicFramePr>
        <p:xfrm>
          <a:off x="152400" y="533400"/>
          <a:ext cx="88392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819400"/>
            <a:ext cx="3613150" cy="1828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6"/>
          <p:cNvSpPr txBox="1">
            <a:spLocks noChangeArrowheads="1"/>
          </p:cNvSpPr>
          <p:nvPr/>
        </p:nvSpPr>
        <p:spPr bwMode="auto">
          <a:xfrm>
            <a:off x="0" y="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Desired properties of an ideal semiconductor photocatalyst</a:t>
            </a:r>
          </a:p>
        </p:txBody>
      </p:sp>
    </p:spTree>
    <p:extLst>
      <p:ext uri="{BB962C8B-B14F-4D97-AF65-F5344CB8AC3E}">
        <p14:creationId xmlns:p14="http://schemas.microsoft.com/office/powerpoint/2010/main" val="1906633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2"/>
          </p:nvPr>
        </p:nvSpPr>
        <p:spPr/>
        <p:txBody>
          <a:bodyPr/>
          <a:lstStyle/>
          <a:p>
            <a:pPr>
              <a:defRPr/>
            </a:pPr>
            <a:fld id="{93F22904-887D-462D-A9FC-5B34236F3816}" type="slidenum">
              <a:rPr lang="en-US"/>
              <a:pPr>
                <a:defRPr/>
              </a:pPr>
              <a:t>40</a:t>
            </a:fld>
            <a:endParaRPr lang="en-US"/>
          </a:p>
        </p:txBody>
      </p:sp>
      <p:sp>
        <p:nvSpPr>
          <p:cNvPr id="62467" name="Text Box 6"/>
          <p:cNvSpPr txBox="1">
            <a:spLocks noChangeArrowheads="1"/>
          </p:cNvSpPr>
          <p:nvPr/>
        </p:nvSpPr>
        <p:spPr bwMode="auto">
          <a:xfrm>
            <a:off x="774700" y="720725"/>
            <a:ext cx="2819400" cy="3381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sz="1600" b="1" dirty="0">
                <a:solidFill>
                  <a:schemeClr val="tx1"/>
                </a:solidFill>
              </a:rPr>
              <a:t>Aq. SnCl</a:t>
            </a:r>
            <a:r>
              <a:rPr lang="en-US" sz="1600" b="1" baseline="-25000" dirty="0">
                <a:solidFill>
                  <a:schemeClr val="tx1"/>
                </a:solidFill>
              </a:rPr>
              <a:t>4</a:t>
            </a:r>
            <a:r>
              <a:rPr lang="en-US" sz="1600" b="1" dirty="0">
                <a:solidFill>
                  <a:schemeClr val="tx1"/>
                </a:solidFill>
              </a:rPr>
              <a:t>.5H</a:t>
            </a:r>
            <a:r>
              <a:rPr lang="en-US" sz="1600" b="1" baseline="-25000" dirty="0">
                <a:solidFill>
                  <a:schemeClr val="tx1"/>
                </a:solidFill>
              </a:rPr>
              <a:t>2</a:t>
            </a:r>
            <a:r>
              <a:rPr lang="en-US" sz="1600" b="1" dirty="0">
                <a:solidFill>
                  <a:schemeClr val="tx1"/>
                </a:solidFill>
              </a:rPr>
              <a:t>O solution</a:t>
            </a:r>
          </a:p>
        </p:txBody>
      </p:sp>
      <p:sp>
        <p:nvSpPr>
          <p:cNvPr id="62468" name="Text Box 7"/>
          <p:cNvSpPr txBox="1">
            <a:spLocks noChangeArrowheads="1"/>
          </p:cNvSpPr>
          <p:nvPr/>
        </p:nvSpPr>
        <p:spPr bwMode="auto">
          <a:xfrm>
            <a:off x="5054600" y="762000"/>
            <a:ext cx="2667000" cy="3381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fontAlgn="auto">
              <a:spcBef>
                <a:spcPct val="50000"/>
              </a:spcBef>
              <a:spcAft>
                <a:spcPts val="0"/>
              </a:spcAft>
              <a:defRPr/>
            </a:pPr>
            <a:r>
              <a:rPr lang="en-US" sz="1600" b="1">
                <a:solidFill>
                  <a:schemeClr val="tx1"/>
                </a:solidFill>
              </a:rPr>
              <a:t>Aq. NaOH solution</a:t>
            </a:r>
          </a:p>
        </p:txBody>
      </p:sp>
      <p:sp>
        <p:nvSpPr>
          <p:cNvPr id="19461" name="Line 8"/>
          <p:cNvSpPr>
            <a:spLocks noChangeShapeType="1"/>
          </p:cNvSpPr>
          <p:nvPr/>
        </p:nvSpPr>
        <p:spPr bwMode="auto">
          <a:xfrm>
            <a:off x="2209800" y="1066800"/>
            <a:ext cx="0" cy="609600"/>
          </a:xfrm>
          <a:prstGeom prst="line">
            <a:avLst/>
          </a:prstGeom>
          <a:noFill/>
          <a:ln w="38100" cmpd="dbl">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2" name="Line 9"/>
          <p:cNvSpPr>
            <a:spLocks noChangeShapeType="1"/>
          </p:cNvSpPr>
          <p:nvPr/>
        </p:nvSpPr>
        <p:spPr bwMode="auto">
          <a:xfrm>
            <a:off x="6400800" y="1066800"/>
            <a:ext cx="0" cy="609600"/>
          </a:xfrm>
          <a:prstGeom prst="line">
            <a:avLst/>
          </a:prstGeom>
          <a:noFill/>
          <a:ln w="38100" cmpd="dbl">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3" name="Line 10"/>
          <p:cNvSpPr>
            <a:spLocks noChangeShapeType="1"/>
          </p:cNvSpPr>
          <p:nvPr/>
        </p:nvSpPr>
        <p:spPr bwMode="auto">
          <a:xfrm>
            <a:off x="2209800" y="1676400"/>
            <a:ext cx="4191000" cy="0"/>
          </a:xfrm>
          <a:prstGeom prst="line">
            <a:avLst/>
          </a:prstGeom>
          <a:noFill/>
          <a:ln w="38100" cmpd="dbl">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4" name="Line 11"/>
          <p:cNvSpPr>
            <a:spLocks noChangeShapeType="1"/>
          </p:cNvSpPr>
          <p:nvPr/>
        </p:nvSpPr>
        <p:spPr bwMode="auto">
          <a:xfrm>
            <a:off x="4114800" y="1676400"/>
            <a:ext cx="0" cy="685800"/>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Text Box 12"/>
          <p:cNvSpPr txBox="1">
            <a:spLocks noChangeArrowheads="1"/>
          </p:cNvSpPr>
          <p:nvPr/>
        </p:nvSpPr>
        <p:spPr bwMode="auto">
          <a:xfrm>
            <a:off x="4267200" y="1828800"/>
            <a:ext cx="3124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latin typeface="Calibri" pitchFamily="34" charset="0"/>
              </a:rPr>
              <a:t>Mixed together</a:t>
            </a:r>
          </a:p>
        </p:txBody>
      </p:sp>
      <p:sp>
        <p:nvSpPr>
          <p:cNvPr id="62474" name="Text Box 13"/>
          <p:cNvSpPr txBox="1">
            <a:spLocks noChangeArrowheads="1"/>
          </p:cNvSpPr>
          <p:nvPr/>
        </p:nvSpPr>
        <p:spPr bwMode="auto">
          <a:xfrm>
            <a:off x="2209800" y="2362200"/>
            <a:ext cx="3886200" cy="3381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sz="1600" b="1">
                <a:solidFill>
                  <a:schemeClr val="tx1"/>
                </a:solidFill>
              </a:rPr>
              <a:t>Sn(OH)</a:t>
            </a:r>
            <a:r>
              <a:rPr lang="en-US" sz="1600" b="1" baseline="-25000">
                <a:solidFill>
                  <a:schemeClr val="tx1"/>
                </a:solidFill>
              </a:rPr>
              <a:t>4</a:t>
            </a:r>
            <a:r>
              <a:rPr lang="en-US" sz="1600" b="1">
                <a:solidFill>
                  <a:schemeClr val="tx1"/>
                </a:solidFill>
              </a:rPr>
              <a:t> precipitate</a:t>
            </a:r>
          </a:p>
        </p:txBody>
      </p:sp>
      <p:sp>
        <p:nvSpPr>
          <p:cNvPr id="19467" name="Line 14"/>
          <p:cNvSpPr>
            <a:spLocks noChangeShapeType="1"/>
          </p:cNvSpPr>
          <p:nvPr/>
        </p:nvSpPr>
        <p:spPr bwMode="auto">
          <a:xfrm>
            <a:off x="4114800" y="2717800"/>
            <a:ext cx="1588" cy="630238"/>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6" name="Text Box 15"/>
          <p:cNvSpPr txBox="1">
            <a:spLocks noChangeArrowheads="1"/>
          </p:cNvSpPr>
          <p:nvPr/>
        </p:nvSpPr>
        <p:spPr bwMode="auto">
          <a:xfrm>
            <a:off x="1676400" y="3340100"/>
            <a:ext cx="4953000" cy="3381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sz="1600" b="1">
                <a:solidFill>
                  <a:schemeClr val="tx1"/>
                </a:solidFill>
              </a:rPr>
              <a:t>Dissolved in con. H</a:t>
            </a:r>
            <a:r>
              <a:rPr lang="en-US" sz="1600" b="1" baseline="-25000">
                <a:solidFill>
                  <a:schemeClr val="tx1"/>
                </a:solidFill>
              </a:rPr>
              <a:t>2</a:t>
            </a:r>
            <a:r>
              <a:rPr lang="en-US" sz="1600" b="1">
                <a:solidFill>
                  <a:schemeClr val="tx1"/>
                </a:solidFill>
              </a:rPr>
              <a:t>SO</a:t>
            </a:r>
            <a:r>
              <a:rPr lang="en-US" sz="1600" b="1" baseline="-25000">
                <a:solidFill>
                  <a:schemeClr val="tx1"/>
                </a:solidFill>
              </a:rPr>
              <a:t>4</a:t>
            </a:r>
          </a:p>
        </p:txBody>
      </p:sp>
      <p:sp>
        <p:nvSpPr>
          <p:cNvPr id="19469" name="Line 17"/>
          <p:cNvSpPr>
            <a:spLocks noChangeShapeType="1"/>
          </p:cNvSpPr>
          <p:nvPr/>
        </p:nvSpPr>
        <p:spPr bwMode="auto">
          <a:xfrm>
            <a:off x="4114800" y="3708400"/>
            <a:ext cx="0" cy="576263"/>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Text Box 18"/>
          <p:cNvSpPr txBox="1">
            <a:spLocks noChangeArrowheads="1"/>
          </p:cNvSpPr>
          <p:nvPr/>
        </p:nvSpPr>
        <p:spPr bwMode="auto">
          <a:xfrm>
            <a:off x="4191000" y="28194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latin typeface="Calibri" pitchFamily="34" charset="0"/>
              </a:rPr>
              <a:t>Washed till absence of Cl</a:t>
            </a:r>
            <a:r>
              <a:rPr lang="en-US" sz="1600" b="1" baseline="30000">
                <a:latin typeface="Calibri" pitchFamily="34" charset="0"/>
              </a:rPr>
              <a:t>-</a:t>
            </a:r>
          </a:p>
        </p:txBody>
      </p:sp>
      <p:sp>
        <p:nvSpPr>
          <p:cNvPr id="19471" name="Text Box 19"/>
          <p:cNvSpPr txBox="1">
            <a:spLocks noChangeArrowheads="1"/>
          </p:cNvSpPr>
          <p:nvPr/>
        </p:nvSpPr>
        <p:spPr bwMode="auto">
          <a:xfrm>
            <a:off x="4267200" y="3797300"/>
            <a:ext cx="434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latin typeface="Calibri" pitchFamily="34" charset="0"/>
              </a:rPr>
              <a:t>Mixed with aq. 3CdSO</a:t>
            </a:r>
            <a:r>
              <a:rPr lang="en-US" sz="1600" b="1" baseline="-25000">
                <a:latin typeface="Calibri" pitchFamily="34" charset="0"/>
              </a:rPr>
              <a:t>4</a:t>
            </a:r>
            <a:r>
              <a:rPr lang="en-US" sz="1600" b="1">
                <a:latin typeface="Calibri" pitchFamily="34" charset="0"/>
              </a:rPr>
              <a:t> . 8H</a:t>
            </a:r>
            <a:r>
              <a:rPr lang="en-US" sz="1600" b="1" baseline="-25000">
                <a:latin typeface="Calibri" pitchFamily="34" charset="0"/>
              </a:rPr>
              <a:t>2</a:t>
            </a:r>
            <a:r>
              <a:rPr lang="en-US" sz="1600" b="1">
                <a:latin typeface="Calibri" pitchFamily="34" charset="0"/>
              </a:rPr>
              <a:t>O solution</a:t>
            </a:r>
          </a:p>
        </p:txBody>
      </p:sp>
      <p:sp>
        <p:nvSpPr>
          <p:cNvPr id="19472" name="Text Box 21"/>
          <p:cNvSpPr txBox="1">
            <a:spLocks noChangeArrowheads="1"/>
          </p:cNvSpPr>
          <p:nvPr/>
        </p:nvSpPr>
        <p:spPr bwMode="auto">
          <a:xfrm>
            <a:off x="4267200" y="5257800"/>
            <a:ext cx="3124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latin typeface="Calibri" pitchFamily="34" charset="0"/>
              </a:rPr>
              <a:t>Dried calcined air 900 </a:t>
            </a:r>
            <a:r>
              <a:rPr lang="en-US" sz="1600" b="1" baseline="30000">
                <a:latin typeface="Calibri" pitchFamily="34" charset="0"/>
              </a:rPr>
              <a:t>o</a:t>
            </a:r>
            <a:r>
              <a:rPr lang="en-US" sz="1600" b="1">
                <a:latin typeface="Calibri" pitchFamily="34" charset="0"/>
              </a:rPr>
              <a:t>C</a:t>
            </a:r>
          </a:p>
        </p:txBody>
      </p:sp>
      <p:sp>
        <p:nvSpPr>
          <p:cNvPr id="62481" name="Text Box 22"/>
          <p:cNvSpPr txBox="1">
            <a:spLocks noChangeArrowheads="1"/>
          </p:cNvSpPr>
          <p:nvPr/>
        </p:nvSpPr>
        <p:spPr bwMode="auto">
          <a:xfrm>
            <a:off x="2895600" y="5749925"/>
            <a:ext cx="2514600" cy="3381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sz="1600" b="1" dirty="0">
                <a:solidFill>
                  <a:schemeClr val="tx1"/>
                </a:solidFill>
              </a:rPr>
              <a:t>Orthorhombic Cd</a:t>
            </a:r>
            <a:r>
              <a:rPr lang="en-US" sz="1600" b="1" baseline="-25000" dirty="0">
                <a:solidFill>
                  <a:schemeClr val="tx1"/>
                </a:solidFill>
              </a:rPr>
              <a:t>2</a:t>
            </a:r>
            <a:r>
              <a:rPr lang="en-US" sz="1600" b="1" dirty="0">
                <a:solidFill>
                  <a:schemeClr val="tx1"/>
                </a:solidFill>
              </a:rPr>
              <a:t>SnO</a:t>
            </a:r>
            <a:r>
              <a:rPr lang="en-US" sz="1600" b="1" baseline="-25000" dirty="0">
                <a:solidFill>
                  <a:schemeClr val="tx1"/>
                </a:solidFill>
              </a:rPr>
              <a:t>4</a:t>
            </a:r>
            <a:r>
              <a:rPr lang="en-US" sz="1600" b="1" dirty="0">
                <a:solidFill>
                  <a:schemeClr val="tx1"/>
                </a:solidFill>
              </a:rPr>
              <a:t> </a:t>
            </a:r>
          </a:p>
        </p:txBody>
      </p:sp>
      <p:sp>
        <p:nvSpPr>
          <p:cNvPr id="19474" name="Text Box 20"/>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Preparation of Cd</a:t>
            </a:r>
            <a:r>
              <a:rPr lang="en-US" sz="2000" b="1" baseline="-25000">
                <a:solidFill>
                  <a:schemeClr val="bg1"/>
                </a:solidFill>
                <a:latin typeface="Calibri" pitchFamily="34" charset="0"/>
                <a:sym typeface="Symbol" pitchFamily="18" charset="2"/>
              </a:rPr>
              <a:t>2</a:t>
            </a:r>
            <a:r>
              <a:rPr lang="en-US" sz="2000" b="1">
                <a:solidFill>
                  <a:schemeClr val="bg1"/>
                </a:solidFill>
                <a:latin typeface="Calibri" pitchFamily="34" charset="0"/>
                <a:sym typeface="Symbol" pitchFamily="18" charset="2"/>
              </a:rPr>
              <a:t>SnO</a:t>
            </a:r>
            <a:r>
              <a:rPr lang="en-US" sz="2000" b="1" baseline="-25000">
                <a:solidFill>
                  <a:schemeClr val="bg1"/>
                </a:solidFill>
                <a:latin typeface="Calibri" pitchFamily="34" charset="0"/>
                <a:sym typeface="Symbol" pitchFamily="18" charset="2"/>
              </a:rPr>
              <a:t>4</a:t>
            </a:r>
          </a:p>
        </p:txBody>
      </p:sp>
      <p:sp>
        <p:nvSpPr>
          <p:cNvPr id="19475" name="Line 17"/>
          <p:cNvSpPr>
            <a:spLocks noChangeShapeType="1"/>
          </p:cNvSpPr>
          <p:nvPr/>
        </p:nvSpPr>
        <p:spPr bwMode="auto">
          <a:xfrm>
            <a:off x="4114800" y="4648200"/>
            <a:ext cx="0" cy="576263"/>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4" name="Text Box 22"/>
          <p:cNvSpPr txBox="1">
            <a:spLocks noChangeArrowheads="1"/>
          </p:cNvSpPr>
          <p:nvPr/>
        </p:nvSpPr>
        <p:spPr bwMode="auto">
          <a:xfrm>
            <a:off x="2743200" y="4302125"/>
            <a:ext cx="2667000" cy="3381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ct val="50000"/>
              </a:spcBef>
              <a:spcAft>
                <a:spcPts val="0"/>
              </a:spcAft>
              <a:defRPr/>
            </a:pPr>
            <a:r>
              <a:rPr lang="en-US" sz="1600" b="1">
                <a:solidFill>
                  <a:schemeClr val="tx1"/>
                </a:solidFill>
              </a:rPr>
              <a:t>Precipitated with NaOH</a:t>
            </a:r>
          </a:p>
        </p:txBody>
      </p:sp>
      <p:sp>
        <p:nvSpPr>
          <p:cNvPr id="19477" name="Rectangle 23"/>
          <p:cNvSpPr>
            <a:spLocks noChangeArrowheads="1"/>
          </p:cNvSpPr>
          <p:nvPr/>
        </p:nvSpPr>
        <p:spPr bwMode="auto">
          <a:xfrm>
            <a:off x="4191000" y="4724400"/>
            <a:ext cx="3498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spAutoFit/>
          </a:bodyPr>
          <a:lstStyle/>
          <a:p>
            <a:pPr>
              <a:spcBef>
                <a:spcPct val="50000"/>
              </a:spcBef>
            </a:pPr>
            <a:r>
              <a:rPr lang="en-US" sz="1600" b="1">
                <a:latin typeface="Calibri" pitchFamily="34" charset="0"/>
              </a:rPr>
              <a:t>Precipitate washed till absence of SO</a:t>
            </a:r>
            <a:r>
              <a:rPr lang="en-US" sz="1600" b="1" baseline="-25000">
                <a:latin typeface="Calibri" pitchFamily="34" charset="0"/>
              </a:rPr>
              <a:t>4</a:t>
            </a:r>
            <a:r>
              <a:rPr lang="en-US" sz="1600" b="1" baseline="30000">
                <a:latin typeface="Calibri" pitchFamily="34" charset="0"/>
              </a:rPr>
              <a:t>2-</a:t>
            </a:r>
          </a:p>
        </p:txBody>
      </p:sp>
      <p:sp>
        <p:nvSpPr>
          <p:cNvPr id="19478" name="Line 17"/>
          <p:cNvSpPr>
            <a:spLocks noChangeShapeType="1"/>
          </p:cNvSpPr>
          <p:nvPr/>
        </p:nvSpPr>
        <p:spPr bwMode="auto">
          <a:xfrm>
            <a:off x="4114800" y="5181600"/>
            <a:ext cx="0" cy="576263"/>
          </a:xfrm>
          <a:prstGeom prst="line">
            <a:avLst/>
          </a:prstGeom>
          <a:noFill/>
          <a:ln w="38100" cmpd="dbl">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58805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sldNum" sz="quarter" idx="12"/>
          </p:nvPr>
        </p:nvSpPr>
        <p:spPr/>
        <p:txBody>
          <a:bodyPr/>
          <a:lstStyle/>
          <a:p>
            <a:pPr>
              <a:defRPr/>
            </a:pPr>
            <a:fld id="{AFF8E950-C635-4888-AF2C-4BCBCDA17959}" type="slidenum">
              <a:rPr lang="en-US"/>
              <a:pPr>
                <a:defRPr/>
              </a:pPr>
              <a:t>41</a:t>
            </a:fld>
            <a:endParaRPr lang="en-US"/>
          </a:p>
        </p:txBody>
      </p:sp>
      <p:graphicFrame>
        <p:nvGraphicFramePr>
          <p:cNvPr id="9" name="Diagram 8"/>
          <p:cNvGraphicFramePr/>
          <p:nvPr/>
        </p:nvGraphicFramePr>
        <p:xfrm>
          <a:off x="152400" y="990600"/>
          <a:ext cx="3200400"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4" name="Text Box 10"/>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XRD pattern of CdSnO</a:t>
            </a:r>
            <a:r>
              <a:rPr lang="en-US" sz="2000" b="1" baseline="-25000">
                <a:solidFill>
                  <a:schemeClr val="bg1"/>
                </a:solidFill>
                <a:latin typeface="Calibri" pitchFamily="34" charset="0"/>
                <a:sym typeface="Symbol" pitchFamily="18" charset="2"/>
              </a:rPr>
              <a:t>3</a:t>
            </a:r>
          </a:p>
        </p:txBody>
      </p:sp>
      <p:pic>
        <p:nvPicPr>
          <p:cNvPr id="20485" name="Picture 3" descr="Figure 1"/>
          <p:cNvPicPr>
            <a:picLocks noChangeAspect="1" noChangeArrowheads="1"/>
          </p:cNvPicPr>
          <p:nvPr/>
        </p:nvPicPr>
        <p:blipFill>
          <a:blip r:embed="rId7" cstate="print">
            <a:extLst>
              <a:ext uri="{28A0092B-C50C-407E-A947-70E740481C1C}">
                <a14:useLocalDpi xmlns:a14="http://schemas.microsoft.com/office/drawing/2010/main" val="0"/>
              </a:ext>
            </a:extLst>
          </a:blip>
          <a:srcRect l="14534" t="9447" r="12427" b="4100"/>
          <a:stretch>
            <a:fillRect/>
          </a:stretch>
        </p:blipFill>
        <p:spPr bwMode="auto">
          <a:xfrm>
            <a:off x="3838575" y="533400"/>
            <a:ext cx="51530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p:cNvGraphicFramePr/>
          <p:nvPr/>
        </p:nvGraphicFramePr>
        <p:xfrm>
          <a:off x="228600" y="4343400"/>
          <a:ext cx="3200400" cy="10772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487" name="Text Box 6"/>
          <p:cNvSpPr txBox="1">
            <a:spLocks noChangeArrowheads="1"/>
          </p:cNvSpPr>
          <p:nvPr/>
        </p:nvSpPr>
        <p:spPr bwMode="auto">
          <a:xfrm>
            <a:off x="0" y="342900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XRD pattern of Cd</a:t>
            </a:r>
            <a:r>
              <a:rPr lang="en-US" sz="2000" b="1" baseline="-25000">
                <a:solidFill>
                  <a:schemeClr val="bg1"/>
                </a:solidFill>
                <a:latin typeface="Calibri" pitchFamily="34" charset="0"/>
                <a:sym typeface="Symbol" pitchFamily="18" charset="2"/>
              </a:rPr>
              <a:t>2</a:t>
            </a:r>
            <a:r>
              <a:rPr lang="en-US" sz="2000" b="1">
                <a:solidFill>
                  <a:schemeClr val="bg1"/>
                </a:solidFill>
                <a:latin typeface="Calibri" pitchFamily="34" charset="0"/>
                <a:sym typeface="Symbol" pitchFamily="18" charset="2"/>
              </a:rPr>
              <a:t>SnO</a:t>
            </a:r>
            <a:r>
              <a:rPr lang="en-US" sz="2000" b="1" baseline="-25000">
                <a:solidFill>
                  <a:schemeClr val="bg1"/>
                </a:solidFill>
                <a:latin typeface="Calibri" pitchFamily="34" charset="0"/>
                <a:sym typeface="Symbol" pitchFamily="18" charset="2"/>
              </a:rPr>
              <a:t>4</a:t>
            </a:r>
          </a:p>
        </p:txBody>
      </p:sp>
      <p:pic>
        <p:nvPicPr>
          <p:cNvPr id="20488" name="Picture 3" descr="Figure 2"/>
          <p:cNvPicPr>
            <a:picLocks noChangeAspect="1" noChangeArrowheads="1"/>
          </p:cNvPicPr>
          <p:nvPr/>
        </p:nvPicPr>
        <p:blipFill>
          <a:blip r:embed="rId13" cstate="print">
            <a:extLst>
              <a:ext uri="{28A0092B-C50C-407E-A947-70E740481C1C}">
                <a14:useLocalDpi xmlns:a14="http://schemas.microsoft.com/office/drawing/2010/main" val="0"/>
              </a:ext>
            </a:extLst>
          </a:blip>
          <a:srcRect l="4762" t="13318" r="22409" b="3038"/>
          <a:stretch>
            <a:fillRect/>
          </a:stretch>
        </p:blipFill>
        <p:spPr bwMode="auto">
          <a:xfrm>
            <a:off x="3800475" y="4038600"/>
            <a:ext cx="51911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803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type="sldNum" sz="quarter" idx="12"/>
          </p:nvPr>
        </p:nvSpPr>
        <p:spPr/>
        <p:txBody>
          <a:bodyPr/>
          <a:lstStyle/>
          <a:p>
            <a:pPr>
              <a:defRPr/>
            </a:pPr>
            <a:fld id="{57E1EE59-7251-4410-9F34-5D9A8EA68185}" type="slidenum">
              <a:rPr lang="en-US"/>
              <a:pPr>
                <a:defRPr/>
              </a:pPr>
              <a:t>42</a:t>
            </a:fld>
            <a:endParaRPr lang="en-US"/>
          </a:p>
        </p:txBody>
      </p:sp>
      <p:graphicFrame>
        <p:nvGraphicFramePr>
          <p:cNvPr id="11" name="Diagram 10"/>
          <p:cNvGraphicFramePr/>
          <p:nvPr/>
        </p:nvGraphicFramePr>
        <p:xfrm>
          <a:off x="457200" y="1524000"/>
          <a:ext cx="4038600" cy="779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54" name="Text Box 25"/>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Diffuse reflectance UV-visible spectrum of CdSnO</a:t>
            </a:r>
            <a:r>
              <a:rPr lang="en-US" sz="2000" b="1" baseline="-25000">
                <a:solidFill>
                  <a:schemeClr val="bg1"/>
                </a:solidFill>
                <a:latin typeface="Calibri" pitchFamily="34" charset="0"/>
                <a:sym typeface="Symbol" pitchFamily="18" charset="2"/>
              </a:rPr>
              <a:t>3</a:t>
            </a:r>
          </a:p>
        </p:txBody>
      </p:sp>
      <p:graphicFrame>
        <p:nvGraphicFramePr>
          <p:cNvPr id="2050" name="Object 3"/>
          <p:cNvGraphicFramePr>
            <a:graphicFrameLocks noChangeAspect="1"/>
          </p:cNvGraphicFramePr>
          <p:nvPr/>
        </p:nvGraphicFramePr>
        <p:xfrm>
          <a:off x="5334000" y="457200"/>
          <a:ext cx="3352800" cy="2844800"/>
        </p:xfrm>
        <a:graphic>
          <a:graphicData uri="http://schemas.openxmlformats.org/presentationml/2006/ole">
            <mc:AlternateContent xmlns:mc="http://schemas.openxmlformats.org/markup-compatibility/2006">
              <mc:Choice xmlns:v="urn:schemas-microsoft-com:vml" Requires="v">
                <p:oleObj spid="_x0000_s51216" name="Graph" r:id="rId8" imgW="3536640" imgH="3180960" progId="Origin50.Graph">
                  <p:embed/>
                </p:oleObj>
              </mc:Choice>
              <mc:Fallback>
                <p:oleObj name="Graph" r:id="rId8" imgW="3536640" imgH="318096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6000" t="12231" r="8000" b="6602"/>
                      <a:stretch>
                        <a:fillRect/>
                      </a:stretch>
                    </p:blipFill>
                    <p:spPr bwMode="auto">
                      <a:xfrm>
                        <a:off x="5334000" y="457200"/>
                        <a:ext cx="33528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Diagram 11"/>
          <p:cNvGraphicFramePr/>
          <p:nvPr/>
        </p:nvGraphicFramePr>
        <p:xfrm>
          <a:off x="381000" y="4570840"/>
          <a:ext cx="3352800" cy="7794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56" name="Text Box 21"/>
          <p:cNvSpPr txBox="1">
            <a:spLocks noChangeArrowheads="1"/>
          </p:cNvSpPr>
          <p:nvPr/>
        </p:nvSpPr>
        <p:spPr bwMode="auto">
          <a:xfrm>
            <a:off x="0" y="3503613"/>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Diffuse reflectance UV-visible spectrum of Cd</a:t>
            </a:r>
            <a:r>
              <a:rPr lang="en-US" sz="2000" b="1" baseline="-25000">
                <a:solidFill>
                  <a:schemeClr val="bg1"/>
                </a:solidFill>
                <a:latin typeface="Calibri" pitchFamily="34" charset="0"/>
                <a:sym typeface="Symbol" pitchFamily="18" charset="2"/>
              </a:rPr>
              <a:t>2</a:t>
            </a:r>
            <a:r>
              <a:rPr lang="en-US" sz="2000" b="1">
                <a:solidFill>
                  <a:schemeClr val="bg1"/>
                </a:solidFill>
                <a:latin typeface="Calibri" pitchFamily="34" charset="0"/>
                <a:sym typeface="Symbol" pitchFamily="18" charset="2"/>
              </a:rPr>
              <a:t>SnO</a:t>
            </a:r>
            <a:r>
              <a:rPr lang="en-US" sz="2000" b="1" baseline="-25000">
                <a:solidFill>
                  <a:schemeClr val="bg1"/>
                </a:solidFill>
                <a:latin typeface="Calibri" pitchFamily="34" charset="0"/>
                <a:sym typeface="Symbol" pitchFamily="18" charset="2"/>
              </a:rPr>
              <a:t>4</a:t>
            </a:r>
          </a:p>
        </p:txBody>
      </p:sp>
      <p:graphicFrame>
        <p:nvGraphicFramePr>
          <p:cNvPr id="2051" name="Object 5"/>
          <p:cNvGraphicFramePr>
            <a:graphicFrameLocks noChangeAspect="1"/>
          </p:cNvGraphicFramePr>
          <p:nvPr/>
        </p:nvGraphicFramePr>
        <p:xfrm>
          <a:off x="4724400" y="3960813"/>
          <a:ext cx="3505200" cy="2973387"/>
        </p:xfrm>
        <a:graphic>
          <a:graphicData uri="http://schemas.openxmlformats.org/presentationml/2006/ole">
            <mc:AlternateContent xmlns:mc="http://schemas.openxmlformats.org/markup-compatibility/2006">
              <mc:Choice xmlns:v="urn:schemas-microsoft-com:vml" Requires="v">
                <p:oleObj spid="_x0000_s51217" name="Graph" r:id="rId15" imgW="3512160" imgH="3152160" progId="Origin50.Graph">
                  <p:embed/>
                </p:oleObj>
              </mc:Choice>
              <mc:Fallback>
                <p:oleObj name="Graph" r:id="rId15" imgW="3512160" imgH="3152160" progId="Origin50.Graph">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l="6000" t="12251" r="8000" b="6450"/>
                      <a:stretch>
                        <a:fillRect/>
                      </a:stretch>
                    </p:blipFill>
                    <p:spPr bwMode="auto">
                      <a:xfrm>
                        <a:off x="4724400" y="3960813"/>
                        <a:ext cx="3505200" cy="297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509298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Grp="1" noChangeArrowheads="1"/>
          </p:cNvSpPr>
          <p:nvPr>
            <p:ph type="sldNum" sz="quarter" idx="12"/>
          </p:nvPr>
        </p:nvSpPr>
        <p:spPr/>
        <p:txBody>
          <a:bodyPr/>
          <a:lstStyle/>
          <a:p>
            <a:pPr>
              <a:defRPr/>
            </a:pPr>
            <a:fld id="{22B95F27-1BC2-4E41-96C7-A87FB004985D}" type="slidenum">
              <a:rPr lang="en-US"/>
              <a:pPr>
                <a:defRPr/>
              </a:pPr>
              <a:t>43</a:t>
            </a:fld>
            <a:endParaRPr lang="en-US"/>
          </a:p>
        </p:txBody>
      </p:sp>
      <p:sp>
        <p:nvSpPr>
          <p:cNvPr id="21507" name="Text Box 7"/>
          <p:cNvSpPr txBox="1">
            <a:spLocks noChangeArrowheads="1"/>
          </p:cNvSpPr>
          <p:nvPr/>
        </p:nvSpPr>
        <p:spPr bwMode="auto">
          <a:xfrm>
            <a:off x="0" y="335280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SEM images of Cd</a:t>
            </a:r>
            <a:r>
              <a:rPr lang="en-US" sz="2000" b="1" baseline="-25000">
                <a:solidFill>
                  <a:schemeClr val="bg1"/>
                </a:solidFill>
                <a:latin typeface="Calibri" pitchFamily="34" charset="0"/>
                <a:sym typeface="Symbol" pitchFamily="18" charset="2"/>
              </a:rPr>
              <a:t>2</a:t>
            </a:r>
            <a:r>
              <a:rPr lang="en-US" sz="2000" b="1">
                <a:solidFill>
                  <a:schemeClr val="bg1"/>
                </a:solidFill>
                <a:latin typeface="Calibri" pitchFamily="34" charset="0"/>
                <a:sym typeface="Symbol" pitchFamily="18" charset="2"/>
              </a:rPr>
              <a:t>SnO</a:t>
            </a:r>
            <a:r>
              <a:rPr lang="en-US" sz="2000" b="1" baseline="-25000">
                <a:solidFill>
                  <a:schemeClr val="bg1"/>
                </a:solidFill>
                <a:latin typeface="Calibri" pitchFamily="34" charset="0"/>
                <a:sym typeface="Symbol" pitchFamily="18" charset="2"/>
              </a:rPr>
              <a:t>4</a:t>
            </a:r>
          </a:p>
        </p:txBody>
      </p:sp>
      <p:graphicFrame>
        <p:nvGraphicFramePr>
          <p:cNvPr id="18" name="Diagram 17"/>
          <p:cNvGraphicFramePr/>
          <p:nvPr/>
        </p:nvGraphicFramePr>
        <p:xfrm>
          <a:off x="6553200" y="4508500"/>
          <a:ext cx="2362200" cy="82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9" name="Picture 13" descr="sem cd2sno4 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263" y="4114800"/>
            <a:ext cx="27003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4" descr="sem cd2sno4 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3338" y="4114800"/>
            <a:ext cx="2646362"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1"/>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SEM images of CdSnO</a:t>
            </a:r>
            <a:r>
              <a:rPr lang="en-US" sz="2000" b="1" baseline="-25000">
                <a:solidFill>
                  <a:schemeClr val="bg1"/>
                </a:solidFill>
                <a:latin typeface="Calibri" pitchFamily="34" charset="0"/>
                <a:sym typeface="Symbol" pitchFamily="18" charset="2"/>
              </a:rPr>
              <a:t>3</a:t>
            </a:r>
          </a:p>
        </p:txBody>
      </p:sp>
      <p:pic>
        <p:nvPicPr>
          <p:cNvPr id="21512" name="Picture 10" descr="sem cdsno3 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609600"/>
            <a:ext cx="2667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1" descr="sem cdsno3 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609600"/>
            <a:ext cx="2667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Diagram 16"/>
          <p:cNvGraphicFramePr/>
          <p:nvPr/>
        </p:nvGraphicFramePr>
        <p:xfrm>
          <a:off x="6324600" y="1295400"/>
          <a:ext cx="2286000" cy="5847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5064732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381000" y="668336"/>
          <a:ext cx="8534400" cy="1998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Group 49"/>
          <p:cNvGraphicFramePr>
            <a:graphicFrameLocks noGrp="1"/>
          </p:cNvGraphicFramePr>
          <p:nvPr/>
        </p:nvGraphicFramePr>
        <p:xfrm>
          <a:off x="304800" y="4343400"/>
          <a:ext cx="3124200" cy="1005840"/>
        </p:xfrm>
        <a:graphic>
          <a:graphicData uri="http://schemas.openxmlformats.org/drawingml/2006/table">
            <a:tbl>
              <a:tblPr>
                <a:tableStyleId>{3C2FFA5D-87B4-456A-9821-1D502468CF0F}</a:tableStyleId>
              </a:tblPr>
              <a:tblGrid>
                <a:gridCol w="857250"/>
                <a:gridCol w="1121019"/>
                <a:gridCol w="1145931"/>
              </a:tblGrid>
              <a:tr h="3048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Catalyst</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 Degradation</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c hMerge="1">
                  <a:txBody>
                    <a:bodyPr/>
                    <a:lstStyle/>
                    <a:p>
                      <a:endParaRPr lang="en-US"/>
                    </a:p>
                  </a:txBody>
                  <a:tcPr/>
                </a:tc>
              </a:tr>
              <a:tr h="3048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UV-visible</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Visible</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CdSnO</a:t>
                      </a:r>
                      <a:r>
                        <a:rPr kumimoji="0" lang="en-US" sz="1600" u="none" strike="noStrike" cap="none" normalizeH="0" baseline="-25000" dirty="0" smtClean="0">
                          <a:ln>
                            <a:noFill/>
                          </a:ln>
                          <a:effectLst/>
                        </a:rPr>
                        <a:t>3</a:t>
                      </a:r>
                      <a:endParaRPr kumimoji="0" lang="en-US" sz="1600" b="1" i="0" u="none" strike="noStrike" cap="none" normalizeH="0" baseline="-25000" dirty="0" smtClean="0">
                        <a:ln>
                          <a:noFill/>
                        </a:ln>
                        <a:solidFill>
                          <a:srgbClr val="006600"/>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94.5</a:t>
                      </a:r>
                      <a:endParaRPr kumimoji="0" lang="en-US" sz="1600" b="1" i="0" u="none" strike="noStrike" cap="none" normalizeH="0" baseline="0" dirty="0" smtClean="0">
                        <a:ln>
                          <a:noFill/>
                        </a:ln>
                        <a:solidFill>
                          <a:srgbClr val="006600"/>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0.0</a:t>
                      </a:r>
                      <a:endParaRPr kumimoji="0" lang="en-US" sz="1600" b="1" i="0" u="none" strike="noStrike" cap="none" normalizeH="0" baseline="0" dirty="0" smtClean="0">
                        <a:ln>
                          <a:noFill/>
                        </a:ln>
                        <a:solidFill>
                          <a:srgbClr val="006600"/>
                        </a:solidFill>
                        <a:effectLst/>
                        <a:latin typeface="Arial" pitchFamily="34" charset="0"/>
                      </a:endParaRPr>
                    </a:p>
                  </a:txBody>
                  <a:tcPr horzOverflow="overflow"/>
                </a:tc>
              </a:tr>
            </a:tbl>
          </a:graphicData>
        </a:graphic>
      </p:graphicFrame>
      <p:sp>
        <p:nvSpPr>
          <p:cNvPr id="3077" name="Text Box 26"/>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Photocatalytic degradation of </a:t>
            </a:r>
            <a:r>
              <a:rPr lang="en-US" sz="2000" b="1" i="1">
                <a:solidFill>
                  <a:schemeClr val="bg1"/>
                </a:solidFill>
                <a:latin typeface="Calibri" pitchFamily="34" charset="0"/>
                <a:sym typeface="Symbol" pitchFamily="18" charset="2"/>
              </a:rPr>
              <a:t>p</a:t>
            </a:r>
            <a:r>
              <a:rPr lang="en-US" sz="2000" b="1">
                <a:solidFill>
                  <a:schemeClr val="bg1"/>
                </a:solidFill>
                <a:latin typeface="Calibri" pitchFamily="34" charset="0"/>
                <a:sym typeface="Symbol" pitchFamily="18" charset="2"/>
              </a:rPr>
              <a:t>-chlorophenol – CdSnO</a:t>
            </a:r>
            <a:r>
              <a:rPr lang="en-US" sz="2000" b="1" baseline="-25000">
                <a:solidFill>
                  <a:schemeClr val="bg1"/>
                </a:solidFill>
                <a:latin typeface="Calibri" pitchFamily="34" charset="0"/>
                <a:sym typeface="Symbol" pitchFamily="18" charset="2"/>
              </a:rPr>
              <a:t>3</a:t>
            </a:r>
          </a:p>
        </p:txBody>
      </p:sp>
      <p:graphicFrame>
        <p:nvGraphicFramePr>
          <p:cNvPr id="3074" name="Object 3"/>
          <p:cNvGraphicFramePr>
            <a:graphicFrameLocks noChangeAspect="1"/>
          </p:cNvGraphicFramePr>
          <p:nvPr/>
        </p:nvGraphicFramePr>
        <p:xfrm>
          <a:off x="3962400" y="2603500"/>
          <a:ext cx="5181600" cy="4406900"/>
        </p:xfrm>
        <a:graphic>
          <a:graphicData uri="http://schemas.openxmlformats.org/presentationml/2006/ole">
            <mc:AlternateContent xmlns:mc="http://schemas.openxmlformats.org/markup-compatibility/2006">
              <mc:Choice xmlns:v="urn:schemas-microsoft-com:vml" Requires="v">
                <p:oleObj spid="_x0000_s52233" name="Graph" r:id="rId8" imgW="3598560" imgH="3061440" progId="Origin50.Graph">
                  <p:embed/>
                </p:oleObj>
              </mc:Choice>
              <mc:Fallback>
                <p:oleObj name="Graph" r:id="rId8" imgW="3598560" imgH="306144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2603500"/>
                        <a:ext cx="5181600"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883659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nvGraphicFramePr>
        <p:xfrm>
          <a:off x="3581400" y="2362200"/>
          <a:ext cx="5562600" cy="4765675"/>
        </p:xfrm>
        <a:graphic>
          <a:graphicData uri="http://schemas.openxmlformats.org/presentationml/2006/ole">
            <mc:AlternateContent xmlns:mc="http://schemas.openxmlformats.org/markup-compatibility/2006">
              <mc:Choice xmlns:v="urn:schemas-microsoft-com:vml" Requires="v">
                <p:oleObj spid="_x0000_s53257" name="Graph" r:id="rId3" imgW="3568320" imgH="3057120" progId="Origin50.Graph">
                  <p:embed/>
                </p:oleObj>
              </mc:Choice>
              <mc:Fallback>
                <p:oleObj name="Graph" r:id="rId3" imgW="3568320" imgH="30571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362200"/>
                        <a:ext cx="5562600"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Group 61"/>
          <p:cNvGraphicFramePr>
            <a:graphicFrameLocks noGrp="1"/>
          </p:cNvGraphicFramePr>
          <p:nvPr/>
        </p:nvGraphicFramePr>
        <p:xfrm>
          <a:off x="609600" y="4267200"/>
          <a:ext cx="2971800" cy="1005840"/>
        </p:xfrm>
        <a:graphic>
          <a:graphicData uri="http://schemas.openxmlformats.org/drawingml/2006/table">
            <a:tbl>
              <a:tblPr>
                <a:tableStyleId>{3C2FFA5D-87B4-456A-9821-1D502468CF0F}</a:tableStyleId>
              </a:tblPr>
              <a:tblGrid>
                <a:gridCol w="914400"/>
                <a:gridCol w="1219200"/>
                <a:gridCol w="838200"/>
              </a:tblGrid>
              <a:tr h="3048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Catalyst</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 Degradation</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c hMerge="1">
                  <a:txBody>
                    <a:bodyPr/>
                    <a:lstStyle/>
                    <a:p>
                      <a:endParaRPr lang="en-US"/>
                    </a:p>
                  </a:txBody>
                  <a:tcPr/>
                </a:tc>
              </a:tr>
              <a:tr h="3048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UV-visible</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effectLst/>
                        </a:rPr>
                        <a:t>Visible</a:t>
                      </a:r>
                      <a:endParaRPr kumimoji="0" lang="en-US" sz="1600" b="1" i="0" u="none" strike="noStrike" cap="none" normalizeH="0" baseline="0" dirty="0" smtClean="0">
                        <a:ln>
                          <a:noFill/>
                        </a:ln>
                        <a:solidFill>
                          <a:srgbClr val="FF3300"/>
                        </a:solidFill>
                        <a:effectLst/>
                        <a:latin typeface="Arial" pitchFamily="34" charset="0"/>
                      </a:endParaRPr>
                    </a:p>
                  </a:txBody>
                  <a:tcPr horzOverflow="overflow"/>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smtClean="0">
                          <a:ln>
                            <a:noFill/>
                          </a:ln>
                          <a:effectLst/>
                        </a:rPr>
                        <a:t>Cd</a:t>
                      </a:r>
                      <a:r>
                        <a:rPr kumimoji="0" lang="en-US" sz="1600" b="0" u="none" strike="noStrike" cap="none" normalizeH="0" baseline="-25000" dirty="0" smtClean="0">
                          <a:ln>
                            <a:noFill/>
                          </a:ln>
                          <a:effectLst/>
                        </a:rPr>
                        <a:t>2</a:t>
                      </a:r>
                      <a:r>
                        <a:rPr kumimoji="0" lang="en-US" sz="1600" b="0" u="none" strike="noStrike" cap="none" normalizeH="0" baseline="0" dirty="0" smtClean="0">
                          <a:ln>
                            <a:noFill/>
                          </a:ln>
                          <a:effectLst/>
                        </a:rPr>
                        <a:t>SnO</a:t>
                      </a:r>
                      <a:r>
                        <a:rPr kumimoji="0" lang="en-US" sz="1600" b="0" u="none" strike="noStrike" cap="none" normalizeH="0" baseline="-25000" dirty="0" smtClean="0">
                          <a:ln>
                            <a:noFill/>
                          </a:ln>
                          <a:effectLst/>
                        </a:rPr>
                        <a:t>4</a:t>
                      </a:r>
                      <a:endParaRPr kumimoji="0" lang="en-US" sz="1600" b="0" i="0" u="none" strike="noStrike" cap="none" normalizeH="0" baseline="-25000" dirty="0" smtClean="0">
                        <a:ln>
                          <a:noFill/>
                        </a:ln>
                        <a:solidFill>
                          <a:srgbClr val="006600"/>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smtClean="0">
                          <a:ln>
                            <a:noFill/>
                          </a:ln>
                          <a:effectLst/>
                        </a:rPr>
                        <a:t>75.8</a:t>
                      </a:r>
                      <a:endParaRPr kumimoji="0" lang="en-US" sz="1600" b="0" i="0" u="none" strike="noStrike" cap="none" normalizeH="0" baseline="0" dirty="0" smtClean="0">
                        <a:ln>
                          <a:noFill/>
                        </a:ln>
                        <a:solidFill>
                          <a:srgbClr val="006600"/>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smtClean="0">
                          <a:ln>
                            <a:noFill/>
                          </a:ln>
                          <a:effectLst/>
                        </a:rPr>
                        <a:t>24.9</a:t>
                      </a:r>
                      <a:endParaRPr kumimoji="0" lang="en-US" sz="1600" b="0" i="0" u="none" strike="noStrike" cap="none" normalizeH="0" baseline="0" dirty="0" smtClean="0">
                        <a:ln>
                          <a:noFill/>
                        </a:ln>
                        <a:solidFill>
                          <a:srgbClr val="006600"/>
                        </a:solidFill>
                        <a:effectLst/>
                        <a:latin typeface="Arial" pitchFamily="34" charset="0"/>
                      </a:endParaRPr>
                    </a:p>
                  </a:txBody>
                  <a:tcPr horzOverflow="overflow"/>
                </a:tc>
              </a:tr>
            </a:tbl>
          </a:graphicData>
        </a:graphic>
      </p:graphicFrame>
      <p:sp>
        <p:nvSpPr>
          <p:cNvPr id="4100" name="Text Box 22"/>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Photocatalytic degradation of </a:t>
            </a:r>
            <a:r>
              <a:rPr lang="en-US" sz="2000" b="1" i="1">
                <a:solidFill>
                  <a:schemeClr val="bg1"/>
                </a:solidFill>
                <a:latin typeface="Calibri" pitchFamily="34" charset="0"/>
                <a:sym typeface="Symbol" pitchFamily="18" charset="2"/>
              </a:rPr>
              <a:t>p</a:t>
            </a:r>
            <a:r>
              <a:rPr lang="en-US" sz="2000" b="1">
                <a:solidFill>
                  <a:schemeClr val="bg1"/>
                </a:solidFill>
                <a:latin typeface="Calibri" pitchFamily="34" charset="0"/>
                <a:sym typeface="Symbol" pitchFamily="18" charset="2"/>
              </a:rPr>
              <a:t>-chlorophenol – Cd</a:t>
            </a:r>
            <a:r>
              <a:rPr lang="en-US" sz="2000" b="1" baseline="-25000">
                <a:solidFill>
                  <a:schemeClr val="bg1"/>
                </a:solidFill>
                <a:latin typeface="Calibri" pitchFamily="34" charset="0"/>
                <a:sym typeface="Symbol" pitchFamily="18" charset="2"/>
              </a:rPr>
              <a:t>2</a:t>
            </a:r>
            <a:r>
              <a:rPr lang="en-US" sz="2000" b="1">
                <a:solidFill>
                  <a:schemeClr val="bg1"/>
                </a:solidFill>
                <a:latin typeface="Calibri" pitchFamily="34" charset="0"/>
                <a:sym typeface="Symbol" pitchFamily="18" charset="2"/>
              </a:rPr>
              <a:t>SnO</a:t>
            </a:r>
            <a:r>
              <a:rPr lang="en-US" sz="2000" b="1" baseline="-25000">
                <a:solidFill>
                  <a:schemeClr val="bg1"/>
                </a:solidFill>
                <a:latin typeface="Calibri" pitchFamily="34" charset="0"/>
                <a:sym typeface="Symbol" pitchFamily="18" charset="2"/>
              </a:rPr>
              <a:t>4</a:t>
            </a:r>
          </a:p>
        </p:txBody>
      </p:sp>
      <p:graphicFrame>
        <p:nvGraphicFramePr>
          <p:cNvPr id="8" name="Diagram 7"/>
          <p:cNvGraphicFramePr/>
          <p:nvPr/>
        </p:nvGraphicFramePr>
        <p:xfrm>
          <a:off x="381000" y="668336"/>
          <a:ext cx="8534400" cy="1998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41666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6"/>
          <p:cNvSpPr>
            <a:spLocks noGrp="1" noChangeArrowheads="1"/>
          </p:cNvSpPr>
          <p:nvPr>
            <p:ph type="sldNum" sz="quarter" idx="12"/>
          </p:nvPr>
        </p:nvSpPr>
        <p:spPr/>
        <p:txBody>
          <a:bodyPr/>
          <a:lstStyle/>
          <a:p>
            <a:pPr>
              <a:defRPr/>
            </a:pPr>
            <a:fld id="{DA79085E-40D8-4DD9-98E4-2E3777BBF9B2}" type="slidenum">
              <a:rPr lang="en-US"/>
              <a:pPr>
                <a:defRPr/>
              </a:pPr>
              <a:t>46</a:t>
            </a:fld>
            <a:endParaRPr lang="en-US"/>
          </a:p>
        </p:txBody>
      </p:sp>
      <p:sp>
        <p:nvSpPr>
          <p:cNvPr id="5125" name="Text Box 5"/>
          <p:cNvSpPr txBox="1">
            <a:spLocks noChangeArrowheads="1"/>
          </p:cNvSpPr>
          <p:nvPr/>
        </p:nvSpPr>
        <p:spPr bwMode="auto">
          <a:xfrm>
            <a:off x="76200" y="395288"/>
            <a:ext cx="807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rgbClr val="0000FF"/>
                </a:solidFill>
                <a:latin typeface="Calibri" pitchFamily="34" charset="0"/>
              </a:rPr>
              <a:t>Impedance measurements</a:t>
            </a:r>
          </a:p>
        </p:txBody>
      </p:sp>
      <p:graphicFrame>
        <p:nvGraphicFramePr>
          <p:cNvPr id="17" name="Diagram 16"/>
          <p:cNvGraphicFramePr/>
          <p:nvPr/>
        </p:nvGraphicFramePr>
        <p:xfrm>
          <a:off x="152400" y="914400"/>
          <a:ext cx="35052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7" name="Text Box 9"/>
          <p:cNvSpPr txBox="1">
            <a:spLocks noChangeArrowheads="1"/>
          </p:cNvSpPr>
          <p:nvPr/>
        </p:nvSpPr>
        <p:spPr bwMode="auto">
          <a:xfrm>
            <a:off x="76200" y="61055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3300"/>
              </a:buClr>
              <a:buFont typeface="Wingdings" pitchFamily="2" charset="2"/>
              <a:buChar char="v"/>
            </a:pPr>
            <a:r>
              <a:rPr lang="en-US" sz="1400" b="1">
                <a:solidFill>
                  <a:srgbClr val="1C01BF"/>
                </a:solidFill>
                <a:latin typeface="Calibri" pitchFamily="34" charset="0"/>
              </a:rPr>
              <a:t>Flat band potential</a:t>
            </a:r>
            <a:r>
              <a:rPr lang="en-US" sz="1400" b="1">
                <a:latin typeface="Calibri" pitchFamily="34" charset="0"/>
              </a:rPr>
              <a:t>  : </a:t>
            </a:r>
            <a:r>
              <a:rPr lang="en-US" sz="1400" b="1">
                <a:solidFill>
                  <a:srgbClr val="006600"/>
                </a:solidFill>
                <a:latin typeface="Calibri" pitchFamily="34" charset="0"/>
              </a:rPr>
              <a:t>0.15 V vs Ag/AgCl 		      	0.35 V vs NHE</a:t>
            </a:r>
          </a:p>
        </p:txBody>
      </p:sp>
      <p:sp>
        <p:nvSpPr>
          <p:cNvPr id="5128" name="Text Box 9"/>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Determination of flatband potential by Mott-Schottky plot</a:t>
            </a:r>
          </a:p>
        </p:txBody>
      </p:sp>
      <p:graphicFrame>
        <p:nvGraphicFramePr>
          <p:cNvPr id="13" name="Diagram 12"/>
          <p:cNvGraphicFramePr/>
          <p:nvPr/>
        </p:nvGraphicFramePr>
        <p:xfrm>
          <a:off x="762000" y="5668962"/>
          <a:ext cx="3505200" cy="2746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 13"/>
          <p:cNvGraphicFramePr/>
          <p:nvPr/>
        </p:nvGraphicFramePr>
        <p:xfrm>
          <a:off x="5181600" y="5715000"/>
          <a:ext cx="3505200" cy="2746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131" name="Text Box 9"/>
          <p:cNvSpPr txBox="1">
            <a:spLocks noChangeArrowheads="1"/>
          </p:cNvSpPr>
          <p:nvPr/>
        </p:nvSpPr>
        <p:spPr bwMode="auto">
          <a:xfrm>
            <a:off x="4800600" y="6105525"/>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3300"/>
              </a:buClr>
              <a:buFont typeface="Wingdings" pitchFamily="2" charset="2"/>
              <a:buChar char="v"/>
            </a:pPr>
            <a:r>
              <a:rPr lang="en-US" sz="1400" b="1">
                <a:solidFill>
                  <a:srgbClr val="0000FF"/>
                </a:solidFill>
                <a:latin typeface="Calibri" pitchFamily="34" charset="0"/>
              </a:rPr>
              <a:t>Flat band potential</a:t>
            </a:r>
            <a:r>
              <a:rPr lang="en-US" sz="1400" b="1">
                <a:solidFill>
                  <a:srgbClr val="006600"/>
                </a:solidFill>
                <a:latin typeface="Calibri" pitchFamily="34" charset="0"/>
              </a:rPr>
              <a:t> : 0.23 V vs Ag/AgCl 			     0.43 V vs NHE</a:t>
            </a:r>
          </a:p>
        </p:txBody>
      </p:sp>
      <p:graphicFrame>
        <p:nvGraphicFramePr>
          <p:cNvPr id="5122" name="Object 14"/>
          <p:cNvGraphicFramePr>
            <a:graphicFrameLocks noChangeAspect="1"/>
          </p:cNvGraphicFramePr>
          <p:nvPr/>
        </p:nvGraphicFramePr>
        <p:xfrm>
          <a:off x="4854575" y="2652713"/>
          <a:ext cx="3832225" cy="3062287"/>
        </p:xfrm>
        <a:graphic>
          <a:graphicData uri="http://schemas.openxmlformats.org/presentationml/2006/ole">
            <mc:AlternateContent xmlns:mc="http://schemas.openxmlformats.org/markup-compatibility/2006">
              <mc:Choice xmlns:v="urn:schemas-microsoft-com:vml" Requires="v">
                <p:oleObj spid="_x0000_s54288" name="Graph" r:id="rId18" imgW="3850560" imgH="3149280" progId="Origin50.Graph">
                  <p:embed/>
                </p:oleObj>
              </mc:Choice>
              <mc:Fallback>
                <p:oleObj name="Graph" r:id="rId18" imgW="3850560" imgH="3149280" progId="Origin50.Grap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l="5504" t="10826" r="9795" b="6407"/>
                      <a:stretch>
                        <a:fillRect/>
                      </a:stretch>
                    </p:blipFill>
                    <p:spPr bwMode="auto">
                      <a:xfrm>
                        <a:off x="4854575" y="2652713"/>
                        <a:ext cx="3832225" cy="306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15"/>
          <p:cNvGraphicFramePr>
            <a:graphicFrameLocks noChangeAspect="1"/>
          </p:cNvGraphicFramePr>
          <p:nvPr/>
        </p:nvGraphicFramePr>
        <p:xfrm>
          <a:off x="393700" y="2598738"/>
          <a:ext cx="3949700" cy="3040062"/>
        </p:xfrm>
        <a:graphic>
          <a:graphicData uri="http://schemas.openxmlformats.org/presentationml/2006/ole">
            <mc:AlternateContent xmlns:mc="http://schemas.openxmlformats.org/markup-compatibility/2006">
              <mc:Choice xmlns:v="urn:schemas-microsoft-com:vml" Requires="v">
                <p:oleObj spid="_x0000_s54289" name="Graph" r:id="rId20" imgW="3990240" imgH="3219840" progId="Origin50.Graph">
                  <p:embed/>
                </p:oleObj>
              </mc:Choice>
              <mc:Fallback>
                <p:oleObj name="Graph" r:id="rId20" imgW="3990240" imgH="3219840" progId="Origin50.Grap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l="6250" t="13351" r="9822" b="6537"/>
                      <a:stretch>
                        <a:fillRect/>
                      </a:stretch>
                    </p:blipFill>
                    <p:spPr bwMode="auto">
                      <a:xfrm>
                        <a:off x="393700" y="2598738"/>
                        <a:ext cx="3949700" cy="304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32" name="Picture 4" descr="Figure 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04900" y="2647950"/>
            <a:ext cx="2133600" cy="812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6" name="Diagram 15"/>
          <p:cNvGraphicFramePr/>
          <p:nvPr/>
        </p:nvGraphicFramePr>
        <p:xfrm>
          <a:off x="4191000" y="697974"/>
          <a:ext cx="4495800" cy="151182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34903242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Figure 10"/>
          <p:cNvPicPr>
            <a:picLocks noChangeAspect="1" noChangeArrowheads="1"/>
          </p:cNvPicPr>
          <p:nvPr/>
        </p:nvPicPr>
        <p:blipFill>
          <a:blip r:embed="rId2" cstate="print">
            <a:extLst>
              <a:ext uri="{28A0092B-C50C-407E-A947-70E740481C1C}">
                <a14:useLocalDpi xmlns:a14="http://schemas.microsoft.com/office/drawing/2010/main" val="0"/>
              </a:ext>
            </a:extLst>
          </a:blip>
          <a:srcRect l="2779" t="8824" r="31" b="6454"/>
          <a:stretch>
            <a:fillRect/>
          </a:stretch>
        </p:blipFill>
        <p:spPr bwMode="auto">
          <a:xfrm>
            <a:off x="990600" y="1066800"/>
            <a:ext cx="7367588" cy="304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Diagram 6"/>
          <p:cNvGraphicFramePr/>
          <p:nvPr/>
        </p:nvGraphicFramePr>
        <p:xfrm>
          <a:off x="838200" y="5334000"/>
          <a:ext cx="7467600" cy="38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Text Box 9"/>
          <p:cNvSpPr txBox="1">
            <a:spLocks noChangeArrowheads="1"/>
          </p:cNvSpPr>
          <p:nvPr/>
        </p:nvSpPr>
        <p:spPr bwMode="auto">
          <a:xfrm>
            <a:off x="0" y="0"/>
            <a:ext cx="9144000" cy="400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bg1"/>
                </a:solidFill>
                <a:latin typeface="Calibri" pitchFamily="34" charset="0"/>
              </a:rPr>
              <a:t>Band positions of the cadmium stannates</a:t>
            </a:r>
          </a:p>
        </p:txBody>
      </p:sp>
      <p:graphicFrame>
        <p:nvGraphicFramePr>
          <p:cNvPr id="8" name="Diagram 7"/>
          <p:cNvGraphicFramePr/>
          <p:nvPr/>
        </p:nvGraphicFramePr>
        <p:xfrm>
          <a:off x="1143000" y="4114800"/>
          <a:ext cx="7010400" cy="6463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9268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sldNum" sz="quarter" idx="12"/>
          </p:nvPr>
        </p:nvSpPr>
        <p:spPr/>
        <p:txBody>
          <a:bodyPr/>
          <a:lstStyle/>
          <a:p>
            <a:pPr>
              <a:defRPr/>
            </a:pPr>
            <a:fld id="{C49047BC-7D93-4BE9-9041-13AC07DEE9A3}" type="slidenum">
              <a:rPr lang="en-US"/>
              <a:pPr>
                <a:defRPr/>
              </a:pPr>
              <a:t>48</a:t>
            </a:fld>
            <a:endParaRPr lang="en-US"/>
          </a:p>
        </p:txBody>
      </p:sp>
      <p:sp>
        <p:nvSpPr>
          <p:cNvPr id="23555" name="Text Box 5"/>
          <p:cNvSpPr txBox="1">
            <a:spLocks noChangeArrowheads="1"/>
          </p:cNvSpPr>
          <p:nvPr/>
        </p:nvSpPr>
        <p:spPr bwMode="auto">
          <a:xfrm>
            <a:off x="304800" y="771525"/>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3300"/>
              </a:buClr>
              <a:buFont typeface="Wingdings" pitchFamily="2" charset="2"/>
              <a:buNone/>
            </a:pPr>
            <a:r>
              <a:rPr lang="en-US" sz="2000">
                <a:solidFill>
                  <a:srgbClr val="0000FF"/>
                </a:solidFill>
                <a:latin typeface="Calibri" pitchFamily="34" charset="0"/>
              </a:rPr>
              <a:t>Hydrogen evolution reaction using CdSnO</a:t>
            </a:r>
            <a:r>
              <a:rPr lang="en-US" sz="2000" baseline="-25000">
                <a:solidFill>
                  <a:srgbClr val="0000FF"/>
                </a:solidFill>
                <a:latin typeface="Calibri" pitchFamily="34" charset="0"/>
              </a:rPr>
              <a:t>3 </a:t>
            </a:r>
            <a:r>
              <a:rPr lang="en-US" sz="2000">
                <a:solidFill>
                  <a:srgbClr val="0000FF"/>
                </a:solidFill>
                <a:latin typeface="Calibri" pitchFamily="34" charset="0"/>
              </a:rPr>
              <a:t>and Cd</a:t>
            </a:r>
            <a:r>
              <a:rPr lang="en-US" sz="2000" baseline="-25000">
                <a:solidFill>
                  <a:srgbClr val="0000FF"/>
                </a:solidFill>
                <a:latin typeface="Calibri" pitchFamily="34" charset="0"/>
              </a:rPr>
              <a:t>2</a:t>
            </a:r>
            <a:r>
              <a:rPr lang="en-US" sz="2000">
                <a:solidFill>
                  <a:srgbClr val="0000FF"/>
                </a:solidFill>
                <a:latin typeface="Calibri" pitchFamily="34" charset="0"/>
              </a:rPr>
              <a:t>SnO</a:t>
            </a:r>
            <a:r>
              <a:rPr lang="en-US" sz="2000" baseline="-25000">
                <a:solidFill>
                  <a:srgbClr val="0000FF"/>
                </a:solidFill>
                <a:latin typeface="Calibri" pitchFamily="34" charset="0"/>
              </a:rPr>
              <a:t>4</a:t>
            </a:r>
          </a:p>
        </p:txBody>
      </p:sp>
      <p:sp>
        <p:nvSpPr>
          <p:cNvPr id="23556" name="Text Box 8"/>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Photocatalytic water splitting studies</a:t>
            </a:r>
            <a:endParaRPr lang="en-US" sz="2000" b="1" baseline="-25000">
              <a:solidFill>
                <a:schemeClr val="bg1"/>
              </a:solidFill>
              <a:latin typeface="Calibri" pitchFamily="34" charset="0"/>
              <a:sym typeface="Symbol" pitchFamily="18" charset="2"/>
            </a:endParaRPr>
          </a:p>
        </p:txBody>
      </p:sp>
      <p:graphicFrame>
        <p:nvGraphicFramePr>
          <p:cNvPr id="7" name="Diagram 6"/>
          <p:cNvGraphicFramePr/>
          <p:nvPr/>
        </p:nvGraphicFramePr>
        <p:xfrm>
          <a:off x="1752600" y="1600200"/>
          <a:ext cx="5486400" cy="129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p:cNvGraphicFramePr/>
          <p:nvPr/>
        </p:nvGraphicFramePr>
        <p:xfrm>
          <a:off x="1295400" y="3581400"/>
          <a:ext cx="6781800" cy="3416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231987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2"/>
          </p:nvPr>
        </p:nvSpPr>
        <p:spPr/>
        <p:txBody>
          <a:bodyPr/>
          <a:lstStyle/>
          <a:p>
            <a:pPr>
              <a:defRPr/>
            </a:pPr>
            <a:fld id="{C6EB4FAC-555F-4FFC-93A4-95AECCBD90D0}" type="slidenum">
              <a:rPr lang="en-US"/>
              <a:pPr>
                <a:defRPr/>
              </a:pPr>
              <a:t>49</a:t>
            </a:fld>
            <a:endParaRPr lang="en-US"/>
          </a:p>
        </p:txBody>
      </p:sp>
      <p:graphicFrame>
        <p:nvGraphicFramePr>
          <p:cNvPr id="5" name="Diagram 4"/>
          <p:cNvGraphicFramePr/>
          <p:nvPr/>
        </p:nvGraphicFramePr>
        <p:xfrm>
          <a:off x="304800" y="546100"/>
          <a:ext cx="8534400" cy="5909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4" name="Text Box 6"/>
          <p:cNvSpPr txBox="1">
            <a:spLocks noChangeArrowheads="1"/>
          </p:cNvSpPr>
          <p:nvPr/>
        </p:nvSpPr>
        <p:spPr bwMode="auto">
          <a:xfrm>
            <a:off x="0" y="0"/>
            <a:ext cx="9144000" cy="3968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bg1"/>
                </a:solidFill>
                <a:latin typeface="Calibri" pitchFamily="34" charset="0"/>
                <a:sym typeface="Symbol" pitchFamily="18" charset="2"/>
              </a:rPr>
              <a:t>Summary</a:t>
            </a:r>
          </a:p>
        </p:txBody>
      </p:sp>
    </p:spTree>
    <p:extLst>
      <p:ext uri="{BB962C8B-B14F-4D97-AF65-F5344CB8AC3E}">
        <p14:creationId xmlns:p14="http://schemas.microsoft.com/office/powerpoint/2010/main" val="209034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606A6B06-8BED-4374-A3D1-AFAB938EFB48}" type="datetime1">
              <a:rPr lang="en-US"/>
              <a:pPr/>
              <a:t>4/5/2013</a:t>
            </a:fld>
            <a:endParaRPr lang="en-US"/>
          </a:p>
        </p:txBody>
      </p:sp>
      <p:sp>
        <p:nvSpPr>
          <p:cNvPr id="7" name="Footer Placeholder 6"/>
          <p:cNvSpPr>
            <a:spLocks noGrp="1"/>
          </p:cNvSpPr>
          <p:nvPr>
            <p:ph type="ftr" sz="quarter" idx="11"/>
          </p:nvPr>
        </p:nvSpPr>
        <p:spPr/>
        <p:txBody>
          <a:bodyPr/>
          <a:lstStyle/>
          <a:p>
            <a:r>
              <a:rPr lang="en-US"/>
              <a:t>NCCR-IITM</a:t>
            </a:r>
          </a:p>
        </p:txBody>
      </p:sp>
      <p:sp>
        <p:nvSpPr>
          <p:cNvPr id="8" name="Slide Number Placeholder 7"/>
          <p:cNvSpPr>
            <a:spLocks noGrp="1"/>
          </p:cNvSpPr>
          <p:nvPr>
            <p:ph type="sldNum" sz="quarter" idx="12"/>
          </p:nvPr>
        </p:nvSpPr>
        <p:spPr/>
        <p:txBody>
          <a:bodyPr/>
          <a:lstStyle/>
          <a:p>
            <a:fld id="{22D4ADD7-CB63-4449-BE7A-AEB4A4D0CDA5}" type="slidenum">
              <a:rPr lang="en-US"/>
              <a:pPr/>
              <a:t>5</a:t>
            </a:fld>
            <a:endParaRPr lang="en-US"/>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991600" cy="45450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1" name="Rectangle 3"/>
          <p:cNvSpPr>
            <a:spLocks noChangeArrowheads="1"/>
          </p:cNvSpPr>
          <p:nvPr/>
        </p:nvSpPr>
        <p:spPr bwMode="auto">
          <a:xfrm>
            <a:off x="990600" y="56388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a:solidFill>
                  <a:srgbClr val="FF0000"/>
                </a:solidFill>
                <a:latin typeface="Times New Roman" pitchFamily="18" charset="0"/>
              </a:rPr>
              <a:t>Distribution of scientific publications focusing on materials for photo-catalytic H</a:t>
            </a:r>
            <a:r>
              <a:rPr lang="en-US" sz="2000" b="1" baseline="-25000">
                <a:solidFill>
                  <a:srgbClr val="FF0000"/>
                </a:solidFill>
                <a:latin typeface="Times New Roman" pitchFamily="18" charset="0"/>
              </a:rPr>
              <a:t>2</a:t>
            </a:r>
            <a:r>
              <a:rPr lang="en-US" sz="2000" b="1">
                <a:solidFill>
                  <a:srgbClr val="FF0000"/>
                </a:solidFill>
                <a:latin typeface="Times New Roman" pitchFamily="18" charset="0"/>
              </a:rPr>
              <a:t> production</a:t>
            </a:r>
          </a:p>
        </p:txBody>
      </p:sp>
      <p:sp>
        <p:nvSpPr>
          <p:cNvPr id="160772" name="Text Box 4"/>
          <p:cNvSpPr txBox="1">
            <a:spLocks noChangeArrowheads="1"/>
          </p:cNvSpPr>
          <p:nvPr/>
        </p:nvSpPr>
        <p:spPr bwMode="auto">
          <a:xfrm>
            <a:off x="0" y="6583363"/>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b="1">
                <a:solidFill>
                  <a:srgbClr val="006600"/>
                </a:solidFill>
              </a:rPr>
              <a:t>J. Zhu, M. Zach, </a:t>
            </a:r>
            <a:r>
              <a:rPr lang="en-US" sz="1200" b="1" i="1">
                <a:solidFill>
                  <a:srgbClr val="006600"/>
                </a:solidFill>
              </a:rPr>
              <a:t>Curr. Opin. Colloid. In.,</a:t>
            </a:r>
            <a:r>
              <a:rPr lang="en-US" sz="1200" b="1">
                <a:solidFill>
                  <a:srgbClr val="006600"/>
                </a:solidFill>
              </a:rPr>
              <a:t> 14 (2009) 260 </a:t>
            </a:r>
          </a:p>
        </p:txBody>
      </p:sp>
      <p:sp>
        <p:nvSpPr>
          <p:cNvPr id="160773" name="Text Box 5"/>
          <p:cNvSpPr txBox="1">
            <a:spLocks noChangeArrowheads="1"/>
          </p:cNvSpPr>
          <p:nvPr/>
        </p:nvSpPr>
        <p:spPr bwMode="auto">
          <a:xfrm>
            <a:off x="0" y="0"/>
            <a:ext cx="9144000" cy="457200"/>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400" b="1">
                <a:solidFill>
                  <a:schemeClr val="bg1"/>
                </a:solidFill>
                <a:latin typeface="Times New Roman" pitchFamily="18" charset="0"/>
              </a:rPr>
              <a:t>Percent contribution of various materials for water splitting</a:t>
            </a:r>
          </a:p>
        </p:txBody>
      </p:sp>
    </p:spTree>
    <p:extLst>
      <p:ext uri="{BB962C8B-B14F-4D97-AF65-F5344CB8AC3E}">
        <p14:creationId xmlns:p14="http://schemas.microsoft.com/office/powerpoint/2010/main" val="20047806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95288" y="2708275"/>
            <a:ext cx="7772400" cy="1470025"/>
          </a:xfrm>
        </p:spPr>
        <p:txBody>
          <a:bodyPr/>
          <a:lstStyle/>
          <a:p>
            <a:r>
              <a:rPr lang="en-US" smtClean="0">
                <a:latin typeface="Times New Roman" pitchFamily="18" charset="0"/>
                <a:cs typeface="Times New Roman" pitchFamily="18" charset="0"/>
              </a:rPr>
              <a:t>TiO</a:t>
            </a:r>
            <a:r>
              <a:rPr lang="en-US" baseline="-25000" smtClean="0">
                <a:latin typeface="Times New Roman" pitchFamily="18" charset="0"/>
                <a:cs typeface="Times New Roman" pitchFamily="18" charset="0"/>
              </a:rPr>
              <a:t>2 </a:t>
            </a:r>
            <a:r>
              <a:rPr lang="en-US" smtClean="0">
                <a:latin typeface="Times New Roman" pitchFamily="18" charset="0"/>
                <a:cs typeface="Times New Roman" pitchFamily="18" charset="0"/>
              </a:rPr>
              <a:t>Core/Shell structure- A First principle study</a:t>
            </a:r>
            <a:endParaRPr lang="en-IN" smtClean="0">
              <a:latin typeface="Times New Roman" pitchFamily="18" charset="0"/>
              <a:cs typeface="Times New Roman" pitchFamily="18" charset="0"/>
            </a:endParaRPr>
          </a:p>
        </p:txBody>
      </p:sp>
    </p:spTree>
    <p:extLst>
      <p:ext uri="{BB962C8B-B14F-4D97-AF65-F5344CB8AC3E}">
        <p14:creationId xmlns:p14="http://schemas.microsoft.com/office/powerpoint/2010/main" val="3449421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23850" y="-28575"/>
            <a:ext cx="8229600" cy="1143000"/>
          </a:xfrm>
        </p:spPr>
        <p:txBody>
          <a:bodyPr/>
          <a:lstStyle/>
          <a:p>
            <a:r>
              <a:rPr lang="en-US" sz="2800" smtClean="0">
                <a:latin typeface="Times New Roman" pitchFamily="18" charset="0"/>
                <a:cs typeface="Times New Roman" pitchFamily="18" charset="0"/>
              </a:rPr>
              <a:t>Introduction</a:t>
            </a:r>
            <a:endParaRPr lang="en-IN" sz="2800" smtClean="0">
              <a:latin typeface="Times New Roman" pitchFamily="18" charset="0"/>
              <a:cs typeface="Times New Roman" pitchFamily="18" charset="0"/>
            </a:endParaRPr>
          </a:p>
        </p:txBody>
      </p:sp>
      <p:sp>
        <p:nvSpPr>
          <p:cNvPr id="3075" name="Rectangle 2"/>
          <p:cNvSpPr>
            <a:spLocks noChangeArrowheads="1"/>
          </p:cNvSpPr>
          <p:nvPr/>
        </p:nvSpPr>
        <p:spPr bwMode="auto">
          <a:xfrm>
            <a:off x="0" y="1052513"/>
            <a:ext cx="91440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a:lnSpc>
                <a:spcPct val="150000"/>
              </a:lnSpc>
              <a:buFont typeface="Wingdings" pitchFamily="2" charset="2"/>
              <a:buChar char="v"/>
            </a:pPr>
            <a:r>
              <a:rPr lang="en-US" sz="2000">
                <a:latin typeface="Times New Roman" pitchFamily="18" charset="0"/>
                <a:cs typeface="Times New Roman" pitchFamily="18" charset="0"/>
              </a:rPr>
              <a:t>The extensive exploitation of Degussa P25 (TiO</a:t>
            </a:r>
            <a:r>
              <a:rPr lang="en-US" sz="2000" baseline="-25000">
                <a:latin typeface="Times New Roman" pitchFamily="18" charset="0"/>
                <a:cs typeface="Times New Roman" pitchFamily="18" charset="0"/>
              </a:rPr>
              <a:t>2</a:t>
            </a:r>
            <a:r>
              <a:rPr lang="en-US" sz="2000">
                <a:latin typeface="Times New Roman" pitchFamily="18" charset="0"/>
                <a:cs typeface="Times New Roman" pitchFamily="18" charset="0"/>
              </a:rPr>
              <a:t>) for studies in photo-electrochemical splitting of water and photo-catalysis has to be rationalized even though, the objective of its use in reported studies is mainly for comparison purpose. </a:t>
            </a:r>
          </a:p>
          <a:p>
            <a:pPr marL="342900" indent="-342900" algn="just">
              <a:lnSpc>
                <a:spcPct val="150000"/>
              </a:lnSpc>
              <a:buFont typeface="Wingdings" pitchFamily="2" charset="2"/>
              <a:buChar char="v"/>
            </a:pPr>
            <a:endParaRPr lang="en-US" sz="2000">
              <a:latin typeface="Times New Roman" pitchFamily="18" charset="0"/>
              <a:cs typeface="Times New Roman" pitchFamily="18" charset="0"/>
            </a:endParaRPr>
          </a:p>
          <a:p>
            <a:pPr marL="342900" indent="-342900" algn="just">
              <a:lnSpc>
                <a:spcPct val="150000"/>
              </a:lnSpc>
              <a:buFont typeface="Wingdings" pitchFamily="2" charset="2"/>
              <a:buChar char="v"/>
            </a:pPr>
            <a:r>
              <a:rPr lang="en-US" sz="2000">
                <a:latin typeface="Times New Roman" pitchFamily="18" charset="0"/>
                <a:cs typeface="Times New Roman" pitchFamily="18" charset="0"/>
              </a:rPr>
              <a:t>Its remarkable reproducibility has to be recognized.   It is presumed that P25 is a model core-shell system with anatase and rutile (4:1 weight ratio) and possibly the relative thickness of the core and shell of this system is most appropriate for its behaviour as a photocatalyst. </a:t>
            </a:r>
          </a:p>
          <a:p>
            <a:pPr marL="342900" indent="-342900" algn="just">
              <a:lnSpc>
                <a:spcPct val="150000"/>
              </a:lnSpc>
              <a:buFont typeface="Wingdings" pitchFamily="2" charset="2"/>
              <a:buChar char="v"/>
            </a:pPr>
            <a:endParaRPr lang="en-US" sz="2000">
              <a:latin typeface="Times New Roman" pitchFamily="18" charset="0"/>
              <a:cs typeface="Times New Roman" pitchFamily="18" charset="0"/>
            </a:endParaRPr>
          </a:p>
          <a:p>
            <a:pPr marL="342900" indent="-342900" algn="just">
              <a:lnSpc>
                <a:spcPct val="150000"/>
              </a:lnSpc>
              <a:buFont typeface="Wingdings" pitchFamily="2" charset="2"/>
              <a:buChar char="v"/>
            </a:pPr>
            <a:r>
              <a:rPr lang="en-US" sz="2000">
                <a:latin typeface="Times New Roman" pitchFamily="18" charset="0"/>
                <a:cs typeface="Times New Roman" pitchFamily="18" charset="0"/>
              </a:rPr>
              <a:t>It is necessary that one recognizes the relative values of surface energy of the polymorphs of TiO</a:t>
            </a:r>
            <a:r>
              <a:rPr lang="en-US" sz="2000" baseline="-25000">
                <a:latin typeface="Times New Roman" pitchFamily="18" charset="0"/>
                <a:cs typeface="Times New Roman" pitchFamily="18" charset="0"/>
              </a:rPr>
              <a:t>2</a:t>
            </a:r>
            <a:r>
              <a:rPr lang="en-US" sz="2000">
                <a:latin typeface="Times New Roman" pitchFamily="18" charset="0"/>
                <a:cs typeface="Times New Roman" pitchFamily="18" charset="0"/>
              </a:rPr>
              <a:t> in order to recognize the type of core shell configuration this system can adopt. </a:t>
            </a:r>
            <a:endParaRPr lang="en-IN" sz="2000">
              <a:latin typeface="Times New Roman" pitchFamily="18" charset="0"/>
              <a:cs typeface="Times New Roman" pitchFamily="18" charset="0"/>
            </a:endParaRPr>
          </a:p>
        </p:txBody>
      </p:sp>
    </p:spTree>
    <p:extLst>
      <p:ext uri="{BB962C8B-B14F-4D97-AF65-F5344CB8AC3E}">
        <p14:creationId xmlns:p14="http://schemas.microsoft.com/office/powerpoint/2010/main" val="3246332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549275"/>
            <a:ext cx="8856662" cy="6037263"/>
          </a:xfrm>
          <a:prstGeom prst="rect">
            <a:avLst/>
          </a:prstGeom>
        </p:spPr>
        <p:txBody>
          <a:bodyPr>
            <a:spAutoFit/>
          </a:bodyPr>
          <a:lstStyle/>
          <a:p>
            <a:pPr algn="just" fontAlgn="auto">
              <a:lnSpc>
                <a:spcPct val="150000"/>
              </a:lnSpc>
              <a:spcBef>
                <a:spcPts val="0"/>
              </a:spcBef>
              <a:spcAft>
                <a:spcPts val="0"/>
              </a:spcAft>
              <a:defRPr/>
            </a:pPr>
            <a:r>
              <a:rPr lang="en-GB" sz="2000" b="1" dirty="0">
                <a:latin typeface="Times New Roman" pitchFamily="18" charset="0"/>
                <a:cs typeface="Times New Roman" pitchFamily="18" charset="0"/>
              </a:rPr>
              <a:t>Core/shell model</a:t>
            </a:r>
            <a:endParaRPr lang="en-IN" sz="2000" b="1" dirty="0">
              <a:latin typeface="Times New Roman" pitchFamily="18" charset="0"/>
              <a:cs typeface="Times New Roman" pitchFamily="18" charset="0"/>
            </a:endParaRPr>
          </a:p>
          <a:p>
            <a:pPr algn="just" fontAlgn="auto">
              <a:lnSpc>
                <a:spcPct val="150000"/>
              </a:lnSpc>
              <a:spcBef>
                <a:spcPts val="0"/>
              </a:spcBef>
              <a:spcAft>
                <a:spcPts val="0"/>
              </a:spcAft>
              <a:defRPr/>
            </a:pPr>
            <a:endParaRPr lang="en-GB" sz="2000" dirty="0">
              <a:latin typeface="Times New Roman" pitchFamily="18" charset="0"/>
              <a:cs typeface="Times New Roman" pitchFamily="18" charset="0"/>
            </a:endParaRPr>
          </a:p>
          <a:p>
            <a:pPr marL="342900" indent="-342900" algn="just" fontAlgn="auto">
              <a:lnSpc>
                <a:spcPct val="150000"/>
              </a:lnSpc>
              <a:spcBef>
                <a:spcPts val="0"/>
              </a:spcBef>
              <a:spcAft>
                <a:spcPts val="0"/>
              </a:spcAft>
              <a:buFont typeface="Wingdings" pitchFamily="2" charset="2"/>
              <a:buChar char="Ø"/>
              <a:defRPr/>
            </a:pPr>
            <a:r>
              <a:rPr lang="en-GB" sz="2000" dirty="0">
                <a:latin typeface="Times New Roman" pitchFamily="18" charset="0"/>
                <a:cs typeface="Times New Roman" pitchFamily="18" charset="0"/>
              </a:rPr>
              <a:t>The core shell structure possibly alters the relative electronic structure of the system so as to be facile for photo-catalytic reaction and for charge separation and transfer.</a:t>
            </a:r>
          </a:p>
          <a:p>
            <a:pPr marL="342900" indent="-342900" algn="just" fontAlgn="auto">
              <a:lnSpc>
                <a:spcPct val="150000"/>
              </a:lnSpc>
              <a:spcBef>
                <a:spcPts val="0"/>
              </a:spcBef>
              <a:spcAft>
                <a:spcPts val="0"/>
              </a:spcAft>
              <a:buFont typeface="Wingdings" pitchFamily="2" charset="2"/>
              <a:buChar char="Ø"/>
              <a:defRPr/>
            </a:pPr>
            <a:endParaRPr lang="en-IN" sz="2000" dirty="0">
              <a:latin typeface="Times New Roman" pitchFamily="18" charset="0"/>
              <a:cs typeface="Times New Roman" pitchFamily="18" charset="0"/>
            </a:endParaRPr>
          </a:p>
          <a:p>
            <a:pPr marL="342900" indent="-342900" algn="just" fontAlgn="auto">
              <a:lnSpc>
                <a:spcPct val="150000"/>
              </a:lnSpc>
              <a:spcBef>
                <a:spcPts val="0"/>
              </a:spcBef>
              <a:spcAft>
                <a:spcPts val="0"/>
              </a:spcAft>
              <a:buFont typeface="Wingdings" pitchFamily="2" charset="2"/>
              <a:buChar char="Ø"/>
              <a:defRPr/>
            </a:pPr>
            <a:r>
              <a:rPr lang="en-GB" sz="2000" dirty="0">
                <a:latin typeface="Times New Roman" pitchFamily="18" charset="0"/>
                <a:cs typeface="Times New Roman" pitchFamily="18" charset="0"/>
              </a:rPr>
              <a:t>The thickness of the shell (</a:t>
            </a:r>
            <a:r>
              <a:rPr lang="en-GB" sz="2000" dirty="0" err="1">
                <a:latin typeface="Times New Roman" pitchFamily="18" charset="0"/>
                <a:cs typeface="Times New Roman" pitchFamily="18" charset="0"/>
              </a:rPr>
              <a:t>Anatase</a:t>
            </a:r>
            <a:r>
              <a:rPr lang="en-GB" sz="2000" dirty="0">
                <a:latin typeface="Times New Roman" pitchFamily="18" charset="0"/>
                <a:cs typeface="Times New Roman" pitchFamily="18" charset="0"/>
              </a:rPr>
              <a:t>) may be optimum so as to provide                      adequate     amount of surface adsorption and activation sites.</a:t>
            </a:r>
          </a:p>
          <a:p>
            <a:pPr marL="342900" indent="-342900" algn="just" fontAlgn="auto">
              <a:lnSpc>
                <a:spcPct val="150000"/>
              </a:lnSpc>
              <a:spcBef>
                <a:spcPts val="0"/>
              </a:spcBef>
              <a:spcAft>
                <a:spcPts val="0"/>
              </a:spcAft>
              <a:buFont typeface="Wingdings" pitchFamily="2" charset="2"/>
              <a:buChar char="Ø"/>
              <a:defRPr/>
            </a:pPr>
            <a:endParaRPr lang="en-GB" sz="2000" dirty="0">
              <a:latin typeface="Times New Roman" pitchFamily="18" charset="0"/>
              <a:cs typeface="Times New Roman" pitchFamily="18" charset="0"/>
            </a:endParaRPr>
          </a:p>
          <a:p>
            <a:pPr marL="342900" indent="-342900" algn="just" fontAlgn="auto">
              <a:lnSpc>
                <a:spcPct val="150000"/>
              </a:lnSpc>
              <a:spcBef>
                <a:spcPts val="0"/>
              </a:spcBef>
              <a:spcAft>
                <a:spcPts val="0"/>
              </a:spcAft>
              <a:buFont typeface="Wingdings" pitchFamily="2" charset="2"/>
              <a:buChar char="Ø"/>
              <a:defRPr/>
            </a:pPr>
            <a:endParaRPr lang="en-IN" sz="2000" dirty="0">
              <a:latin typeface="Times New Roman" pitchFamily="18" charset="0"/>
              <a:cs typeface="Times New Roman" pitchFamily="18" charset="0"/>
            </a:endParaRPr>
          </a:p>
          <a:p>
            <a:pPr marL="342900" indent="-342900" algn="just" fontAlgn="auto">
              <a:lnSpc>
                <a:spcPct val="150000"/>
              </a:lnSpc>
              <a:spcBef>
                <a:spcPts val="0"/>
              </a:spcBef>
              <a:spcAft>
                <a:spcPts val="0"/>
              </a:spcAft>
              <a:buFont typeface="Wingdings" pitchFamily="2" charset="2"/>
              <a:buChar char="Ø"/>
              <a:defRPr/>
            </a:pPr>
            <a:r>
              <a:rPr lang="en-GB" sz="2000" dirty="0">
                <a:latin typeface="Times New Roman" pitchFamily="18" charset="0"/>
                <a:cs typeface="Times New Roman" pitchFamily="18" charset="0"/>
              </a:rPr>
              <a:t>There are two possible routes for the electron transfer either from </a:t>
            </a:r>
            <a:r>
              <a:rPr lang="en-GB" sz="2000" dirty="0" err="1">
                <a:latin typeface="Times New Roman" pitchFamily="18" charset="0"/>
                <a:cs typeface="Times New Roman" pitchFamily="18" charset="0"/>
              </a:rPr>
              <a:t>anatase</a:t>
            </a:r>
            <a:r>
              <a:rPr lang="en-GB" sz="2000" dirty="0">
                <a:latin typeface="Times New Roman" pitchFamily="18" charset="0"/>
                <a:cs typeface="Times New Roman" pitchFamily="18" charset="0"/>
              </a:rPr>
              <a:t> core conduction band to Rutile conduction band or Rutile conduction band to </a:t>
            </a:r>
            <a:r>
              <a:rPr lang="en-GB" sz="2000" dirty="0" err="1">
                <a:latin typeface="Times New Roman" pitchFamily="18" charset="0"/>
                <a:cs typeface="Times New Roman" pitchFamily="18" charset="0"/>
              </a:rPr>
              <a:t>Anatase</a:t>
            </a:r>
            <a:r>
              <a:rPr lang="en-GB" sz="2000" dirty="0">
                <a:latin typeface="Times New Roman" pitchFamily="18" charset="0"/>
                <a:cs typeface="Times New Roman" pitchFamily="18" charset="0"/>
              </a:rPr>
              <a:t> trap states. The correct electron transfer route has to be established..</a:t>
            </a:r>
            <a:endParaRPr lang="en-IN" sz="2000" dirty="0">
              <a:latin typeface="Times New Roman" pitchFamily="18" charset="0"/>
              <a:cs typeface="Times New Roman" pitchFamily="18" charset="0"/>
            </a:endParaRPr>
          </a:p>
        </p:txBody>
      </p:sp>
    </p:spTree>
    <p:extLst>
      <p:ext uri="{BB962C8B-B14F-4D97-AF65-F5344CB8AC3E}">
        <p14:creationId xmlns:p14="http://schemas.microsoft.com/office/powerpoint/2010/main" val="871022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latin typeface="Times New Roman" pitchFamily="18" charset="0"/>
                <a:cs typeface="Times New Roman" pitchFamily="18" charset="0"/>
              </a:rPr>
              <a:t>Construction of models</a:t>
            </a:r>
            <a:endParaRPr lang="en-IN" smtClean="0">
              <a:latin typeface="Times New Roman" pitchFamily="18" charset="0"/>
              <a:cs typeface="Times New Roman" pitchFamily="18" charset="0"/>
            </a:endParaRPr>
          </a:p>
        </p:txBody>
      </p:sp>
      <p:sp>
        <p:nvSpPr>
          <p:cNvPr id="5123" name="TextBox 2"/>
          <p:cNvSpPr txBox="1">
            <a:spLocks noChangeArrowheads="1"/>
          </p:cNvSpPr>
          <p:nvPr/>
        </p:nvSpPr>
        <p:spPr bwMode="auto">
          <a:xfrm>
            <a:off x="684213" y="4713288"/>
            <a:ext cx="102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a:t>Anatase</a:t>
            </a:r>
            <a:endParaRPr lang="en-IN" sz="2000"/>
          </a:p>
        </p:txBody>
      </p:sp>
      <p:sp>
        <p:nvSpPr>
          <p:cNvPr id="5124" name="TextBox 4"/>
          <p:cNvSpPr txBox="1">
            <a:spLocks noChangeArrowheads="1"/>
          </p:cNvSpPr>
          <p:nvPr/>
        </p:nvSpPr>
        <p:spPr bwMode="auto">
          <a:xfrm>
            <a:off x="4432300" y="4483100"/>
            <a:ext cx="73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Rutile</a:t>
            </a:r>
            <a:endParaRPr lang="en-IN"/>
          </a:p>
        </p:txBody>
      </p:sp>
      <p:sp>
        <p:nvSpPr>
          <p:cNvPr id="5125" name="TextBox 5"/>
          <p:cNvSpPr txBox="1">
            <a:spLocks noChangeArrowheads="1"/>
          </p:cNvSpPr>
          <p:nvPr/>
        </p:nvSpPr>
        <p:spPr bwMode="auto">
          <a:xfrm>
            <a:off x="7448550" y="5940425"/>
            <a:ext cx="1554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Anatase-Rutile</a:t>
            </a:r>
            <a:endParaRPr lang="en-IN"/>
          </a:p>
        </p:txBody>
      </p:sp>
      <p:pic>
        <p:nvPicPr>
          <p:cNvPr id="5126" name="Picture 3" descr="C:\Users\shanmugam\Desktop\first look\Tio2 final\4413\rurile.bmp"/>
          <p:cNvPicPr>
            <a:picLocks noChangeAspect="1" noChangeArrowheads="1"/>
          </p:cNvPicPr>
          <p:nvPr/>
        </p:nvPicPr>
        <p:blipFill>
          <a:blip r:embed="rId2">
            <a:extLst>
              <a:ext uri="{28A0092B-C50C-407E-A947-70E740481C1C}">
                <a14:useLocalDpi xmlns:a14="http://schemas.microsoft.com/office/drawing/2010/main" val="0"/>
              </a:ext>
            </a:extLst>
          </a:blip>
          <a:srcRect l="27538" r="28488"/>
          <a:stretch>
            <a:fillRect/>
          </a:stretch>
        </p:blipFill>
        <p:spPr bwMode="auto">
          <a:xfrm>
            <a:off x="3495675" y="1662113"/>
            <a:ext cx="260508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 descr="C:\Users\shanmugam\Desktop\first look\Tio2 final\4413\Layer.bmp"/>
          <p:cNvPicPr>
            <a:picLocks noChangeAspect="1" noChangeArrowheads="1"/>
          </p:cNvPicPr>
          <p:nvPr/>
        </p:nvPicPr>
        <p:blipFill>
          <a:blip r:embed="rId3">
            <a:extLst>
              <a:ext uri="{28A0092B-C50C-407E-A947-70E740481C1C}">
                <a14:useLocalDpi xmlns:a14="http://schemas.microsoft.com/office/drawing/2010/main" val="0"/>
              </a:ext>
            </a:extLst>
          </a:blip>
          <a:srcRect l="35782" r="28436"/>
          <a:stretch>
            <a:fillRect/>
          </a:stretch>
        </p:blipFill>
        <p:spPr bwMode="auto">
          <a:xfrm>
            <a:off x="6470650" y="1412875"/>
            <a:ext cx="2535238"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C:\Users\SHANMU~1\AppData\Local\Temp\_TSDCE7.tmp\_TS7.tmp\ana sr.bmp"/>
          <p:cNvPicPr>
            <a:picLocks noChangeAspect="1" noChangeArrowheads="1"/>
          </p:cNvPicPr>
          <p:nvPr/>
        </p:nvPicPr>
        <p:blipFill>
          <a:blip r:embed="rId4">
            <a:extLst>
              <a:ext uri="{28A0092B-C50C-407E-A947-70E740481C1C}">
                <a14:useLocalDpi xmlns:a14="http://schemas.microsoft.com/office/drawing/2010/main" val="0"/>
              </a:ext>
            </a:extLst>
          </a:blip>
          <a:srcRect l="34087" t="6236" r="23119" b="24091"/>
          <a:stretch>
            <a:fillRect/>
          </a:stretch>
        </p:blipFill>
        <p:spPr bwMode="auto">
          <a:xfrm>
            <a:off x="9525" y="1449388"/>
            <a:ext cx="30321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186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400"/>
              <a:t>Computational details</a:t>
            </a:r>
            <a:endParaRPr lang="en-IN" sz="4400"/>
          </a:p>
        </p:txBody>
      </p:sp>
      <p:sp>
        <p:nvSpPr>
          <p:cNvPr id="6147" name="Rectangle 5"/>
          <p:cNvSpPr>
            <a:spLocks noChangeArrowheads="1"/>
          </p:cNvSpPr>
          <p:nvPr/>
        </p:nvSpPr>
        <p:spPr bwMode="auto">
          <a:xfrm>
            <a:off x="107950" y="1196975"/>
            <a:ext cx="885666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GB">
                <a:latin typeface="Times New Roman" pitchFamily="18" charset="0"/>
                <a:cs typeface="Times New Roman" pitchFamily="18" charset="0"/>
              </a:rPr>
              <a:t>The geometry optimisation been carried out in the CASTEP 5.5 implemented in materials studio package 5.5.  The Density functional theory electronic structure calculations were performed in Generalised Gradient Approximation (GGA) method employing the exchange correlation function of PW91, with default spin. Cluster is treated with plane wave method with the energy cut-off value 300eV and the k points of 5 × 3 × 1. For single point energy and Density of States Calculations (DOS) the self-consistent field convergence window is set to be 2.0e</a:t>
            </a:r>
            <a:r>
              <a:rPr lang="en-GB" baseline="30000">
                <a:latin typeface="Times New Roman" pitchFamily="18" charset="0"/>
                <a:cs typeface="Times New Roman" pitchFamily="18" charset="0"/>
              </a:rPr>
              <a:t>-6</a:t>
            </a:r>
            <a:r>
              <a:rPr lang="en-GB">
                <a:latin typeface="Times New Roman" pitchFamily="18" charset="0"/>
                <a:cs typeface="Times New Roman" pitchFamily="18" charset="0"/>
              </a:rPr>
              <a:t>eV/atom along with 48×48×48 FFT grid with the augmentation density scaling factor of 1. The psudopotentials were treated as Ultra soft in the real space system. The calculated DOS is plotted with smearing of 0.2 eV.</a:t>
            </a:r>
            <a:endParaRPr lang="en-IN">
              <a:latin typeface="Times New Roman" pitchFamily="18" charset="0"/>
              <a:cs typeface="Times New Roman" pitchFamily="18" charset="0"/>
            </a:endParaRPr>
          </a:p>
        </p:txBody>
      </p:sp>
    </p:spTree>
    <p:extLst>
      <p:ext uri="{BB962C8B-B14F-4D97-AF65-F5344CB8AC3E}">
        <p14:creationId xmlns:p14="http://schemas.microsoft.com/office/powerpoint/2010/main" val="2418477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1"/>
          <p:cNvGrpSpPr>
            <a:grpSpLocks/>
          </p:cNvGrpSpPr>
          <p:nvPr/>
        </p:nvGrpSpPr>
        <p:grpSpPr bwMode="auto">
          <a:xfrm>
            <a:off x="174625" y="703263"/>
            <a:ext cx="8789988" cy="6181725"/>
            <a:chOff x="102336" y="0"/>
            <a:chExt cx="9041664" cy="6934903"/>
          </a:xfrm>
        </p:grpSpPr>
        <p:graphicFrame>
          <p:nvGraphicFramePr>
            <p:cNvPr id="7173" name="Object 4"/>
            <p:cNvGraphicFramePr>
              <a:graphicFrameLocks noChangeAspect="1"/>
            </p:cNvGraphicFramePr>
            <p:nvPr/>
          </p:nvGraphicFramePr>
          <p:xfrm>
            <a:off x="102336" y="0"/>
            <a:ext cx="9041664" cy="6934903"/>
          </p:xfrm>
          <a:graphic>
            <a:graphicData uri="http://schemas.openxmlformats.org/presentationml/2006/ole">
              <mc:AlternateContent xmlns:mc="http://schemas.openxmlformats.org/markup-compatibility/2006">
                <mc:Choice xmlns:v="urn:schemas-microsoft-com:vml" Requires="v">
                  <p:oleObj spid="_x0000_s59397" name="Graph" r:id="rId3" imgW="3876480" imgH="2973600" progId="Origin50.Graph">
                    <p:embed/>
                  </p:oleObj>
                </mc:Choice>
                <mc:Fallback>
                  <p:oleObj name="Graph" r:id="rId3" imgW="3876480" imgH="29736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6" y="0"/>
                          <a:ext cx="9041664" cy="693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74" name="Picture 3" descr="C:\Users\shanmugam\Desktop\first look\Tio2 final\4413\rurile.bmp"/>
            <p:cNvPicPr>
              <a:picLocks noChangeAspect="1" noChangeArrowheads="1"/>
            </p:cNvPicPr>
            <p:nvPr/>
          </p:nvPicPr>
          <p:blipFill>
            <a:blip r:embed="rId5">
              <a:extLst>
                <a:ext uri="{28A0092B-C50C-407E-A947-70E740481C1C}">
                  <a14:useLocalDpi xmlns:a14="http://schemas.microsoft.com/office/drawing/2010/main" val="0"/>
                </a:ext>
              </a:extLst>
            </a:blip>
            <a:srcRect l="27538" r="28488"/>
            <a:stretch>
              <a:fillRect/>
            </a:stretch>
          </p:blipFill>
          <p:spPr bwMode="auto">
            <a:xfrm>
              <a:off x="2018119" y="2276872"/>
              <a:ext cx="1617126"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descr="C:\Users\shanmugam\Desktop\first look\Tio2 final\4413\Layer.bmp"/>
            <p:cNvPicPr>
              <a:picLocks noChangeAspect="1" noChangeArrowheads="1"/>
            </p:cNvPicPr>
            <p:nvPr/>
          </p:nvPicPr>
          <p:blipFill>
            <a:blip r:embed="rId6">
              <a:extLst>
                <a:ext uri="{28A0092B-C50C-407E-A947-70E740481C1C}">
                  <a14:useLocalDpi xmlns:a14="http://schemas.microsoft.com/office/drawing/2010/main" val="0"/>
                </a:ext>
              </a:extLst>
            </a:blip>
            <a:srcRect l="35782" r="28436"/>
            <a:stretch>
              <a:fillRect/>
            </a:stretch>
          </p:blipFill>
          <p:spPr bwMode="auto">
            <a:xfrm rot="5400000">
              <a:off x="2143133" y="4024469"/>
              <a:ext cx="1152000" cy="197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 descr="C:\Users\SHANMU~1\AppData\Local\Temp\_TSDCE7.tmp\_TS7.tmp\ana sr.bmp"/>
            <p:cNvPicPr>
              <a:picLocks noChangeAspect="1" noChangeArrowheads="1"/>
            </p:cNvPicPr>
            <p:nvPr/>
          </p:nvPicPr>
          <p:blipFill>
            <a:blip r:embed="rId7">
              <a:extLst>
                <a:ext uri="{28A0092B-C50C-407E-A947-70E740481C1C}">
                  <a14:useLocalDpi xmlns:a14="http://schemas.microsoft.com/office/drawing/2010/main" val="0"/>
                </a:ext>
              </a:extLst>
            </a:blip>
            <a:srcRect l="34087" t="6236" r="23119" b="24091"/>
            <a:stretch>
              <a:fillRect/>
            </a:stretch>
          </p:blipFill>
          <p:spPr bwMode="auto">
            <a:xfrm>
              <a:off x="2052007" y="145187"/>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TextBox 12"/>
          <p:cNvSpPr txBox="1">
            <a:spLocks noChangeArrowheads="1"/>
          </p:cNvSpPr>
          <p:nvPr/>
        </p:nvSpPr>
        <p:spPr bwMode="auto">
          <a:xfrm>
            <a:off x="1403350" y="404813"/>
            <a:ext cx="667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b="1"/>
              <a:t>Total density of states for Anatase, Rutile and Anatase-Rutile </a:t>
            </a:r>
            <a:endParaRPr lang="en-IN" sz="2000" b="1"/>
          </a:p>
        </p:txBody>
      </p:sp>
      <p:sp>
        <p:nvSpPr>
          <p:cNvPr id="7172" name="Rectangle 13"/>
          <p:cNvSpPr>
            <a:spLocks noChangeArrowheads="1"/>
          </p:cNvSpPr>
          <p:nvPr/>
        </p:nvSpPr>
        <p:spPr bwMode="auto">
          <a:xfrm>
            <a:off x="3470275" y="-107950"/>
            <a:ext cx="1223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Results</a:t>
            </a:r>
            <a:endParaRPr lang="en-IN" sz="2800"/>
          </a:p>
        </p:txBody>
      </p:sp>
    </p:spTree>
    <p:extLst>
      <p:ext uri="{BB962C8B-B14F-4D97-AF65-F5344CB8AC3E}">
        <p14:creationId xmlns:p14="http://schemas.microsoft.com/office/powerpoint/2010/main" val="4249479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5"/>
          <p:cNvGraphicFramePr>
            <a:graphicFrameLocks noChangeAspect="1"/>
          </p:cNvGraphicFramePr>
          <p:nvPr/>
        </p:nvGraphicFramePr>
        <p:xfrm>
          <a:off x="34925" y="558800"/>
          <a:ext cx="9005888" cy="6326188"/>
        </p:xfrm>
        <a:graphic>
          <a:graphicData uri="http://schemas.openxmlformats.org/presentationml/2006/ole">
            <mc:AlternateContent xmlns:mc="http://schemas.openxmlformats.org/markup-compatibility/2006">
              <mc:Choice xmlns:v="urn:schemas-microsoft-com:vml" Requires="v">
                <p:oleObj spid="_x0000_s60421" name="Graph" r:id="rId3" imgW="4131360" imgH="2901600" progId="Origin50.Graph">
                  <p:embed/>
                </p:oleObj>
              </mc:Choice>
              <mc:Fallback>
                <p:oleObj name="Graph" r:id="rId3" imgW="4131360" imgH="29016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558800"/>
                        <a:ext cx="9005888"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5" name="TextBox 7"/>
          <p:cNvSpPr txBox="1">
            <a:spLocks noChangeArrowheads="1"/>
          </p:cNvSpPr>
          <p:nvPr/>
        </p:nvSpPr>
        <p:spPr bwMode="auto">
          <a:xfrm>
            <a:off x="1403350" y="188913"/>
            <a:ext cx="667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b="1"/>
              <a:t>Total density of states for Anatase, Rutile and Anatase-Rutile </a:t>
            </a:r>
            <a:endParaRPr lang="en-IN" sz="2000" b="1"/>
          </a:p>
        </p:txBody>
      </p:sp>
    </p:spTree>
    <p:extLst>
      <p:ext uri="{BB962C8B-B14F-4D97-AF65-F5344CB8AC3E}">
        <p14:creationId xmlns:p14="http://schemas.microsoft.com/office/powerpoint/2010/main" val="421709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Discussion &amp; Conclusion</a:t>
            </a:r>
            <a:endParaRPr lang="en-IN" smtClean="0"/>
          </a:p>
        </p:txBody>
      </p:sp>
      <p:sp>
        <p:nvSpPr>
          <p:cNvPr id="9219" name="Rectangle 2"/>
          <p:cNvSpPr>
            <a:spLocks noChangeArrowheads="1"/>
          </p:cNvSpPr>
          <p:nvPr/>
        </p:nvSpPr>
        <p:spPr bwMode="auto">
          <a:xfrm>
            <a:off x="107950" y="1444625"/>
            <a:ext cx="87852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just">
              <a:buFont typeface="Calibri" pitchFamily="34" charset="0"/>
              <a:buAutoNum type="arabicPeriod"/>
            </a:pPr>
            <a:r>
              <a:rPr lang="en-GB" sz="2000" b="1"/>
              <a:t>Pure anatase shows higher density of states at the valence band as compared to pure rutile . This will have implications for the observed photo-activity of anatase phase. </a:t>
            </a:r>
          </a:p>
          <a:p>
            <a:pPr marL="457200" indent="-457200" algn="just">
              <a:buFont typeface="Calibri" pitchFamily="34" charset="0"/>
              <a:buAutoNum type="arabicPeriod"/>
            </a:pPr>
            <a:endParaRPr lang="en-GB" sz="2000" b="1"/>
          </a:p>
          <a:p>
            <a:pPr marL="457200" indent="-457200" algn="just">
              <a:buFont typeface="Calibri" pitchFamily="34" charset="0"/>
              <a:buAutoNum type="arabicPeriod"/>
            </a:pPr>
            <a:r>
              <a:rPr lang="en-GB" sz="2000" b="1"/>
              <a:t>The Anatase-Rutile valance band shows the higher DOS as compare to Pure anatse.</a:t>
            </a:r>
          </a:p>
          <a:p>
            <a:pPr marL="457200" indent="-457200" algn="just">
              <a:buFont typeface="Calibri" pitchFamily="34" charset="0"/>
              <a:buAutoNum type="arabicPeriod"/>
            </a:pPr>
            <a:endParaRPr lang="en-GB" sz="2000" b="1"/>
          </a:p>
          <a:p>
            <a:pPr marL="457200" indent="-457200" algn="just">
              <a:buFont typeface="Calibri" pitchFamily="34" charset="0"/>
              <a:buAutoNum type="arabicPeriod"/>
            </a:pPr>
            <a:endParaRPr lang="en-IN" sz="2000" b="1"/>
          </a:p>
          <a:p>
            <a:pPr marL="457200" indent="-457200" algn="just">
              <a:buFont typeface="Calibri" pitchFamily="34" charset="0"/>
              <a:buAutoNum type="arabicPeriod"/>
            </a:pPr>
            <a:r>
              <a:rPr lang="en-GB" sz="2000" b="1"/>
              <a:t>The valence band width (~2.5 eV) appears to be greater for the rutile-anatase                       combination rather than the other two pure phases.   This could 	be the reason why the combination system exhibits higher photo-activity. 	</a:t>
            </a:r>
          </a:p>
          <a:p>
            <a:pPr marL="457200" indent="-457200" algn="just">
              <a:buFont typeface="Calibri" pitchFamily="34" charset="0"/>
              <a:buAutoNum type="arabicPeriod"/>
            </a:pPr>
            <a:endParaRPr lang="en-GB" sz="2000" b="1"/>
          </a:p>
          <a:p>
            <a:pPr marL="457200" indent="-457200" algn="just">
              <a:buFont typeface="Calibri" pitchFamily="34" charset="0"/>
              <a:buAutoNum type="arabicPeriod"/>
            </a:pPr>
            <a:r>
              <a:rPr lang="en-GB" sz="2000" b="1"/>
              <a:t>This can result in higher photon absorption cross section and thus facilitate facile electron hole pair formation.</a:t>
            </a:r>
            <a:endParaRPr lang="en-IN" sz="2000" b="1"/>
          </a:p>
        </p:txBody>
      </p:sp>
    </p:spTree>
    <p:extLst>
      <p:ext uri="{BB962C8B-B14F-4D97-AF65-F5344CB8AC3E}">
        <p14:creationId xmlns:p14="http://schemas.microsoft.com/office/powerpoint/2010/main" val="1002775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34604925"/>
              </p:ext>
            </p:extLst>
          </p:nvPr>
        </p:nvGraphicFramePr>
        <p:xfrm>
          <a:off x="0" y="1143001"/>
          <a:ext cx="8976360" cy="4717414"/>
        </p:xfrm>
        <a:graphic>
          <a:graphicData uri="http://schemas.openxmlformats.org/drawingml/2006/table">
            <a:tbl>
              <a:tblPr firstRow="1" firstCol="1" bandRow="1">
                <a:tableStyleId>{5C22544A-7EE6-4342-B048-85BDC9FD1C3A}</a:tableStyleId>
              </a:tblPr>
              <a:tblGrid>
                <a:gridCol w="2463437"/>
                <a:gridCol w="1434193"/>
                <a:gridCol w="2277835"/>
                <a:gridCol w="1687286"/>
                <a:gridCol w="1113609"/>
              </a:tblGrid>
              <a:tr h="235871">
                <a:tc>
                  <a:txBody>
                    <a:bodyPr/>
                    <a:lstStyle/>
                    <a:p>
                      <a:pPr marL="0" marR="0" algn="ctr">
                        <a:lnSpc>
                          <a:spcPct val="115000"/>
                        </a:lnSpc>
                        <a:spcBef>
                          <a:spcPts val="0"/>
                        </a:spcBef>
                        <a:spcAft>
                          <a:spcPts val="0"/>
                        </a:spcAft>
                      </a:pPr>
                      <a:r>
                        <a:rPr lang="en-US" sz="1200" dirty="0">
                          <a:effectLst/>
                        </a:rPr>
                        <a:t>Adsorbent</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Temperature (K)</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effectLst/>
                        </a:rPr>
                        <a:t>Pressure (</a:t>
                      </a:r>
                      <a:r>
                        <a:rPr lang="en-US" sz="1200" dirty="0" err="1">
                          <a:effectLst/>
                        </a:rPr>
                        <a:t>MPa</a:t>
                      </a:r>
                      <a:r>
                        <a:rPr lang="en-US" sz="1200" dirty="0">
                          <a:effectLst/>
                        </a:rPr>
                        <a:t>)</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Weight % of Hydrogen</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Ref</a:t>
                      </a:r>
                      <a:endParaRPr lang="en-US" sz="1100">
                        <a:effectLst/>
                        <a:latin typeface="Calibri"/>
                        <a:ea typeface="Calibri"/>
                        <a:cs typeface="Times New Roman"/>
                      </a:endParaRPr>
                    </a:p>
                  </a:txBody>
                  <a:tcPr marL="68580" marR="68580" marT="0" marB="0"/>
                </a:tc>
              </a:tr>
              <a:tr h="471741">
                <a:tc>
                  <a:txBody>
                    <a:bodyPr/>
                    <a:lstStyle/>
                    <a:p>
                      <a:pPr marL="0" marR="0" algn="ctr">
                        <a:lnSpc>
                          <a:spcPct val="115000"/>
                        </a:lnSpc>
                        <a:spcBef>
                          <a:spcPts val="0"/>
                        </a:spcBef>
                        <a:spcAft>
                          <a:spcPts val="0"/>
                        </a:spcAft>
                      </a:pPr>
                      <a:r>
                        <a:rPr lang="en-US" sz="1200">
                          <a:effectLst/>
                        </a:rPr>
                        <a:t>MWNT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300</a:t>
                      </a:r>
                      <a:endParaRPr lang="en-US" sz="1100">
                        <a:effectLst/>
                      </a:endParaRPr>
                    </a:p>
                    <a:p>
                      <a:pPr marL="0" marR="0" algn="ctr">
                        <a:lnSpc>
                          <a:spcPct val="115000"/>
                        </a:lnSpc>
                        <a:spcBef>
                          <a:spcPts val="0"/>
                        </a:spcBef>
                        <a:spcAft>
                          <a:spcPts val="0"/>
                        </a:spcAft>
                      </a:pPr>
                      <a:r>
                        <a:rPr lang="en-US" sz="1200">
                          <a:effectLst/>
                        </a:rPr>
                        <a:t>77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0.3</a:t>
                      </a:r>
                      <a:endParaRPr lang="en-US" sz="1100">
                        <a:effectLst/>
                      </a:endParaRPr>
                    </a:p>
                    <a:p>
                      <a:pPr marL="0" marR="0" algn="ctr">
                        <a:lnSpc>
                          <a:spcPct val="115000"/>
                        </a:lnSpc>
                        <a:spcBef>
                          <a:spcPts val="0"/>
                        </a:spcBef>
                        <a:spcAft>
                          <a:spcPts val="0"/>
                        </a:spcAft>
                      </a:pPr>
                      <a:r>
                        <a:rPr lang="en-US" sz="1200">
                          <a:effectLst/>
                        </a:rPr>
                        <a:t>2.27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4,6</a:t>
                      </a:r>
                      <a:endParaRPr lang="en-US" sz="1100">
                        <a:effectLst/>
                        <a:latin typeface="Calibri"/>
                        <a:ea typeface="Calibri"/>
                        <a:cs typeface="Times New Roman"/>
                      </a:endParaRPr>
                    </a:p>
                  </a:txBody>
                  <a:tcPr marL="68580" marR="68580" marT="0" marB="0"/>
                </a:tc>
              </a:tr>
              <a:tr h="943483">
                <a:tc>
                  <a:txBody>
                    <a:bodyPr/>
                    <a:lstStyle/>
                    <a:p>
                      <a:pPr marL="0" marR="0" algn="ctr">
                        <a:lnSpc>
                          <a:spcPct val="115000"/>
                        </a:lnSpc>
                        <a:spcBef>
                          <a:spcPts val="0"/>
                        </a:spcBef>
                        <a:spcAft>
                          <a:spcPts val="0"/>
                        </a:spcAft>
                      </a:pPr>
                      <a:r>
                        <a:rPr lang="en-US" sz="1200">
                          <a:effectLst/>
                        </a:rPr>
                        <a:t>SWNT</a:t>
                      </a:r>
                      <a:endParaRPr lang="en-US" sz="1100">
                        <a:effectLst/>
                      </a:endParaRPr>
                    </a:p>
                    <a:p>
                      <a:pPr marL="0" marR="0" algn="ctr">
                        <a:lnSpc>
                          <a:spcPct val="115000"/>
                        </a:lnSpc>
                        <a:spcBef>
                          <a:spcPts val="0"/>
                        </a:spcBef>
                        <a:spcAft>
                          <a:spcPts val="0"/>
                        </a:spcAft>
                      </a:pPr>
                      <a:r>
                        <a:rPr lang="en-US" sz="1200">
                          <a:effectLst/>
                        </a:rPr>
                        <a:t>SWNT Acid treated</a:t>
                      </a:r>
                      <a:endParaRPr lang="en-US" sz="1100">
                        <a:effectLst/>
                      </a:endParaRPr>
                    </a:p>
                    <a:p>
                      <a:pPr marL="0" marR="0" algn="ctr">
                        <a:lnSpc>
                          <a:spcPct val="115000"/>
                        </a:lnSpc>
                        <a:spcBef>
                          <a:spcPts val="0"/>
                        </a:spcBef>
                        <a:spcAft>
                          <a:spcPts val="0"/>
                        </a:spcAft>
                      </a:pPr>
                      <a:r>
                        <a:rPr lang="en-US" sz="1200">
                          <a:effectLst/>
                        </a:rPr>
                        <a:t>ACF</a:t>
                      </a:r>
                      <a:endParaRPr lang="en-US" sz="1100">
                        <a:effectLst/>
                      </a:endParaRPr>
                    </a:p>
                    <a:p>
                      <a:pPr marL="0" marR="0" algn="ctr">
                        <a:lnSpc>
                          <a:spcPct val="115000"/>
                        </a:lnSpc>
                        <a:spcBef>
                          <a:spcPts val="0"/>
                        </a:spcBef>
                        <a:spcAft>
                          <a:spcPts val="0"/>
                        </a:spcAft>
                      </a:pPr>
                      <a:r>
                        <a:rPr lang="en-US" sz="1200">
                          <a:effectLst/>
                        </a:rPr>
                        <a:t>CNT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77</a:t>
                      </a:r>
                      <a:endParaRPr lang="en-US" sz="1100">
                        <a:effectLst/>
                      </a:endParaRPr>
                    </a:p>
                    <a:p>
                      <a:pPr marL="0" marR="0" algn="ctr">
                        <a:lnSpc>
                          <a:spcPct val="115000"/>
                        </a:lnSpc>
                        <a:spcBef>
                          <a:spcPts val="0"/>
                        </a:spcBef>
                        <a:spcAft>
                          <a:spcPts val="0"/>
                        </a:spcAft>
                      </a:pPr>
                      <a:r>
                        <a:rPr lang="en-US" sz="1200">
                          <a:effectLst/>
                        </a:rPr>
                        <a:t>77</a:t>
                      </a:r>
                      <a:endParaRPr lang="en-US" sz="1100">
                        <a:effectLst/>
                      </a:endParaRPr>
                    </a:p>
                    <a:p>
                      <a:pPr marL="0" marR="0" algn="ctr">
                        <a:lnSpc>
                          <a:spcPct val="115000"/>
                        </a:lnSpc>
                        <a:spcBef>
                          <a:spcPts val="0"/>
                        </a:spcBef>
                        <a:spcAft>
                          <a:spcPts val="0"/>
                        </a:spcAft>
                      </a:pPr>
                      <a:r>
                        <a:rPr lang="en-US" sz="1200">
                          <a:effectLst/>
                        </a:rPr>
                        <a:t>303</a:t>
                      </a:r>
                      <a:endParaRPr lang="en-US" sz="1100">
                        <a:effectLst/>
                      </a:endParaRPr>
                    </a:p>
                    <a:p>
                      <a:pPr marL="0" marR="0" algn="ctr">
                        <a:lnSpc>
                          <a:spcPct val="115000"/>
                        </a:lnSpc>
                        <a:spcBef>
                          <a:spcPts val="0"/>
                        </a:spcBef>
                        <a:spcAft>
                          <a:spcPts val="0"/>
                        </a:spcAft>
                      </a:pPr>
                      <a:r>
                        <a:rPr lang="en-US" sz="1200">
                          <a:effectLst/>
                        </a:rPr>
                        <a:t>303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0.1</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3.1</a:t>
                      </a:r>
                      <a:endParaRPr lang="en-US" sz="1100">
                        <a:effectLst/>
                      </a:endParaRPr>
                    </a:p>
                    <a:p>
                      <a:pPr marL="0" marR="0" algn="ctr">
                        <a:lnSpc>
                          <a:spcPct val="115000"/>
                        </a:lnSpc>
                        <a:spcBef>
                          <a:spcPts val="0"/>
                        </a:spcBef>
                        <a:spcAft>
                          <a:spcPts val="0"/>
                        </a:spcAft>
                      </a:pPr>
                      <a:r>
                        <a:rPr lang="en-US" sz="1200">
                          <a:effectLst/>
                        </a:rPr>
                        <a:t>11.5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0.8</a:t>
                      </a:r>
                      <a:endParaRPr lang="en-US" sz="1100">
                        <a:effectLst/>
                      </a:endParaRPr>
                    </a:p>
                    <a:p>
                      <a:pPr marL="0" marR="0" algn="ctr">
                        <a:lnSpc>
                          <a:spcPct val="115000"/>
                        </a:lnSpc>
                        <a:spcBef>
                          <a:spcPts val="0"/>
                        </a:spcBef>
                        <a:spcAft>
                          <a:spcPts val="0"/>
                        </a:spcAft>
                      </a:pPr>
                      <a:r>
                        <a:rPr lang="en-US" sz="1200">
                          <a:effectLst/>
                        </a:rPr>
                        <a:t>1.8</a:t>
                      </a:r>
                      <a:endParaRPr lang="en-US" sz="1100">
                        <a:effectLst/>
                      </a:endParaRPr>
                    </a:p>
                    <a:p>
                      <a:pPr marL="0" marR="0" algn="ctr">
                        <a:lnSpc>
                          <a:spcPct val="115000"/>
                        </a:lnSpc>
                        <a:spcBef>
                          <a:spcPts val="0"/>
                        </a:spcBef>
                        <a:spcAft>
                          <a:spcPts val="0"/>
                        </a:spcAft>
                      </a:pPr>
                      <a:r>
                        <a:rPr lang="en-US" sz="1200">
                          <a:effectLst/>
                        </a:rPr>
                        <a:t>0.26</a:t>
                      </a:r>
                      <a:endParaRPr lang="en-US" sz="1100">
                        <a:effectLst/>
                      </a:endParaRPr>
                    </a:p>
                    <a:p>
                      <a:pPr marL="0" marR="0" algn="ctr">
                        <a:lnSpc>
                          <a:spcPct val="115000"/>
                        </a:lnSpc>
                        <a:spcBef>
                          <a:spcPts val="0"/>
                        </a:spcBef>
                        <a:spcAft>
                          <a:spcPts val="0"/>
                        </a:spcAft>
                      </a:pPr>
                      <a:r>
                        <a:rPr lang="en-US" sz="1200">
                          <a:effectLst/>
                        </a:rPr>
                        <a:t>&lt;0.2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effectLst/>
                        </a:rPr>
                        <a:t>5</a:t>
                      </a:r>
                      <a:endParaRPr lang="en-US" sz="1100" dirty="0">
                        <a:effectLst/>
                      </a:endParaRPr>
                    </a:p>
                    <a:p>
                      <a:pPr marL="0" marR="0" algn="ctr">
                        <a:lnSpc>
                          <a:spcPct val="115000"/>
                        </a:lnSpc>
                        <a:spcBef>
                          <a:spcPts val="0"/>
                        </a:spcBef>
                        <a:spcAft>
                          <a:spcPts val="0"/>
                        </a:spcAft>
                      </a:pPr>
                      <a:r>
                        <a:rPr lang="en-US" sz="1200" dirty="0">
                          <a:effectLst/>
                        </a:rPr>
                        <a:t> </a:t>
                      </a:r>
                      <a:endParaRPr lang="en-US" sz="1100" dirty="0">
                        <a:effectLst/>
                      </a:endParaRPr>
                    </a:p>
                    <a:p>
                      <a:pPr marL="0" marR="0" algn="ctr">
                        <a:lnSpc>
                          <a:spcPct val="115000"/>
                        </a:lnSpc>
                        <a:spcBef>
                          <a:spcPts val="0"/>
                        </a:spcBef>
                        <a:spcAft>
                          <a:spcPts val="0"/>
                        </a:spcAft>
                      </a:pPr>
                      <a:r>
                        <a:rPr lang="en-US" sz="1200" dirty="0">
                          <a:effectLst/>
                        </a:rPr>
                        <a:t> </a:t>
                      </a:r>
                      <a:endParaRPr lang="en-US" sz="1100" dirty="0">
                        <a:effectLst/>
                      </a:endParaRPr>
                    </a:p>
                    <a:p>
                      <a:pPr marL="0" marR="0" algn="ctr">
                        <a:lnSpc>
                          <a:spcPct val="115000"/>
                        </a:lnSpc>
                        <a:spcBef>
                          <a:spcPts val="0"/>
                        </a:spcBef>
                        <a:spcAft>
                          <a:spcPts val="0"/>
                        </a:spcAft>
                      </a:pPr>
                      <a:r>
                        <a:rPr lang="en-US" sz="1200" dirty="0">
                          <a:effectLst/>
                        </a:rPr>
                        <a:t>7</a:t>
                      </a:r>
                      <a:endParaRPr lang="en-US" sz="1100" dirty="0">
                        <a:effectLst/>
                        <a:latin typeface="Calibri"/>
                        <a:ea typeface="Calibri"/>
                        <a:cs typeface="Times New Roman"/>
                      </a:endParaRPr>
                    </a:p>
                  </a:txBody>
                  <a:tcPr marL="68580" marR="68580" marT="0" marB="0"/>
                </a:tc>
              </a:tr>
              <a:tr h="235871">
                <a:tc>
                  <a:txBody>
                    <a:bodyPr/>
                    <a:lstStyle/>
                    <a:p>
                      <a:pPr marL="0" marR="0" algn="ctr">
                        <a:lnSpc>
                          <a:spcPct val="115000"/>
                        </a:lnSpc>
                        <a:spcBef>
                          <a:spcPts val="0"/>
                        </a:spcBef>
                        <a:spcAft>
                          <a:spcPts val="0"/>
                        </a:spcAft>
                      </a:pPr>
                      <a:r>
                        <a:rPr lang="en-US" sz="1200">
                          <a:effectLst/>
                        </a:rPr>
                        <a:t>Wood based carbon</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303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&lt;0.3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8</a:t>
                      </a:r>
                      <a:endParaRPr lang="en-US" sz="1100">
                        <a:effectLst/>
                        <a:latin typeface="Calibri"/>
                        <a:ea typeface="Calibri"/>
                        <a:cs typeface="Times New Roman"/>
                      </a:endParaRPr>
                    </a:p>
                  </a:txBody>
                  <a:tcPr marL="68580" marR="68580" marT="0" marB="0"/>
                </a:tc>
              </a:tr>
              <a:tr h="707612">
                <a:tc>
                  <a:txBody>
                    <a:bodyPr/>
                    <a:lstStyle/>
                    <a:p>
                      <a:pPr marL="0" marR="0" algn="ctr">
                        <a:lnSpc>
                          <a:spcPct val="115000"/>
                        </a:lnSpc>
                        <a:spcBef>
                          <a:spcPts val="0"/>
                        </a:spcBef>
                        <a:spcAft>
                          <a:spcPts val="0"/>
                        </a:spcAft>
                      </a:pPr>
                      <a:r>
                        <a:rPr lang="en-US" sz="1200" dirty="0">
                          <a:effectLst/>
                        </a:rPr>
                        <a:t>CA800</a:t>
                      </a:r>
                      <a:endParaRPr lang="en-US" sz="1100" dirty="0">
                        <a:effectLst/>
                      </a:endParaRPr>
                    </a:p>
                    <a:p>
                      <a:pPr marL="0" marR="0" algn="ctr">
                        <a:lnSpc>
                          <a:spcPct val="115000"/>
                        </a:lnSpc>
                        <a:spcBef>
                          <a:spcPts val="0"/>
                        </a:spcBef>
                        <a:spcAft>
                          <a:spcPts val="0"/>
                        </a:spcAft>
                      </a:pPr>
                      <a:r>
                        <a:rPr lang="en-US" sz="1200" dirty="0">
                          <a:effectLst/>
                        </a:rPr>
                        <a:t>CB850</a:t>
                      </a:r>
                      <a:endParaRPr lang="en-US" sz="1100" dirty="0">
                        <a:effectLst/>
                      </a:endParaRPr>
                    </a:p>
                    <a:p>
                      <a:pPr marL="0" marR="0" algn="ctr">
                        <a:lnSpc>
                          <a:spcPct val="115000"/>
                        </a:lnSpc>
                        <a:spcBef>
                          <a:spcPts val="0"/>
                        </a:spcBef>
                        <a:spcAft>
                          <a:spcPts val="0"/>
                        </a:spcAft>
                      </a:pPr>
                      <a:r>
                        <a:rPr lang="en-US" sz="1200" dirty="0">
                          <a:effectLst/>
                        </a:rPr>
                        <a:t>Amorphous carbon</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77</a:t>
                      </a:r>
                      <a:endParaRPr lang="en-US" sz="1100">
                        <a:effectLst/>
                      </a:endParaRPr>
                    </a:p>
                    <a:p>
                      <a:pPr marL="0" marR="0" algn="ctr">
                        <a:lnSpc>
                          <a:spcPct val="115000"/>
                        </a:lnSpc>
                        <a:spcBef>
                          <a:spcPts val="0"/>
                        </a:spcBef>
                        <a:spcAft>
                          <a:spcPts val="0"/>
                        </a:spcAft>
                      </a:pPr>
                      <a:r>
                        <a:rPr lang="en-US" sz="1200">
                          <a:effectLst/>
                        </a:rPr>
                        <a:t>77</a:t>
                      </a:r>
                      <a:endParaRPr lang="en-US" sz="1100">
                        <a:effectLst/>
                      </a:endParaRPr>
                    </a:p>
                    <a:p>
                      <a:pPr marL="0" marR="0" algn="ctr">
                        <a:lnSpc>
                          <a:spcPct val="115000"/>
                        </a:lnSpc>
                        <a:spcBef>
                          <a:spcPts val="0"/>
                        </a:spcBef>
                        <a:spcAft>
                          <a:spcPts val="0"/>
                        </a:spcAft>
                      </a:pPr>
                      <a:r>
                        <a:rPr lang="en-US" sz="1200">
                          <a:effectLst/>
                        </a:rPr>
                        <a:t>299</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a:t>
                      </a:r>
                      <a:endParaRPr lang="en-US" sz="1100">
                        <a:effectLst/>
                      </a:endParaRPr>
                    </a:p>
                    <a:p>
                      <a:pPr marL="0" marR="0" algn="ctr">
                        <a:lnSpc>
                          <a:spcPct val="115000"/>
                        </a:lnSpc>
                        <a:spcBef>
                          <a:spcPts val="0"/>
                        </a:spcBef>
                        <a:spcAft>
                          <a:spcPts val="0"/>
                        </a:spcAft>
                      </a:pPr>
                      <a:r>
                        <a:rPr lang="en-US" sz="1200">
                          <a:effectLst/>
                        </a:rPr>
                        <a:t>2</a:t>
                      </a:r>
                      <a:endParaRPr lang="en-US" sz="1100">
                        <a:effectLst/>
                      </a:endParaRPr>
                    </a:p>
                    <a:p>
                      <a:pPr marL="0" marR="0" algn="ctr">
                        <a:lnSpc>
                          <a:spcPct val="115000"/>
                        </a:lnSpc>
                        <a:spcBef>
                          <a:spcPts val="0"/>
                        </a:spcBef>
                        <a:spcAft>
                          <a:spcPts val="0"/>
                        </a:spcAft>
                      </a:pPr>
                      <a:r>
                        <a:rPr lang="en-US" sz="1200">
                          <a:effectLst/>
                        </a:rPr>
                        <a:t>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3.9</a:t>
                      </a:r>
                      <a:endParaRPr lang="en-US" sz="1100">
                        <a:effectLst/>
                      </a:endParaRPr>
                    </a:p>
                    <a:p>
                      <a:pPr marL="0" marR="0" algn="ctr">
                        <a:lnSpc>
                          <a:spcPct val="115000"/>
                        </a:lnSpc>
                        <a:spcBef>
                          <a:spcPts val="0"/>
                        </a:spcBef>
                        <a:spcAft>
                          <a:spcPts val="0"/>
                        </a:spcAft>
                      </a:pPr>
                      <a:r>
                        <a:rPr lang="en-US" sz="1200">
                          <a:effectLst/>
                        </a:rPr>
                        <a:t>5.5</a:t>
                      </a:r>
                      <a:endParaRPr lang="en-US" sz="1100">
                        <a:effectLst/>
                      </a:endParaRPr>
                    </a:p>
                    <a:p>
                      <a:pPr marL="0" marR="0" algn="ctr">
                        <a:lnSpc>
                          <a:spcPct val="115000"/>
                        </a:lnSpc>
                        <a:spcBef>
                          <a:spcPts val="0"/>
                        </a:spcBef>
                        <a:spcAft>
                          <a:spcPts val="0"/>
                        </a:spcAft>
                      </a:pPr>
                      <a:r>
                        <a:rPr lang="en-US" sz="1200">
                          <a:effectLst/>
                        </a:rPr>
                        <a:t>0,05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9</a:t>
                      </a:r>
                      <a:endParaRPr lang="en-US" sz="1100">
                        <a:effectLst/>
                        <a:latin typeface="Calibri"/>
                        <a:ea typeface="Calibri"/>
                        <a:cs typeface="Times New Roman"/>
                      </a:endParaRPr>
                    </a:p>
                  </a:txBody>
                  <a:tcPr marL="68580" marR="68580" marT="0" marB="0"/>
                </a:tc>
              </a:tr>
              <a:tr h="707612">
                <a:tc>
                  <a:txBody>
                    <a:bodyPr/>
                    <a:lstStyle/>
                    <a:p>
                      <a:pPr marL="0" marR="0" algn="ctr">
                        <a:lnSpc>
                          <a:spcPct val="115000"/>
                        </a:lnSpc>
                        <a:spcBef>
                          <a:spcPts val="0"/>
                        </a:spcBef>
                        <a:spcAft>
                          <a:spcPts val="0"/>
                        </a:spcAft>
                      </a:pPr>
                      <a:r>
                        <a:rPr lang="en-US" sz="1200">
                          <a:effectLst/>
                        </a:rPr>
                        <a:t>Fishbone CNF</a:t>
                      </a:r>
                      <a:endParaRPr lang="en-US" sz="1100">
                        <a:effectLst/>
                      </a:endParaRPr>
                    </a:p>
                    <a:p>
                      <a:pPr marL="0" marR="0" algn="ctr">
                        <a:lnSpc>
                          <a:spcPct val="115000"/>
                        </a:lnSpc>
                        <a:spcBef>
                          <a:spcPts val="0"/>
                        </a:spcBef>
                        <a:spcAft>
                          <a:spcPts val="0"/>
                        </a:spcAft>
                      </a:pPr>
                      <a:r>
                        <a:rPr lang="en-US" sz="1200">
                          <a:effectLst/>
                        </a:rPr>
                        <a:t>Platelet CNF</a:t>
                      </a:r>
                      <a:endParaRPr lang="en-US" sz="1100">
                        <a:effectLst/>
                      </a:endParaRPr>
                    </a:p>
                    <a:p>
                      <a:pPr marL="0" marR="0" algn="ctr">
                        <a:lnSpc>
                          <a:spcPct val="115000"/>
                        </a:lnSpc>
                        <a:spcBef>
                          <a:spcPts val="0"/>
                        </a:spcBef>
                        <a:spcAft>
                          <a:spcPts val="0"/>
                        </a:spcAft>
                      </a:pPr>
                      <a:r>
                        <a:rPr lang="en-US" sz="1200">
                          <a:effectLst/>
                        </a:rPr>
                        <a:t>Ribbon CNF</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299</a:t>
                      </a:r>
                      <a:endParaRPr lang="en-US" sz="1100">
                        <a:effectLst/>
                      </a:endParaRPr>
                    </a:p>
                    <a:p>
                      <a:pPr marL="0" marR="0" algn="ctr">
                        <a:lnSpc>
                          <a:spcPct val="115000"/>
                        </a:lnSpc>
                        <a:spcBef>
                          <a:spcPts val="0"/>
                        </a:spcBef>
                        <a:spcAft>
                          <a:spcPts val="0"/>
                        </a:spcAft>
                      </a:pPr>
                      <a:r>
                        <a:rPr lang="en-US" sz="1200">
                          <a:effectLst/>
                        </a:rPr>
                        <a:t>299</a:t>
                      </a:r>
                      <a:endParaRPr lang="en-US" sz="1100">
                        <a:effectLst/>
                      </a:endParaRPr>
                    </a:p>
                    <a:p>
                      <a:pPr marL="0" marR="0" algn="ctr">
                        <a:lnSpc>
                          <a:spcPct val="115000"/>
                        </a:lnSpc>
                        <a:spcBef>
                          <a:spcPts val="0"/>
                        </a:spcBef>
                        <a:spcAft>
                          <a:spcPts val="0"/>
                        </a:spcAft>
                      </a:pPr>
                      <a:r>
                        <a:rPr lang="en-US" sz="1200">
                          <a:effectLst/>
                        </a:rPr>
                        <a:t>299</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a:t>
                      </a:r>
                      <a:endParaRPr lang="en-US" sz="1100">
                        <a:effectLst/>
                      </a:endParaRPr>
                    </a:p>
                    <a:p>
                      <a:pPr marL="0" marR="0" algn="ctr">
                        <a:lnSpc>
                          <a:spcPct val="115000"/>
                        </a:lnSpc>
                        <a:spcBef>
                          <a:spcPts val="0"/>
                        </a:spcBef>
                        <a:spcAft>
                          <a:spcPts val="0"/>
                        </a:spcAft>
                      </a:pPr>
                      <a:r>
                        <a:rPr lang="en-US" sz="1200">
                          <a:effectLst/>
                        </a:rPr>
                        <a:t>1</a:t>
                      </a:r>
                      <a:endParaRPr lang="en-US" sz="1100">
                        <a:effectLst/>
                      </a:endParaRPr>
                    </a:p>
                    <a:p>
                      <a:pPr marL="0" marR="0" algn="ctr">
                        <a:lnSpc>
                          <a:spcPct val="115000"/>
                        </a:lnSpc>
                        <a:spcBef>
                          <a:spcPts val="0"/>
                        </a:spcBef>
                        <a:spcAft>
                          <a:spcPts val="0"/>
                        </a:spcAft>
                      </a:pPr>
                      <a:r>
                        <a:rPr lang="en-US" sz="1200">
                          <a:effectLst/>
                        </a:rPr>
                        <a:t> </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0.03</a:t>
                      </a:r>
                      <a:endParaRPr lang="en-US" sz="1100">
                        <a:effectLst/>
                      </a:endParaRPr>
                    </a:p>
                    <a:p>
                      <a:pPr marL="0" marR="0" algn="ctr">
                        <a:lnSpc>
                          <a:spcPct val="115000"/>
                        </a:lnSpc>
                        <a:spcBef>
                          <a:spcPts val="0"/>
                        </a:spcBef>
                        <a:spcAft>
                          <a:spcPts val="0"/>
                        </a:spcAft>
                      </a:pPr>
                      <a:r>
                        <a:rPr lang="en-US" sz="1200">
                          <a:effectLst/>
                        </a:rPr>
                        <a:t>0.03</a:t>
                      </a:r>
                      <a:endParaRPr lang="en-US" sz="1100">
                        <a:effectLst/>
                      </a:endParaRPr>
                    </a:p>
                    <a:p>
                      <a:pPr marL="0" marR="0" algn="ctr">
                        <a:lnSpc>
                          <a:spcPct val="115000"/>
                        </a:lnSpc>
                        <a:spcBef>
                          <a:spcPts val="0"/>
                        </a:spcBef>
                        <a:spcAft>
                          <a:spcPts val="0"/>
                        </a:spcAft>
                      </a:pPr>
                      <a:r>
                        <a:rPr lang="en-US" sz="1200">
                          <a:effectLst/>
                        </a:rPr>
                        <a:t>0.02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10</a:t>
                      </a:r>
                      <a:endParaRPr lang="en-US" sz="1100">
                        <a:effectLst/>
                        <a:latin typeface="Calibri"/>
                        <a:ea typeface="Calibri"/>
                        <a:cs typeface="Times New Roman"/>
                      </a:endParaRPr>
                    </a:p>
                  </a:txBody>
                  <a:tcPr marL="68580" marR="68580" marT="0" marB="0"/>
                </a:tc>
              </a:tr>
              <a:tr h="235871">
                <a:tc>
                  <a:txBody>
                    <a:bodyPr/>
                    <a:lstStyle/>
                    <a:p>
                      <a:pPr marL="0" marR="0" algn="ctr">
                        <a:lnSpc>
                          <a:spcPct val="115000"/>
                        </a:lnSpc>
                        <a:spcBef>
                          <a:spcPts val="0"/>
                        </a:spcBef>
                        <a:spcAft>
                          <a:spcPts val="0"/>
                        </a:spcAft>
                      </a:pPr>
                      <a:r>
                        <a:rPr lang="en-US" sz="1200">
                          <a:effectLst/>
                        </a:rPr>
                        <a:t>Nanofibres (Pd/C)</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0.1 to 10</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0.04-0.33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11</a:t>
                      </a:r>
                      <a:endParaRPr lang="en-US" sz="1100">
                        <a:effectLst/>
                        <a:latin typeface="Calibri"/>
                        <a:ea typeface="Calibri"/>
                        <a:cs typeface="Times New Roman"/>
                      </a:endParaRPr>
                    </a:p>
                  </a:txBody>
                  <a:tcPr marL="68580" marR="68580" marT="0" marB="0"/>
                </a:tc>
              </a:tr>
              <a:tr h="707612">
                <a:tc>
                  <a:txBody>
                    <a:bodyPr/>
                    <a:lstStyle/>
                    <a:p>
                      <a:pPr marL="0" marR="0" algn="ctr">
                        <a:lnSpc>
                          <a:spcPct val="115000"/>
                        </a:lnSpc>
                        <a:spcBef>
                          <a:spcPts val="0"/>
                        </a:spcBef>
                        <a:spcAft>
                          <a:spcPts val="0"/>
                        </a:spcAft>
                      </a:pPr>
                      <a:r>
                        <a:rPr lang="en-US" sz="1200">
                          <a:effectLst/>
                        </a:rPr>
                        <a:t>AC</a:t>
                      </a:r>
                      <a:endParaRPr lang="en-US" sz="1100">
                        <a:effectLst/>
                      </a:endParaRPr>
                    </a:p>
                    <a:p>
                      <a:pPr marL="0" marR="0" algn="ctr">
                        <a:lnSpc>
                          <a:spcPct val="115000"/>
                        </a:lnSpc>
                        <a:spcBef>
                          <a:spcPts val="0"/>
                        </a:spcBef>
                        <a:spcAft>
                          <a:spcPts val="0"/>
                        </a:spcAft>
                      </a:pPr>
                      <a:r>
                        <a:rPr lang="en-US" sz="1200">
                          <a:effectLst/>
                        </a:rPr>
                        <a:t>CNF</a:t>
                      </a:r>
                      <a:endParaRPr lang="en-US" sz="1100">
                        <a:effectLst/>
                      </a:endParaRPr>
                    </a:p>
                    <a:p>
                      <a:pPr marL="0" marR="0" algn="ctr">
                        <a:lnSpc>
                          <a:spcPct val="115000"/>
                        </a:lnSpc>
                        <a:spcBef>
                          <a:spcPts val="0"/>
                        </a:spcBef>
                        <a:spcAft>
                          <a:spcPts val="0"/>
                        </a:spcAft>
                      </a:pPr>
                      <a:r>
                        <a:rPr lang="en-US" sz="1200">
                          <a:effectLst/>
                        </a:rPr>
                        <a:t>A-CNF</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77-303</a:t>
                      </a:r>
                      <a:endParaRPr lang="en-US" sz="1100">
                        <a:effectLst/>
                      </a:endParaRPr>
                    </a:p>
                    <a:p>
                      <a:pPr marL="0" marR="0" algn="ctr">
                        <a:lnSpc>
                          <a:spcPct val="115000"/>
                        </a:lnSpc>
                        <a:spcBef>
                          <a:spcPts val="0"/>
                        </a:spcBef>
                        <a:spcAft>
                          <a:spcPts val="0"/>
                        </a:spcAft>
                      </a:pPr>
                      <a:r>
                        <a:rPr lang="en-US" sz="1200">
                          <a:effectLst/>
                        </a:rPr>
                        <a:t>303</a:t>
                      </a:r>
                      <a:endParaRPr lang="en-US" sz="1100">
                        <a:effectLst/>
                      </a:endParaRPr>
                    </a:p>
                    <a:p>
                      <a:pPr marL="0" marR="0" algn="ctr">
                        <a:lnSpc>
                          <a:spcPct val="115000"/>
                        </a:lnSpc>
                        <a:spcBef>
                          <a:spcPts val="0"/>
                        </a:spcBef>
                        <a:spcAft>
                          <a:spcPts val="0"/>
                        </a:spcAft>
                      </a:pPr>
                      <a:r>
                        <a:rPr lang="en-US" sz="1200">
                          <a:effectLst/>
                        </a:rPr>
                        <a:t>303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2-10</a:t>
                      </a:r>
                      <a:endParaRPr lang="en-US" sz="1100">
                        <a:effectLst/>
                      </a:endParaRPr>
                    </a:p>
                    <a:p>
                      <a:pPr marL="0" marR="0" algn="ctr">
                        <a:lnSpc>
                          <a:spcPct val="115000"/>
                        </a:lnSpc>
                        <a:spcBef>
                          <a:spcPts val="0"/>
                        </a:spcBef>
                        <a:spcAft>
                          <a:spcPts val="0"/>
                        </a:spcAft>
                      </a:pPr>
                      <a:r>
                        <a:rPr lang="en-US" sz="1200">
                          <a:effectLst/>
                        </a:rPr>
                        <a:t>10</a:t>
                      </a:r>
                      <a:endParaRPr lang="en-US" sz="1100">
                        <a:effectLst/>
                      </a:endParaRPr>
                    </a:p>
                    <a:p>
                      <a:pPr marL="0" marR="0" algn="ctr">
                        <a:lnSpc>
                          <a:spcPct val="115000"/>
                        </a:lnSpc>
                        <a:spcBef>
                          <a:spcPts val="0"/>
                        </a:spcBef>
                        <a:spcAft>
                          <a:spcPts val="0"/>
                        </a:spcAft>
                      </a:pPr>
                      <a:r>
                        <a:rPr lang="en-US" sz="1200">
                          <a:effectLst/>
                        </a:rPr>
                        <a:t>3-10</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0.85-5.5</a:t>
                      </a:r>
                      <a:endParaRPr lang="en-US" sz="1100">
                        <a:effectLst/>
                      </a:endParaRPr>
                    </a:p>
                    <a:p>
                      <a:pPr marL="0" marR="0" algn="ctr">
                        <a:lnSpc>
                          <a:spcPct val="115000"/>
                        </a:lnSpc>
                        <a:spcBef>
                          <a:spcPts val="0"/>
                        </a:spcBef>
                        <a:spcAft>
                          <a:spcPts val="0"/>
                        </a:spcAft>
                      </a:pPr>
                      <a:r>
                        <a:rPr lang="en-US" sz="1200">
                          <a:effectLst/>
                        </a:rPr>
                        <a:t>0.35</a:t>
                      </a:r>
                      <a:endParaRPr lang="en-US" sz="1100">
                        <a:effectLst/>
                      </a:endParaRPr>
                    </a:p>
                    <a:p>
                      <a:pPr marL="0" marR="0" algn="ctr">
                        <a:lnSpc>
                          <a:spcPct val="115000"/>
                        </a:lnSpc>
                        <a:spcBef>
                          <a:spcPts val="0"/>
                        </a:spcBef>
                        <a:spcAft>
                          <a:spcPts val="0"/>
                        </a:spcAft>
                      </a:pPr>
                      <a:r>
                        <a:rPr lang="en-US" sz="1200">
                          <a:effectLst/>
                        </a:rPr>
                        <a:t>0.33-1.03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12</a:t>
                      </a:r>
                      <a:endParaRPr lang="en-US" sz="1100">
                        <a:effectLst/>
                        <a:latin typeface="Calibri"/>
                        <a:ea typeface="Calibri"/>
                        <a:cs typeface="Times New Roman"/>
                      </a:endParaRPr>
                    </a:p>
                  </a:txBody>
                  <a:tcPr marL="68580" marR="68580" marT="0" marB="0"/>
                </a:tc>
              </a:tr>
              <a:tr h="471741">
                <a:tc>
                  <a:txBody>
                    <a:bodyPr/>
                    <a:lstStyle/>
                    <a:p>
                      <a:pPr marL="0" marR="0" algn="ctr">
                        <a:lnSpc>
                          <a:spcPct val="115000"/>
                        </a:lnSpc>
                        <a:spcBef>
                          <a:spcPts val="0"/>
                        </a:spcBef>
                        <a:spcAft>
                          <a:spcPts val="0"/>
                        </a:spcAft>
                      </a:pPr>
                      <a:r>
                        <a:rPr lang="en-US" sz="1200">
                          <a:effectLst/>
                        </a:rPr>
                        <a:t>ZIF templated carbon</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77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2.6-3.1</a:t>
                      </a:r>
                      <a:endParaRPr lang="en-US" sz="1100">
                        <a:effectLst/>
                      </a:endParaRPr>
                    </a:p>
                    <a:p>
                      <a:pPr marL="0" marR="0" algn="ctr">
                        <a:lnSpc>
                          <a:spcPct val="115000"/>
                        </a:lnSpc>
                        <a:spcBef>
                          <a:spcPts val="0"/>
                        </a:spcBef>
                        <a:spcAft>
                          <a:spcPts val="0"/>
                        </a:spcAft>
                      </a:pPr>
                      <a:r>
                        <a:rPr lang="en-US" sz="1200">
                          <a:effectLst/>
                        </a:rPr>
                        <a:t>3.9-6.2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effectLst/>
                        </a:rPr>
                        <a:t>13</a:t>
                      </a:r>
                      <a:endParaRPr lang="en-US" sz="11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1347430" y="578823"/>
            <a:ext cx="58738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1. Data on Hydrogen Storage on a variety of Carbon Materials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0" y="5867400"/>
            <a:ext cx="9144000" cy="923330"/>
          </a:xfrm>
          <a:prstGeom prst="rect">
            <a:avLst/>
          </a:prstGeom>
        </p:spPr>
        <p:txBody>
          <a:bodyPr wrap="square">
            <a:spAutoFit/>
          </a:bodyPr>
          <a:lstStyle/>
          <a:p>
            <a:pPr lvl="0" algn="just" eaLnBrk="0" fontAlgn="base" hangingPunct="0">
              <a:spcBef>
                <a:spcPct val="0"/>
              </a:spcBef>
              <a:spcAft>
                <a:spcPct val="0"/>
              </a:spcAf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MWNT Multiwall nanotube; SWNT- Single wall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nano</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tube; CNT- carbon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nano</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tube;  ACF activated carbon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fibre</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[for more extensive compilation of data  please see the earlier review articles [1, 14,15]]</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83860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7733909"/>
              </p:ext>
            </p:extLst>
          </p:nvPr>
        </p:nvGraphicFramePr>
        <p:xfrm>
          <a:off x="228599" y="2438400"/>
          <a:ext cx="8915401" cy="2143633"/>
        </p:xfrm>
        <a:graphic>
          <a:graphicData uri="http://schemas.openxmlformats.org/drawingml/2006/table">
            <a:tbl>
              <a:tblPr firstRow="1" firstCol="1" bandRow="1">
                <a:tableStyleId>{5C22544A-7EE6-4342-B048-85BDC9FD1C3A}</a:tableStyleId>
              </a:tblPr>
              <a:tblGrid>
                <a:gridCol w="1418880"/>
                <a:gridCol w="1418880"/>
                <a:gridCol w="976545"/>
                <a:gridCol w="1861214"/>
                <a:gridCol w="176235"/>
                <a:gridCol w="3063647"/>
              </a:tblGrid>
              <a:tr h="250825">
                <a:tc rowSpan="2">
                  <a:txBody>
                    <a:bodyPr/>
                    <a:lstStyle/>
                    <a:p>
                      <a:pPr marL="0" marR="0" algn="ctr">
                        <a:lnSpc>
                          <a:spcPct val="115000"/>
                        </a:lnSpc>
                        <a:spcBef>
                          <a:spcPts val="0"/>
                        </a:spcBef>
                        <a:spcAft>
                          <a:spcPts val="0"/>
                        </a:spcAft>
                      </a:pPr>
                      <a:r>
                        <a:rPr lang="en-US" sz="1200" dirty="0">
                          <a:effectLst/>
                        </a:rPr>
                        <a:t>Sample</a:t>
                      </a:r>
                      <a:endParaRPr lang="en-US" sz="1100" dirty="0">
                        <a:effectLst/>
                        <a:latin typeface="Calibri"/>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a:effectLst/>
                        </a:rPr>
                        <a:t>Percentage nitrogen</a:t>
                      </a:r>
                      <a:endParaRPr lang="en-US" sz="1100">
                        <a:effectLst/>
                        <a:latin typeface="Calibri"/>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a:effectLst/>
                        </a:rPr>
                        <a:t>SSA (m</a:t>
                      </a:r>
                      <a:r>
                        <a:rPr lang="en-US" sz="1200" baseline="30000">
                          <a:effectLst/>
                        </a:rPr>
                        <a:t>2</a:t>
                      </a:r>
                      <a:r>
                        <a:rPr lang="en-US" sz="1200">
                          <a:effectLst/>
                        </a:rPr>
                        <a:t>/g)</a:t>
                      </a:r>
                      <a:endParaRPr lang="en-US" sz="1100">
                        <a:effectLst/>
                        <a:latin typeface="Calibri"/>
                        <a:ea typeface="Calibri"/>
                        <a:cs typeface="Times New Roman"/>
                      </a:endParaRPr>
                    </a:p>
                  </a:txBody>
                  <a:tcPr marL="68580" marR="68580" marT="0" marB="0"/>
                </a:tc>
                <a:tc gridSpan="3">
                  <a:txBody>
                    <a:bodyPr/>
                    <a:lstStyle/>
                    <a:p>
                      <a:pPr marL="0" marR="0" algn="ctr">
                        <a:lnSpc>
                          <a:spcPct val="115000"/>
                        </a:lnSpc>
                        <a:spcBef>
                          <a:spcPts val="0"/>
                        </a:spcBef>
                        <a:spcAft>
                          <a:spcPts val="0"/>
                        </a:spcAft>
                      </a:pPr>
                      <a:r>
                        <a:rPr lang="en-US" sz="1200">
                          <a:effectLst/>
                        </a:rPr>
                        <a:t>Hydrogen absorption at 1 atm (cm</a:t>
                      </a:r>
                      <a:r>
                        <a:rPr lang="en-US" sz="1200" baseline="30000">
                          <a:effectLst/>
                        </a:rPr>
                        <a:t>2</a:t>
                      </a:r>
                      <a:r>
                        <a:rPr lang="en-US" sz="1200">
                          <a:effectLst/>
                        </a:rPr>
                        <a:t>/g)</a:t>
                      </a:r>
                      <a:endParaRPr lang="en-US" sz="110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r>
              <a:tr h="142875">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lgn="ctr">
                        <a:lnSpc>
                          <a:spcPct val="115000"/>
                        </a:lnSpc>
                        <a:spcBef>
                          <a:spcPts val="0"/>
                        </a:spcBef>
                        <a:spcAft>
                          <a:spcPts val="0"/>
                        </a:spcAft>
                      </a:pPr>
                      <a:r>
                        <a:rPr lang="en-US" sz="1200">
                          <a:effectLst/>
                        </a:rPr>
                        <a:t>77 K</a:t>
                      </a:r>
                      <a:endParaRPr lang="en-US" sz="110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373 K</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PDC</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7.6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93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20.4</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0.90</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dirty="0">
                          <a:effectLst/>
                        </a:rPr>
                        <a:t>MEC</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182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64.5</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2.78</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a:effectLst/>
                        </a:rPr>
                        <a:t>CNT1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a:effectLst/>
                        </a:rPr>
                        <a:t>NCNT1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6.4</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246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47.5</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6.11</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a:effectLst/>
                        </a:rPr>
                        <a:t>CNT2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633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28.0</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3.42</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a:effectLst/>
                        </a:rPr>
                        <a:t>NCNT2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646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a:effectLst/>
                        </a:rPr>
                        <a:t>CNT3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49</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3.0</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gn="ctr">
                        <a:lnSpc>
                          <a:spcPct val="115000"/>
                        </a:lnSpc>
                        <a:spcBef>
                          <a:spcPts val="0"/>
                        </a:spcBef>
                        <a:spcAft>
                          <a:spcPts val="0"/>
                        </a:spcAft>
                      </a:pPr>
                      <a:r>
                        <a:rPr lang="en-US" sz="1200">
                          <a:effectLst/>
                        </a:rPr>
                        <a:t>NCNT3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66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7.45</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dirty="0">
                          <a:effectLst/>
                        </a:rPr>
                        <a:t>2.4</a:t>
                      </a:r>
                      <a:endParaRPr lang="en-US" sz="1100" dirty="0">
                        <a:effectLst/>
                        <a:latin typeface="Calibri"/>
                        <a:ea typeface="Calibri"/>
                        <a:cs typeface="Times New Roman"/>
                      </a:endParaRPr>
                    </a:p>
                  </a:txBody>
                  <a:tcPr marL="68580" marR="68580" marT="0" marB="0"/>
                </a:tc>
                <a:tc hMerge="1">
                  <a:txBody>
                    <a:bodyPr/>
                    <a:lstStyle/>
                    <a:p>
                      <a:endParaRPr lang="en-US"/>
                    </a:p>
                  </a:txBody>
                  <a:tcPr/>
                </a:tc>
              </a:tr>
            </a:tbl>
          </a:graphicData>
        </a:graphic>
      </p:graphicFrame>
      <p:sp>
        <p:nvSpPr>
          <p:cNvPr id="3" name="Rectangle 1"/>
          <p:cNvSpPr>
            <a:spLocks noChangeArrowheads="1"/>
          </p:cNvSpPr>
          <p:nvPr/>
        </p:nvSpPr>
        <p:spPr bwMode="auto">
          <a:xfrm>
            <a:off x="228600" y="926068"/>
            <a:ext cx="80698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5 Hydrogen absorption activity of carbon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nano</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-materials at 1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at different temperatures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PDC prepared from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polyvinylpyrolidone</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MEC from poly acrylonitrile; NCNT1 using poly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pyrrole</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NCNT2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NCNT using  pyridine</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406004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3E75997-BE6F-421A-87CC-FF2FECD11F55}" type="datetime1">
              <a:rPr lang="en-US"/>
              <a:pPr/>
              <a:t>4/5/2013</a:t>
            </a:fld>
            <a:endParaRPr lang="en-US"/>
          </a:p>
        </p:txBody>
      </p:sp>
      <p:sp>
        <p:nvSpPr>
          <p:cNvPr id="8" name="Footer Placeholder 7"/>
          <p:cNvSpPr>
            <a:spLocks noGrp="1"/>
          </p:cNvSpPr>
          <p:nvPr>
            <p:ph type="ftr" sz="quarter" idx="11"/>
          </p:nvPr>
        </p:nvSpPr>
        <p:spPr/>
        <p:txBody>
          <a:bodyPr/>
          <a:lstStyle/>
          <a:p>
            <a:r>
              <a:rPr lang="en-US"/>
              <a:t>NCCR-IITM</a:t>
            </a:r>
          </a:p>
        </p:txBody>
      </p:sp>
      <p:sp>
        <p:nvSpPr>
          <p:cNvPr id="9" name="Slide Number Placeholder 8"/>
          <p:cNvSpPr>
            <a:spLocks noGrp="1"/>
          </p:cNvSpPr>
          <p:nvPr>
            <p:ph type="sldNum" sz="quarter" idx="12"/>
          </p:nvPr>
        </p:nvSpPr>
        <p:spPr/>
        <p:txBody>
          <a:bodyPr/>
          <a:lstStyle/>
          <a:p>
            <a:fld id="{956F718C-91E8-4004-9591-120A0E077722}" type="slidenum">
              <a:rPr lang="en-US"/>
              <a:pPr/>
              <a:t>6</a:t>
            </a:fld>
            <a:endParaRPr lang="en-US"/>
          </a:p>
        </p:txBody>
      </p:sp>
      <p:sp>
        <p:nvSpPr>
          <p:cNvPr id="161794" name="Text Box 2"/>
          <p:cNvSpPr txBox="1">
            <a:spLocks noChangeArrowheads="1"/>
          </p:cNvSpPr>
          <p:nvPr/>
        </p:nvSpPr>
        <p:spPr bwMode="auto">
          <a:xfrm>
            <a:off x="0" y="14288"/>
            <a:ext cx="9144000" cy="366712"/>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Choice of constituent metal ions present in materials as photocatalysts</a:t>
            </a:r>
          </a:p>
        </p:txBody>
      </p:sp>
      <p:sp>
        <p:nvSpPr>
          <p:cNvPr id="161795" name="Text Box 3"/>
          <p:cNvSpPr txBox="1">
            <a:spLocks noChangeArrowheads="1"/>
          </p:cNvSpPr>
          <p:nvPr/>
        </p:nvSpPr>
        <p:spPr bwMode="auto">
          <a:xfrm>
            <a:off x="2057400" y="4191000"/>
            <a:ext cx="5029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b="1">
                <a:solidFill>
                  <a:srgbClr val="FF0000"/>
                </a:solidFill>
              </a:rPr>
              <a:t>Materials containing elements in d</a:t>
            </a:r>
            <a:r>
              <a:rPr lang="en-US" sz="1200" b="1" baseline="30000">
                <a:solidFill>
                  <a:srgbClr val="FF0000"/>
                </a:solidFill>
              </a:rPr>
              <a:t>0</a:t>
            </a:r>
            <a:r>
              <a:rPr lang="en-US" sz="1200" b="1">
                <a:solidFill>
                  <a:srgbClr val="FF0000"/>
                </a:solidFill>
              </a:rPr>
              <a:t> or d</a:t>
            </a:r>
            <a:r>
              <a:rPr lang="en-US" sz="1200" b="1" baseline="30000">
                <a:solidFill>
                  <a:srgbClr val="FF0000"/>
                </a:solidFill>
              </a:rPr>
              <a:t>10</a:t>
            </a:r>
            <a:r>
              <a:rPr lang="en-US" sz="1200" b="1">
                <a:solidFill>
                  <a:srgbClr val="FF0000"/>
                </a:solidFill>
              </a:rPr>
              <a:t> configuration</a:t>
            </a:r>
          </a:p>
        </p:txBody>
      </p:sp>
      <p:pic>
        <p:nvPicPr>
          <p:cNvPr id="161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09600"/>
            <a:ext cx="6019800" cy="3597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797" name="Text Box 5"/>
          <p:cNvSpPr txBox="1">
            <a:spLocks noChangeArrowheads="1"/>
          </p:cNvSpPr>
          <p:nvPr/>
        </p:nvSpPr>
        <p:spPr bwMode="auto">
          <a:xfrm>
            <a:off x="0" y="65532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b="1">
                <a:solidFill>
                  <a:srgbClr val="006600"/>
                </a:solidFill>
              </a:rPr>
              <a:t>J. Zhu, M. Zach, </a:t>
            </a:r>
            <a:r>
              <a:rPr lang="en-US" sz="1200" b="1" i="1">
                <a:solidFill>
                  <a:srgbClr val="006600"/>
                </a:solidFill>
              </a:rPr>
              <a:t>Curr. Opin. Colloid. In.,</a:t>
            </a:r>
            <a:r>
              <a:rPr lang="en-US" sz="1200" b="1">
                <a:solidFill>
                  <a:srgbClr val="006600"/>
                </a:solidFill>
              </a:rPr>
              <a:t> 14 (2009) 260 </a:t>
            </a:r>
          </a:p>
        </p:txBody>
      </p:sp>
      <p:sp>
        <p:nvSpPr>
          <p:cNvPr id="161798" name="Text Box 6"/>
          <p:cNvSpPr txBox="1">
            <a:spLocks noChangeArrowheads="1"/>
          </p:cNvSpPr>
          <p:nvPr/>
        </p:nvSpPr>
        <p:spPr bwMode="auto">
          <a:xfrm>
            <a:off x="609600" y="4827588"/>
            <a:ext cx="76200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Clr>
                <a:srgbClr val="FF0000"/>
              </a:buClr>
              <a:buFont typeface="Wingdings" pitchFamily="2" charset="2"/>
              <a:buChar char="v"/>
            </a:pPr>
            <a:r>
              <a:rPr lang="en-US">
                <a:solidFill>
                  <a:srgbClr val="0836CA"/>
                </a:solidFill>
              </a:rPr>
              <a:t>Elements with d</a:t>
            </a:r>
            <a:r>
              <a:rPr lang="en-US" baseline="30000">
                <a:solidFill>
                  <a:srgbClr val="0836CA"/>
                </a:solidFill>
              </a:rPr>
              <a:t>0</a:t>
            </a:r>
            <a:r>
              <a:rPr lang="en-US">
                <a:solidFill>
                  <a:srgbClr val="0836CA"/>
                </a:solidFill>
              </a:rPr>
              <a:t> and d</a:t>
            </a:r>
            <a:r>
              <a:rPr lang="en-US" baseline="30000">
                <a:solidFill>
                  <a:srgbClr val="0836CA"/>
                </a:solidFill>
              </a:rPr>
              <a:t>10</a:t>
            </a:r>
            <a:r>
              <a:rPr lang="en-US">
                <a:solidFill>
                  <a:srgbClr val="0836CA"/>
                </a:solidFill>
              </a:rPr>
              <a:t> metal ions- suitable as photo-catalysts</a:t>
            </a:r>
          </a:p>
          <a:p>
            <a:pPr eaLnBrk="0" hangingPunct="0">
              <a:spcBef>
                <a:spcPct val="50000"/>
              </a:spcBef>
              <a:buClr>
                <a:srgbClr val="FF0000"/>
              </a:buClr>
              <a:buFont typeface="Wingdings" pitchFamily="2" charset="2"/>
              <a:buChar char="v"/>
            </a:pPr>
            <a:r>
              <a:rPr lang="en-US">
                <a:solidFill>
                  <a:srgbClr val="0836CA"/>
                </a:solidFill>
              </a:rPr>
              <a:t>Partially filled d-orbitals -  higher recombination</a:t>
            </a:r>
          </a:p>
          <a:p>
            <a:pPr eaLnBrk="0" hangingPunct="0">
              <a:spcBef>
                <a:spcPct val="50000"/>
              </a:spcBef>
              <a:buClr>
                <a:srgbClr val="FF0000"/>
              </a:buClr>
              <a:buFont typeface="Wingdings" pitchFamily="2" charset="2"/>
              <a:buChar char="v"/>
            </a:pPr>
            <a:r>
              <a:rPr lang="en-US">
                <a:solidFill>
                  <a:srgbClr val="0836CA"/>
                </a:solidFill>
              </a:rPr>
              <a:t>Materials with d</a:t>
            </a:r>
            <a:r>
              <a:rPr lang="en-US" baseline="30000">
                <a:solidFill>
                  <a:srgbClr val="0836CA"/>
                </a:solidFill>
              </a:rPr>
              <a:t>10 </a:t>
            </a:r>
            <a:r>
              <a:rPr lang="en-US">
                <a:solidFill>
                  <a:srgbClr val="0836CA"/>
                </a:solidFill>
              </a:rPr>
              <a:t>ions - smaller band gaps</a:t>
            </a:r>
            <a:endParaRPr lang="en-US" baseline="30000">
              <a:solidFill>
                <a:srgbClr val="0836CA"/>
              </a:solidFill>
            </a:endParaRPr>
          </a:p>
        </p:txBody>
      </p:sp>
    </p:spTree>
    <p:extLst>
      <p:ext uri="{BB962C8B-B14F-4D97-AF65-F5344CB8AC3E}">
        <p14:creationId xmlns:p14="http://schemas.microsoft.com/office/powerpoint/2010/main" val="3170999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06292001"/>
              </p:ext>
            </p:extLst>
          </p:nvPr>
        </p:nvGraphicFramePr>
        <p:xfrm>
          <a:off x="228600" y="1752598"/>
          <a:ext cx="8762999" cy="4572001"/>
        </p:xfrm>
        <a:graphic>
          <a:graphicData uri="http://schemas.openxmlformats.org/drawingml/2006/table">
            <a:tbl>
              <a:tblPr firstRow="1" firstCol="1" bandRow="1">
                <a:tableStyleId>{5C22544A-7EE6-4342-B048-85BDC9FD1C3A}</a:tableStyleId>
              </a:tblPr>
              <a:tblGrid>
                <a:gridCol w="2895604"/>
                <a:gridCol w="1431627"/>
                <a:gridCol w="1431627"/>
                <a:gridCol w="1424151"/>
                <a:gridCol w="147615"/>
                <a:gridCol w="1432375"/>
              </a:tblGrid>
              <a:tr h="638532">
                <a:tc>
                  <a:txBody>
                    <a:bodyPr/>
                    <a:lstStyle/>
                    <a:p>
                      <a:pPr marL="0" marR="0" algn="just">
                        <a:lnSpc>
                          <a:spcPct val="115000"/>
                        </a:lnSpc>
                        <a:spcBef>
                          <a:spcPts val="0"/>
                        </a:spcBef>
                        <a:spcAft>
                          <a:spcPts val="0"/>
                        </a:spcAft>
                      </a:pPr>
                      <a:r>
                        <a:rPr lang="en-US" sz="1200">
                          <a:effectLst/>
                        </a:rPr>
                        <a:t>Sample</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200">
                          <a:effectLst/>
                        </a:rPr>
                        <a:t>CDX-975</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200">
                          <a:effectLst/>
                        </a:rPr>
                        <a:t>T-CDX-975</a:t>
                      </a:r>
                      <a:endParaRPr lang="en-US" sz="1100">
                        <a:effectLst/>
                        <a:latin typeface="Calibri"/>
                        <a:ea typeface="Calibri"/>
                        <a:cs typeface="Times New Roman"/>
                      </a:endParaRPr>
                    </a:p>
                  </a:txBody>
                  <a:tcPr marL="68580" marR="68580" marT="0" marB="0"/>
                </a:tc>
                <a:tc gridSpan="2">
                  <a:txBody>
                    <a:bodyPr/>
                    <a:lstStyle/>
                    <a:p>
                      <a:pPr marL="0" marR="0" algn="just">
                        <a:lnSpc>
                          <a:spcPct val="115000"/>
                        </a:lnSpc>
                        <a:spcBef>
                          <a:spcPts val="0"/>
                        </a:spcBef>
                        <a:spcAft>
                          <a:spcPts val="0"/>
                        </a:spcAft>
                      </a:pPr>
                      <a:r>
                        <a:rPr lang="en-US" sz="1200">
                          <a:effectLst/>
                        </a:rPr>
                        <a:t>A-CDX-975</a:t>
                      </a:r>
                      <a:endParaRPr lang="en-US" sz="110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just">
                        <a:lnSpc>
                          <a:spcPct val="115000"/>
                        </a:lnSpc>
                        <a:spcBef>
                          <a:spcPts val="0"/>
                        </a:spcBef>
                        <a:spcAft>
                          <a:spcPts val="0"/>
                        </a:spcAft>
                      </a:pPr>
                      <a:r>
                        <a:rPr lang="en-US" sz="1200">
                          <a:effectLst/>
                        </a:rPr>
                        <a:t>TA-CDX-975</a:t>
                      </a:r>
                      <a:endParaRPr lang="en-US" sz="1100">
                        <a:effectLst/>
                        <a:latin typeface="Calibri"/>
                        <a:ea typeface="Calibri"/>
                        <a:cs typeface="Times New Roman"/>
                      </a:endParaRPr>
                    </a:p>
                  </a:txBody>
                  <a:tcPr marL="68580" marR="68580" marT="0" marB="0"/>
                </a:tc>
              </a:tr>
              <a:tr h="740809">
                <a:tc>
                  <a:txBody>
                    <a:bodyPr/>
                    <a:lstStyle/>
                    <a:p>
                      <a:pPr marL="0" marR="0" algn="ctr">
                        <a:lnSpc>
                          <a:spcPct val="115000"/>
                        </a:lnSpc>
                        <a:spcBef>
                          <a:spcPts val="0"/>
                        </a:spcBef>
                        <a:spcAft>
                          <a:spcPts val="0"/>
                        </a:spcAft>
                      </a:pPr>
                      <a:r>
                        <a:rPr lang="en-US" sz="1200">
                          <a:effectLst/>
                        </a:rPr>
                        <a:t>S S A in m</a:t>
                      </a:r>
                      <a:r>
                        <a:rPr lang="en-US" sz="1200" baseline="30000">
                          <a:effectLst/>
                        </a:rPr>
                        <a:t>2</a:t>
                      </a:r>
                      <a:r>
                        <a:rPr lang="en-US" sz="1200">
                          <a:effectLst/>
                        </a:rPr>
                        <a:t>/g</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325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224</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129</a:t>
                      </a:r>
                      <a:endParaRPr lang="en-US" sz="110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124</a:t>
                      </a:r>
                      <a:endParaRPr lang="en-US" sz="1100">
                        <a:effectLst/>
                        <a:latin typeface="Calibri"/>
                        <a:ea typeface="Calibri"/>
                        <a:cs typeface="Times New Roman"/>
                      </a:endParaRPr>
                    </a:p>
                  </a:txBody>
                  <a:tcPr marL="68580" marR="68580" marT="0" marB="0"/>
                </a:tc>
              </a:tr>
              <a:tr h="638532">
                <a:tc gridSpan="6">
                  <a:txBody>
                    <a:bodyPr/>
                    <a:lstStyle/>
                    <a:p>
                      <a:pPr marL="0" marR="0" algn="ctr">
                        <a:lnSpc>
                          <a:spcPct val="115000"/>
                        </a:lnSpc>
                        <a:spcBef>
                          <a:spcPts val="0"/>
                        </a:spcBef>
                        <a:spcAft>
                          <a:spcPts val="0"/>
                        </a:spcAft>
                      </a:pPr>
                      <a:r>
                        <a:rPr lang="en-US" sz="1200">
                          <a:effectLst/>
                        </a:rPr>
                        <a:t>Hydrogen adsorption capacity (cm</a:t>
                      </a:r>
                      <a:r>
                        <a:rPr lang="en-US" sz="1200" baseline="30000">
                          <a:effectLst/>
                        </a:rPr>
                        <a:t>2</a:t>
                      </a:r>
                      <a:r>
                        <a:rPr lang="en-US" sz="1200">
                          <a:effectLst/>
                        </a:rPr>
                        <a:t>/g) at 1 atm</a:t>
                      </a:r>
                      <a:endParaRPr lang="en-US" sz="110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38532">
                <a:tc>
                  <a:txBody>
                    <a:bodyPr/>
                    <a:lstStyle/>
                    <a:p>
                      <a:pPr marL="0" marR="0" algn="ctr">
                        <a:lnSpc>
                          <a:spcPct val="115000"/>
                        </a:lnSpc>
                        <a:spcBef>
                          <a:spcPts val="0"/>
                        </a:spcBef>
                        <a:spcAft>
                          <a:spcPts val="0"/>
                        </a:spcAft>
                      </a:pPr>
                      <a:r>
                        <a:rPr lang="en-US" sz="1200">
                          <a:effectLst/>
                        </a:rPr>
                        <a:t>77K</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28.1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27.3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8.2</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10.4</a:t>
                      </a:r>
                      <a:endParaRPr lang="en-US" sz="1100">
                        <a:effectLst/>
                        <a:latin typeface="Calibri"/>
                        <a:ea typeface="Calibri"/>
                        <a:cs typeface="Times New Roman"/>
                      </a:endParaRPr>
                    </a:p>
                  </a:txBody>
                  <a:tcPr marL="68580" marR="68580" marT="0" marB="0"/>
                </a:tc>
                <a:tc hMerge="1">
                  <a:txBody>
                    <a:bodyPr/>
                    <a:lstStyle/>
                    <a:p>
                      <a:endParaRPr lang="en-US"/>
                    </a:p>
                  </a:txBody>
                  <a:tcPr/>
                </a:tc>
              </a:tr>
              <a:tr h="638532">
                <a:tc>
                  <a:txBody>
                    <a:bodyPr/>
                    <a:lstStyle/>
                    <a:p>
                      <a:pPr marL="0" marR="0" algn="ctr">
                        <a:lnSpc>
                          <a:spcPct val="115000"/>
                        </a:lnSpc>
                        <a:spcBef>
                          <a:spcPts val="0"/>
                        </a:spcBef>
                        <a:spcAft>
                          <a:spcPts val="0"/>
                        </a:spcAft>
                      </a:pPr>
                      <a:r>
                        <a:rPr lang="en-US" sz="1200">
                          <a:effectLst/>
                        </a:rPr>
                        <a:t>298K</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0.53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a:t>
                      </a:r>
                      <a:endParaRPr lang="en-US" sz="110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0.7</a:t>
                      </a:r>
                      <a:endParaRPr lang="en-US" sz="1100">
                        <a:effectLst/>
                        <a:latin typeface="Calibri"/>
                        <a:ea typeface="Calibri"/>
                        <a:cs typeface="Times New Roman"/>
                      </a:endParaRPr>
                    </a:p>
                  </a:txBody>
                  <a:tcPr marL="68580" marR="68580" marT="0" marB="0"/>
                </a:tc>
              </a:tr>
              <a:tr h="638532">
                <a:tc>
                  <a:txBody>
                    <a:bodyPr/>
                    <a:lstStyle/>
                    <a:p>
                      <a:pPr marL="0" marR="0" algn="ctr">
                        <a:lnSpc>
                          <a:spcPct val="115000"/>
                        </a:lnSpc>
                        <a:spcBef>
                          <a:spcPts val="0"/>
                        </a:spcBef>
                        <a:spcAft>
                          <a:spcPts val="0"/>
                        </a:spcAft>
                      </a:pPr>
                      <a:r>
                        <a:rPr lang="en-US" sz="1200">
                          <a:effectLst/>
                        </a:rPr>
                        <a:t>373K</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2.83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3.17</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3.03</a:t>
                      </a:r>
                      <a:endParaRPr lang="en-US" sz="110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2.97</a:t>
                      </a:r>
                      <a:endParaRPr lang="en-US" sz="1100">
                        <a:effectLst/>
                        <a:latin typeface="Calibri"/>
                        <a:ea typeface="Calibri"/>
                        <a:cs typeface="Times New Roman"/>
                      </a:endParaRPr>
                    </a:p>
                  </a:txBody>
                  <a:tcPr marL="68580" marR="68580" marT="0" marB="0"/>
                </a:tc>
              </a:tr>
              <a:tr h="638532">
                <a:tc>
                  <a:txBody>
                    <a:bodyPr/>
                    <a:lstStyle/>
                    <a:p>
                      <a:pPr marL="0" marR="0" algn="ctr">
                        <a:lnSpc>
                          <a:spcPct val="115000"/>
                        </a:lnSpc>
                        <a:spcBef>
                          <a:spcPts val="0"/>
                        </a:spcBef>
                        <a:spcAft>
                          <a:spcPts val="0"/>
                        </a:spcAft>
                      </a:pPr>
                      <a:r>
                        <a:rPr lang="en-US" sz="1200">
                          <a:effectLst/>
                        </a:rPr>
                        <a:t>423K</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4.18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4.25</a:t>
                      </a:r>
                      <a:endParaRPr lang="en-US" sz="110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a:effectLst/>
                        </a:rPr>
                        <a:t>4.30</a:t>
                      </a:r>
                      <a:endParaRPr lang="en-US" sz="110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152400" y="205771"/>
            <a:ext cx="899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4.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Comparison of specific surface area (SSA) and hydrogen absorption activity of CDX and chemically modified CDX samples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T-CDX </a:t>
            </a:r>
            <a:r>
              <a:rPr kumimoji="0" lang="en-US"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acid treated A-CDX- amine treated TA-CDX both acid and amine treated</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90211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6639882"/>
              </p:ext>
            </p:extLst>
          </p:nvPr>
        </p:nvGraphicFramePr>
        <p:xfrm>
          <a:off x="304800" y="1447800"/>
          <a:ext cx="8686800" cy="3364992"/>
        </p:xfrm>
        <a:graphic>
          <a:graphicData uri="http://schemas.openxmlformats.org/drawingml/2006/table">
            <a:tbl>
              <a:tblPr firstRow="1" firstCol="1" bandRow="1">
                <a:tableStyleId>{5C22544A-7EE6-4342-B048-85BDC9FD1C3A}</a:tableStyleId>
              </a:tblPr>
              <a:tblGrid>
                <a:gridCol w="2729278"/>
                <a:gridCol w="1697312"/>
                <a:gridCol w="1425742"/>
                <a:gridCol w="2834468"/>
              </a:tblGrid>
              <a:tr h="0">
                <a:tc>
                  <a:txBody>
                    <a:bodyPr/>
                    <a:lstStyle/>
                    <a:p>
                      <a:pPr marL="0" marR="0" algn="ctr">
                        <a:lnSpc>
                          <a:spcPct val="115000"/>
                        </a:lnSpc>
                        <a:spcBef>
                          <a:spcPts val="0"/>
                        </a:spcBef>
                        <a:spcAft>
                          <a:spcPts val="0"/>
                        </a:spcAft>
                      </a:pPr>
                      <a:r>
                        <a:rPr lang="en-US" sz="1200" dirty="0">
                          <a:effectLst/>
                        </a:rPr>
                        <a:t>System</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Total energy (Hartrees)</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H</a:t>
                      </a:r>
                      <a:r>
                        <a:rPr lang="en-US" sz="1200" baseline="-25000">
                          <a:effectLst/>
                        </a:rPr>
                        <a:t>1</a:t>
                      </a:r>
                      <a:r>
                        <a:rPr lang="en-US" sz="1200">
                          <a:effectLst/>
                        </a:rPr>
                        <a:t>-H</a:t>
                      </a:r>
                      <a:r>
                        <a:rPr lang="en-US" sz="1200" baseline="-25000">
                          <a:effectLst/>
                        </a:rPr>
                        <a:t>2</a:t>
                      </a:r>
                      <a:r>
                        <a:rPr lang="en-US" sz="1200">
                          <a:effectLst/>
                        </a:rPr>
                        <a:t> (Å)</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Dissociation energy (eV)</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-1.175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0.708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4.76</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C</a:t>
                      </a:r>
                      <a:r>
                        <a:rPr lang="en-US" sz="1200" baseline="-25000">
                          <a:effectLst/>
                        </a:rPr>
                        <a:t>60</a:t>
                      </a:r>
                      <a:endParaRPr lang="en-US" sz="1100">
                        <a:effectLst/>
                      </a:endParaRPr>
                    </a:p>
                    <a:p>
                      <a:pPr marL="0" marR="0" algn="ctr">
                        <a:lnSpc>
                          <a:spcPct val="115000"/>
                        </a:lnSpc>
                        <a:spcBef>
                          <a:spcPts val="0"/>
                        </a:spcBef>
                        <a:spcAft>
                          <a:spcPts val="0"/>
                        </a:spcAft>
                      </a:pPr>
                      <a:r>
                        <a:rPr lang="en-US" sz="1200">
                          <a:effectLst/>
                        </a:rPr>
                        <a:t>C</a:t>
                      </a:r>
                      <a:r>
                        <a:rPr lang="en-US" sz="1200" baseline="-25000">
                          <a:effectLst/>
                        </a:rPr>
                        <a:t>60</a:t>
                      </a:r>
                      <a:r>
                        <a:rPr lang="en-US" sz="1200">
                          <a:effectLst/>
                        </a:rPr>
                        <a:t>+H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-2286.042</a:t>
                      </a:r>
                      <a:endParaRPr lang="en-US" sz="1100">
                        <a:effectLst/>
                      </a:endParaRPr>
                    </a:p>
                    <a:p>
                      <a:pPr marL="0" marR="0" algn="ctr">
                        <a:lnSpc>
                          <a:spcPct val="115000"/>
                        </a:lnSpc>
                        <a:spcBef>
                          <a:spcPts val="0"/>
                        </a:spcBef>
                        <a:spcAft>
                          <a:spcPts val="0"/>
                        </a:spcAft>
                      </a:pPr>
                      <a:r>
                        <a:rPr lang="en-US" sz="1200">
                          <a:effectLst/>
                        </a:rPr>
                        <a:t>-2287.211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0.707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4.61</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NC</a:t>
                      </a:r>
                      <a:r>
                        <a:rPr lang="en-US" sz="1200" baseline="-25000">
                          <a:effectLst/>
                        </a:rPr>
                        <a:t>59</a:t>
                      </a:r>
                      <a:endParaRPr lang="en-US" sz="1100">
                        <a:effectLst/>
                      </a:endParaRPr>
                    </a:p>
                    <a:p>
                      <a:pPr marL="0" marR="0" algn="ctr">
                        <a:lnSpc>
                          <a:spcPct val="115000"/>
                        </a:lnSpc>
                        <a:spcBef>
                          <a:spcPts val="0"/>
                        </a:spcBef>
                        <a:spcAft>
                          <a:spcPts val="0"/>
                        </a:spcAft>
                      </a:pPr>
                      <a:r>
                        <a:rPr lang="en-US" sz="1200">
                          <a:effectLst/>
                        </a:rPr>
                        <a:t>NC</a:t>
                      </a:r>
                      <a:r>
                        <a:rPr lang="en-US" sz="1200" baseline="-25000">
                          <a:effectLst/>
                        </a:rPr>
                        <a:t>59</a:t>
                      </a:r>
                      <a:r>
                        <a:rPr lang="en-US" sz="1200">
                          <a:effectLst/>
                        </a:rPr>
                        <a:t>+H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-2302.653</a:t>
                      </a:r>
                      <a:endParaRPr lang="en-US" sz="1100">
                        <a:effectLst/>
                      </a:endParaRPr>
                    </a:p>
                    <a:p>
                      <a:pPr marL="0" marR="0" algn="ctr">
                        <a:lnSpc>
                          <a:spcPct val="115000"/>
                        </a:lnSpc>
                        <a:spcBef>
                          <a:spcPts val="0"/>
                        </a:spcBef>
                        <a:spcAft>
                          <a:spcPts val="0"/>
                        </a:spcAft>
                      </a:pPr>
                      <a:r>
                        <a:rPr lang="en-US" sz="1200">
                          <a:effectLst/>
                        </a:rPr>
                        <a:t>-2303.640</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0.831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0.36</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PC</a:t>
                      </a:r>
                      <a:r>
                        <a:rPr lang="en-US" sz="1200" baseline="-25000">
                          <a:effectLst/>
                        </a:rPr>
                        <a:t>59</a:t>
                      </a:r>
                      <a:endParaRPr lang="en-US" sz="1100">
                        <a:effectLst/>
                      </a:endParaRPr>
                    </a:p>
                    <a:p>
                      <a:pPr marL="0" marR="0" algn="ctr">
                        <a:lnSpc>
                          <a:spcPct val="115000"/>
                        </a:lnSpc>
                        <a:spcBef>
                          <a:spcPts val="0"/>
                        </a:spcBef>
                        <a:spcAft>
                          <a:spcPts val="0"/>
                        </a:spcAft>
                      </a:pPr>
                      <a:r>
                        <a:rPr lang="en-US" sz="1200">
                          <a:effectLst/>
                        </a:rPr>
                        <a:t>PC</a:t>
                      </a:r>
                      <a:r>
                        <a:rPr lang="en-US" sz="1200" baseline="-25000">
                          <a:effectLst/>
                        </a:rPr>
                        <a:t>59</a:t>
                      </a:r>
                      <a:r>
                        <a:rPr lang="en-US" sz="1200">
                          <a:effectLst/>
                        </a:rPr>
                        <a:t>+H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-2589.253</a:t>
                      </a:r>
                      <a:endParaRPr lang="en-US" sz="1100">
                        <a:effectLst/>
                      </a:endParaRPr>
                    </a:p>
                    <a:p>
                      <a:pPr marL="0" marR="0" algn="ctr">
                        <a:lnSpc>
                          <a:spcPct val="115000"/>
                        </a:lnSpc>
                        <a:spcBef>
                          <a:spcPts val="0"/>
                        </a:spcBef>
                        <a:spcAft>
                          <a:spcPts val="0"/>
                        </a:spcAft>
                      </a:pPr>
                      <a:r>
                        <a:rPr lang="en-US" sz="1200">
                          <a:effectLst/>
                        </a:rPr>
                        <a:t>-2590.276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0.813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0.64</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SC</a:t>
                      </a:r>
                      <a:r>
                        <a:rPr lang="en-US" sz="1200" baseline="-25000">
                          <a:effectLst/>
                        </a:rPr>
                        <a:t>59</a:t>
                      </a:r>
                      <a:endParaRPr lang="en-US" sz="1100">
                        <a:effectLst/>
                      </a:endParaRPr>
                    </a:p>
                    <a:p>
                      <a:pPr marL="0" marR="0" algn="ctr">
                        <a:lnSpc>
                          <a:spcPct val="115000"/>
                        </a:lnSpc>
                        <a:spcBef>
                          <a:spcPts val="0"/>
                        </a:spcBef>
                        <a:spcAft>
                          <a:spcPts val="0"/>
                        </a:spcAft>
                      </a:pPr>
                      <a:r>
                        <a:rPr lang="en-US" sz="1200">
                          <a:effectLst/>
                        </a:rPr>
                        <a:t>SC</a:t>
                      </a:r>
                      <a:r>
                        <a:rPr lang="en-US" sz="1200" baseline="-25000">
                          <a:effectLst/>
                        </a:rPr>
                        <a:t>59</a:t>
                      </a:r>
                      <a:r>
                        <a:rPr lang="en-US" sz="1200">
                          <a:effectLst/>
                        </a:rPr>
                        <a:t> + 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-2646.036</a:t>
                      </a:r>
                      <a:endParaRPr lang="en-US" sz="1100">
                        <a:effectLst/>
                      </a:endParaRPr>
                    </a:p>
                    <a:p>
                      <a:pPr marL="0" marR="0" algn="ctr">
                        <a:lnSpc>
                          <a:spcPct val="115000"/>
                        </a:lnSpc>
                        <a:spcBef>
                          <a:spcPts val="0"/>
                        </a:spcBef>
                        <a:spcAft>
                          <a:spcPts val="0"/>
                        </a:spcAft>
                      </a:pPr>
                      <a:r>
                        <a:rPr lang="en-US" sz="1200">
                          <a:effectLst/>
                        </a:rPr>
                        <a:t>-2647.013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0.815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0.62</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BC</a:t>
                      </a:r>
                      <a:r>
                        <a:rPr lang="en-US" sz="1200" baseline="-25000">
                          <a:effectLst/>
                        </a:rPr>
                        <a:t>59</a:t>
                      </a:r>
                      <a:endParaRPr lang="en-US" sz="1100">
                        <a:effectLst/>
                      </a:endParaRPr>
                    </a:p>
                    <a:p>
                      <a:pPr marL="0" marR="0" algn="ctr">
                        <a:lnSpc>
                          <a:spcPct val="115000"/>
                        </a:lnSpc>
                        <a:spcBef>
                          <a:spcPts val="0"/>
                        </a:spcBef>
                        <a:spcAft>
                          <a:spcPts val="0"/>
                        </a:spcAft>
                      </a:pPr>
                      <a:r>
                        <a:rPr lang="en-US" sz="1200">
                          <a:effectLst/>
                        </a:rPr>
                        <a:t>BC</a:t>
                      </a:r>
                      <a:r>
                        <a:rPr lang="en-US" sz="1200" baseline="-25000">
                          <a:effectLst/>
                        </a:rPr>
                        <a:t>59</a:t>
                      </a:r>
                      <a:r>
                        <a:rPr lang="en-US" sz="1200">
                          <a:effectLst/>
                        </a:rPr>
                        <a:t>+ 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-2272.764</a:t>
                      </a:r>
                      <a:endParaRPr lang="en-US" sz="1100">
                        <a:effectLst/>
                      </a:endParaRPr>
                    </a:p>
                    <a:p>
                      <a:pPr marL="0" marR="0" algn="ctr">
                        <a:lnSpc>
                          <a:spcPct val="115000"/>
                        </a:lnSpc>
                        <a:spcBef>
                          <a:spcPts val="0"/>
                        </a:spcBef>
                        <a:spcAft>
                          <a:spcPts val="0"/>
                        </a:spcAft>
                      </a:pPr>
                      <a:r>
                        <a:rPr lang="en-US" sz="1200">
                          <a:effectLst/>
                        </a:rPr>
                        <a:t>--2273.908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0.818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3.92</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2B C</a:t>
                      </a:r>
                      <a:r>
                        <a:rPr lang="en-US" sz="1200" baseline="-25000">
                          <a:effectLst/>
                        </a:rPr>
                        <a:t>58</a:t>
                      </a:r>
                      <a:r>
                        <a:rPr lang="en-US" sz="1200">
                          <a:effectLst/>
                        </a:rPr>
                        <a:t> (adjacent)</a:t>
                      </a:r>
                      <a:endParaRPr lang="en-US" sz="1100">
                        <a:effectLst/>
                      </a:endParaRPr>
                    </a:p>
                    <a:p>
                      <a:pPr marL="0" marR="0" algn="ctr">
                        <a:lnSpc>
                          <a:spcPct val="115000"/>
                        </a:lnSpc>
                        <a:spcBef>
                          <a:spcPts val="0"/>
                        </a:spcBef>
                        <a:spcAft>
                          <a:spcPts val="0"/>
                        </a:spcAft>
                      </a:pPr>
                      <a:r>
                        <a:rPr lang="en-US" sz="1200">
                          <a:effectLst/>
                        </a:rPr>
                        <a:t>2BC</a:t>
                      </a:r>
                      <a:r>
                        <a:rPr lang="en-US" sz="1200" baseline="-25000">
                          <a:effectLst/>
                        </a:rPr>
                        <a:t>58 </a:t>
                      </a:r>
                      <a:r>
                        <a:rPr lang="en-US" sz="1200">
                          <a:effectLst/>
                        </a:rPr>
                        <a:t>+ H</a:t>
                      </a:r>
                      <a:r>
                        <a:rPr lang="en-US" sz="1200" baseline="-25000">
                          <a:effectLst/>
                        </a:rPr>
                        <a:t>2</a:t>
                      </a:r>
                      <a:r>
                        <a:rPr lang="en-US" sz="1200">
                          <a:effectLst/>
                        </a:rPr>
                        <a:t> (adjacent)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-2259.506</a:t>
                      </a:r>
                      <a:endParaRPr lang="en-US" sz="1100">
                        <a:effectLst/>
                      </a:endParaRPr>
                    </a:p>
                    <a:p>
                      <a:pPr marL="0" marR="0" algn="ctr">
                        <a:lnSpc>
                          <a:spcPct val="115000"/>
                        </a:lnSpc>
                        <a:spcBef>
                          <a:spcPts val="0"/>
                        </a:spcBef>
                        <a:spcAft>
                          <a:spcPts val="0"/>
                        </a:spcAft>
                      </a:pPr>
                      <a:r>
                        <a:rPr lang="en-US" sz="1200">
                          <a:effectLst/>
                        </a:rPr>
                        <a:t>-2560.567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1.126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1,.662</a:t>
                      </a:r>
                      <a:endParaRPr lang="en-US" sz="11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200">
                          <a:effectLst/>
                        </a:rPr>
                        <a:t>2B C</a:t>
                      </a:r>
                      <a:r>
                        <a:rPr lang="en-US" sz="1200" baseline="-25000">
                          <a:effectLst/>
                        </a:rPr>
                        <a:t>58</a:t>
                      </a:r>
                      <a:r>
                        <a:rPr lang="en-US" sz="1200">
                          <a:effectLst/>
                        </a:rPr>
                        <a:t> (alternate)</a:t>
                      </a:r>
                      <a:endParaRPr lang="en-US" sz="1100">
                        <a:effectLst/>
                      </a:endParaRPr>
                    </a:p>
                    <a:p>
                      <a:pPr marL="0" marR="0" algn="ctr">
                        <a:lnSpc>
                          <a:spcPct val="115000"/>
                        </a:lnSpc>
                        <a:spcBef>
                          <a:spcPts val="0"/>
                        </a:spcBef>
                        <a:spcAft>
                          <a:spcPts val="0"/>
                        </a:spcAft>
                      </a:pPr>
                      <a:r>
                        <a:rPr lang="en-US" sz="1200">
                          <a:effectLst/>
                        </a:rPr>
                        <a:t>2B C</a:t>
                      </a:r>
                      <a:r>
                        <a:rPr lang="en-US" sz="1200" baseline="-25000">
                          <a:effectLst/>
                        </a:rPr>
                        <a:t>58 </a:t>
                      </a:r>
                      <a:r>
                        <a:rPr lang="en-US" sz="1200">
                          <a:effectLst/>
                        </a:rPr>
                        <a:t> + H</a:t>
                      </a:r>
                      <a:r>
                        <a:rPr lang="en-US" sz="1200" baseline="-25000">
                          <a:effectLst/>
                        </a:rPr>
                        <a:t>2</a:t>
                      </a:r>
                      <a:r>
                        <a:rPr lang="en-US" sz="1200">
                          <a:effectLst/>
                        </a:rPr>
                        <a:t> (alternate)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effectLst/>
                        </a:rPr>
                        <a:t>-2259.487</a:t>
                      </a:r>
                      <a:endParaRPr lang="en-US" sz="1100" dirty="0">
                        <a:effectLst/>
                      </a:endParaRPr>
                    </a:p>
                    <a:p>
                      <a:pPr marL="0" marR="0" algn="ctr">
                        <a:lnSpc>
                          <a:spcPct val="115000"/>
                        </a:lnSpc>
                        <a:spcBef>
                          <a:spcPts val="0"/>
                        </a:spcBef>
                        <a:spcAft>
                          <a:spcPts val="0"/>
                        </a:spcAft>
                      </a:pPr>
                      <a:r>
                        <a:rPr lang="en-US" sz="1200" dirty="0">
                          <a:effectLst/>
                        </a:rPr>
                        <a:t>-2260.477</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1.016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effectLst/>
                        </a:rPr>
                        <a:t>-</a:t>
                      </a:r>
                      <a:endParaRPr lang="en-US" sz="1100" dirty="0">
                        <a:effectLst/>
                      </a:endParaRPr>
                    </a:p>
                    <a:p>
                      <a:pPr marL="0" marR="0" algn="ctr">
                        <a:lnSpc>
                          <a:spcPct val="115000"/>
                        </a:lnSpc>
                        <a:spcBef>
                          <a:spcPts val="0"/>
                        </a:spcBef>
                        <a:spcAft>
                          <a:spcPts val="0"/>
                        </a:spcAft>
                      </a:pPr>
                      <a:r>
                        <a:rPr lang="en-US" sz="1200" dirty="0">
                          <a:effectLst/>
                        </a:rPr>
                        <a:t>0.276</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699025" y="576591"/>
            <a:ext cx="7796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3 Bond length and dissociation energy of hydrogen molecule upon interaction with fullerene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calculated using B3LYP with 6-31g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p,d</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basis set on the UFF optimized structure</a:t>
            </a: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07495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87549573"/>
              </p:ext>
            </p:extLst>
          </p:nvPr>
        </p:nvGraphicFramePr>
        <p:xfrm>
          <a:off x="228600" y="1676402"/>
          <a:ext cx="8763001" cy="5105395"/>
        </p:xfrm>
        <a:graphic>
          <a:graphicData uri="http://schemas.openxmlformats.org/drawingml/2006/table">
            <a:tbl>
              <a:tblPr firstRow="1" firstCol="1" bandRow="1">
                <a:tableStyleId>{5C22544A-7EE6-4342-B048-85BDC9FD1C3A}</a:tableStyleId>
              </a:tblPr>
              <a:tblGrid>
                <a:gridCol w="3804987"/>
                <a:gridCol w="1894258"/>
                <a:gridCol w="1482463"/>
                <a:gridCol w="1581293"/>
              </a:tblGrid>
              <a:tr h="1696104">
                <a:tc>
                  <a:txBody>
                    <a:bodyPr/>
                    <a:lstStyle/>
                    <a:p>
                      <a:pPr marL="0" marR="0" algn="ctr">
                        <a:lnSpc>
                          <a:spcPct val="115000"/>
                        </a:lnSpc>
                        <a:spcBef>
                          <a:spcPts val="0"/>
                        </a:spcBef>
                        <a:spcAft>
                          <a:spcPts val="0"/>
                        </a:spcAft>
                      </a:pPr>
                      <a:r>
                        <a:rPr lang="en-US" sz="1200">
                          <a:effectLst/>
                        </a:rPr>
                        <a:t>CNT and substituted hetero atom</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Total energy (Hartrees)</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Bond length</a:t>
                      </a:r>
                      <a:endParaRPr lang="en-US" sz="1100">
                        <a:effectLst/>
                      </a:endParaRPr>
                    </a:p>
                    <a:p>
                      <a:pPr marL="0" marR="0" algn="ctr">
                        <a:lnSpc>
                          <a:spcPct val="115000"/>
                        </a:lnSpc>
                        <a:spcBef>
                          <a:spcPts val="0"/>
                        </a:spcBef>
                        <a:spcAft>
                          <a:spcPts val="0"/>
                        </a:spcAft>
                      </a:pPr>
                      <a:r>
                        <a:rPr lang="en-US" sz="1200">
                          <a:effectLst/>
                        </a:rPr>
                        <a:t>H</a:t>
                      </a:r>
                      <a:r>
                        <a:rPr lang="en-US" sz="1200" baseline="-25000">
                          <a:effectLst/>
                        </a:rPr>
                        <a:t>1</a:t>
                      </a:r>
                      <a:r>
                        <a:rPr lang="en-US" sz="1200">
                          <a:effectLst/>
                        </a:rPr>
                        <a:t>-H</a:t>
                      </a:r>
                      <a:r>
                        <a:rPr lang="en-US" sz="1200" baseline="-25000">
                          <a:effectLst/>
                        </a:rPr>
                        <a:t>2</a:t>
                      </a:r>
                      <a:r>
                        <a:rPr lang="en-US" sz="1200">
                          <a:effectLst/>
                        </a:rPr>
                        <a:t> (Å)</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Dissociation energy (eV)</a:t>
                      </a:r>
                      <a:endParaRPr lang="en-US" sz="1100">
                        <a:effectLst/>
                        <a:latin typeface="Calibri"/>
                        <a:ea typeface="Calibri"/>
                        <a:cs typeface="Times New Roman"/>
                      </a:endParaRPr>
                    </a:p>
                  </a:txBody>
                  <a:tcPr marL="68580" marR="68580" marT="0" marB="0"/>
                </a:tc>
              </a:tr>
              <a:tr h="227287">
                <a:tc>
                  <a:txBody>
                    <a:bodyPr/>
                    <a:lstStyle/>
                    <a:p>
                      <a:pPr marL="0" marR="0" algn="ctr">
                        <a:lnSpc>
                          <a:spcPct val="115000"/>
                        </a:lnSpc>
                        <a:spcBef>
                          <a:spcPts val="0"/>
                        </a:spcBef>
                        <a:spcAft>
                          <a:spcPts val="0"/>
                        </a:spcAft>
                      </a:pPr>
                      <a:r>
                        <a:rPr lang="en-US" sz="1200">
                          <a:effectLst/>
                        </a:rPr>
                        <a:t>Hydrogen</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-1.175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0.708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4.76</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CNT</a:t>
                      </a:r>
                      <a:endParaRPr lang="en-US" sz="1100">
                        <a:effectLst/>
                      </a:endParaRPr>
                    </a:p>
                    <a:p>
                      <a:pPr marL="0" marR="0" algn="ctr">
                        <a:lnSpc>
                          <a:spcPct val="115000"/>
                        </a:lnSpc>
                        <a:spcBef>
                          <a:spcPts val="0"/>
                        </a:spcBef>
                        <a:spcAft>
                          <a:spcPts val="0"/>
                        </a:spcAft>
                      </a:pPr>
                      <a:r>
                        <a:rPr lang="en-US" sz="1200">
                          <a:effectLst/>
                        </a:rPr>
                        <a:t>CNT + 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-3686.5502</a:t>
                      </a:r>
                      <a:endParaRPr lang="en-US" sz="1100">
                        <a:effectLst/>
                      </a:endParaRPr>
                    </a:p>
                    <a:p>
                      <a:pPr marL="0" marR="0" algn="ctr">
                        <a:lnSpc>
                          <a:spcPct val="115000"/>
                        </a:lnSpc>
                        <a:spcBef>
                          <a:spcPts val="0"/>
                        </a:spcBef>
                        <a:spcAft>
                          <a:spcPts val="0"/>
                        </a:spcAft>
                      </a:pPr>
                      <a:r>
                        <a:rPr lang="en-US" sz="1200">
                          <a:effectLst/>
                        </a:rPr>
                        <a:t>-36687.7161</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0.776</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4.51</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NCNT</a:t>
                      </a:r>
                      <a:endParaRPr lang="en-US" sz="1100">
                        <a:effectLst/>
                      </a:endParaRPr>
                    </a:p>
                    <a:p>
                      <a:pPr marL="0" marR="0" algn="ctr">
                        <a:lnSpc>
                          <a:spcPct val="115000"/>
                        </a:lnSpc>
                        <a:spcBef>
                          <a:spcPts val="0"/>
                        </a:spcBef>
                        <a:spcAft>
                          <a:spcPts val="0"/>
                        </a:spcAft>
                      </a:pPr>
                      <a:r>
                        <a:rPr lang="en-US" sz="1200">
                          <a:effectLst/>
                        </a:rPr>
                        <a:t>NCNT+H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-3702.5908</a:t>
                      </a:r>
                      <a:endParaRPr lang="en-US" sz="1100">
                        <a:effectLst/>
                      </a:endParaRPr>
                    </a:p>
                    <a:p>
                      <a:pPr marL="0" marR="0" algn="ctr">
                        <a:lnSpc>
                          <a:spcPct val="115000"/>
                        </a:lnSpc>
                        <a:spcBef>
                          <a:spcPts val="0"/>
                        </a:spcBef>
                        <a:spcAft>
                          <a:spcPts val="0"/>
                        </a:spcAft>
                      </a:pPr>
                      <a:r>
                        <a:rPr lang="en-US" sz="1200">
                          <a:effectLst/>
                        </a:rPr>
                        <a:t>-3703.5989</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0.835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0.22</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PCNT</a:t>
                      </a:r>
                      <a:endParaRPr lang="en-US" sz="1100">
                        <a:effectLst/>
                      </a:endParaRPr>
                    </a:p>
                    <a:p>
                      <a:pPr marL="0" marR="0" algn="ctr">
                        <a:lnSpc>
                          <a:spcPct val="115000"/>
                        </a:lnSpc>
                        <a:spcBef>
                          <a:spcPts val="0"/>
                        </a:spcBef>
                        <a:spcAft>
                          <a:spcPts val="0"/>
                        </a:spcAft>
                      </a:pPr>
                      <a:r>
                        <a:rPr lang="en-US" sz="1200">
                          <a:effectLst/>
                        </a:rPr>
                        <a:t>PCNT+H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-3989.1694</a:t>
                      </a:r>
                      <a:endParaRPr lang="en-US" sz="1100">
                        <a:effectLst/>
                      </a:endParaRPr>
                    </a:p>
                    <a:p>
                      <a:pPr marL="0" marR="0" algn="ctr">
                        <a:lnSpc>
                          <a:spcPct val="115000"/>
                        </a:lnSpc>
                        <a:spcBef>
                          <a:spcPts val="0"/>
                        </a:spcBef>
                        <a:spcAft>
                          <a:spcPts val="0"/>
                        </a:spcAft>
                      </a:pPr>
                      <a:r>
                        <a:rPr lang="en-US" sz="1200">
                          <a:effectLst/>
                        </a:rPr>
                        <a:t>-3990.2550</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0.815</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2.33</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SCNT</a:t>
                      </a:r>
                      <a:endParaRPr lang="en-US" sz="1100">
                        <a:effectLst/>
                      </a:endParaRPr>
                    </a:p>
                    <a:p>
                      <a:pPr marL="0" marR="0" algn="ctr">
                        <a:lnSpc>
                          <a:spcPct val="115000"/>
                        </a:lnSpc>
                        <a:spcBef>
                          <a:spcPts val="0"/>
                        </a:spcBef>
                        <a:spcAft>
                          <a:spcPts val="0"/>
                        </a:spcAft>
                      </a:pPr>
                      <a:r>
                        <a:rPr lang="en-US" sz="1200">
                          <a:effectLst/>
                        </a:rPr>
                        <a:t>S CNT + 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-4046.0020</a:t>
                      </a:r>
                      <a:endParaRPr lang="en-US" sz="1100">
                        <a:effectLst/>
                      </a:endParaRPr>
                    </a:p>
                    <a:p>
                      <a:pPr marL="0" marR="0" algn="ctr">
                        <a:lnSpc>
                          <a:spcPct val="115000"/>
                        </a:lnSpc>
                        <a:spcBef>
                          <a:spcPts val="0"/>
                        </a:spcBef>
                        <a:spcAft>
                          <a:spcPts val="0"/>
                        </a:spcAft>
                      </a:pPr>
                      <a:r>
                        <a:rPr lang="en-US" sz="1200">
                          <a:effectLst/>
                        </a:rPr>
                        <a:t>-4047.0067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0.817</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0.13</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BCNT</a:t>
                      </a:r>
                      <a:endParaRPr lang="en-US" sz="1100">
                        <a:effectLst/>
                      </a:endParaRPr>
                    </a:p>
                    <a:p>
                      <a:pPr marL="0" marR="0" algn="ctr">
                        <a:lnSpc>
                          <a:spcPct val="115000"/>
                        </a:lnSpc>
                        <a:spcBef>
                          <a:spcPts val="0"/>
                        </a:spcBef>
                        <a:spcAft>
                          <a:spcPts val="0"/>
                        </a:spcAft>
                      </a:pPr>
                      <a:r>
                        <a:rPr lang="en-US" sz="1200">
                          <a:effectLst/>
                        </a:rPr>
                        <a:t>BCNT+ 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-3671.7254</a:t>
                      </a:r>
                      <a:endParaRPr lang="en-US" sz="1100">
                        <a:effectLst/>
                      </a:endParaRPr>
                    </a:p>
                    <a:p>
                      <a:pPr marL="0" marR="0" algn="ctr">
                        <a:lnSpc>
                          <a:spcPct val="115000"/>
                        </a:lnSpc>
                        <a:spcBef>
                          <a:spcPts val="0"/>
                        </a:spcBef>
                        <a:spcAft>
                          <a:spcPts val="0"/>
                        </a:spcAft>
                      </a:pPr>
                      <a:r>
                        <a:rPr lang="en-US" sz="1200">
                          <a:effectLst/>
                        </a:rPr>
                        <a:t>-3672.9440</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0.818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5.95</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2B CNT (adjacent)</a:t>
                      </a:r>
                      <a:endParaRPr lang="en-US" sz="1100">
                        <a:effectLst/>
                      </a:endParaRPr>
                    </a:p>
                    <a:p>
                      <a:pPr marL="0" marR="0" algn="ctr">
                        <a:lnSpc>
                          <a:spcPct val="115000"/>
                        </a:lnSpc>
                        <a:spcBef>
                          <a:spcPts val="0"/>
                        </a:spcBef>
                        <a:spcAft>
                          <a:spcPts val="0"/>
                        </a:spcAft>
                      </a:pPr>
                      <a:r>
                        <a:rPr lang="en-US" sz="1200">
                          <a:effectLst/>
                        </a:rPr>
                        <a:t>2B CNT(adjacent) +H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-3658.6666</a:t>
                      </a:r>
                      <a:endParaRPr lang="en-US" sz="1100">
                        <a:effectLst/>
                      </a:endParaRPr>
                    </a:p>
                    <a:p>
                      <a:pPr marL="0" marR="0" algn="ctr">
                        <a:lnSpc>
                          <a:spcPct val="115000"/>
                        </a:lnSpc>
                        <a:spcBef>
                          <a:spcPts val="0"/>
                        </a:spcBef>
                        <a:spcAft>
                          <a:spcPts val="0"/>
                        </a:spcAft>
                      </a:pPr>
                      <a:r>
                        <a:rPr lang="en-US" sz="1200">
                          <a:effectLst/>
                        </a:rPr>
                        <a:t>-3659.8092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0.913</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3.88</a:t>
                      </a:r>
                      <a:endParaRPr lang="en-US" sz="1100">
                        <a:effectLst/>
                        <a:latin typeface="Calibri"/>
                        <a:ea typeface="Calibri"/>
                        <a:cs typeface="Times New Roman"/>
                      </a:endParaRPr>
                    </a:p>
                  </a:txBody>
                  <a:tcPr marL="68580" marR="68580" marT="0" marB="0"/>
                </a:tc>
              </a:tr>
              <a:tr h="454572">
                <a:tc>
                  <a:txBody>
                    <a:bodyPr/>
                    <a:lstStyle/>
                    <a:p>
                      <a:pPr marL="0" marR="0" algn="ctr">
                        <a:lnSpc>
                          <a:spcPct val="115000"/>
                        </a:lnSpc>
                        <a:spcBef>
                          <a:spcPts val="0"/>
                        </a:spcBef>
                        <a:spcAft>
                          <a:spcPts val="0"/>
                        </a:spcAft>
                      </a:pPr>
                      <a:r>
                        <a:rPr lang="en-US" sz="1200">
                          <a:effectLst/>
                        </a:rPr>
                        <a:t>2B CNT (alternate)</a:t>
                      </a:r>
                      <a:endParaRPr lang="en-US" sz="1100">
                        <a:effectLst/>
                      </a:endParaRPr>
                    </a:p>
                    <a:p>
                      <a:pPr marL="0" marR="0" algn="ctr">
                        <a:lnSpc>
                          <a:spcPct val="115000"/>
                        </a:lnSpc>
                        <a:spcBef>
                          <a:spcPts val="0"/>
                        </a:spcBef>
                        <a:spcAft>
                          <a:spcPts val="0"/>
                        </a:spcAft>
                      </a:pPr>
                      <a:r>
                        <a:rPr lang="en-US" sz="1200">
                          <a:effectLst/>
                        </a:rPr>
                        <a:t>2B CNT(alternate)+H</a:t>
                      </a:r>
                      <a:r>
                        <a:rPr lang="en-US" sz="1200" baseline="-25000">
                          <a:effectLst/>
                        </a:rPr>
                        <a:t>2</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-3659.3491</a:t>
                      </a:r>
                      <a:endParaRPr lang="en-US" sz="1100">
                        <a:effectLst/>
                      </a:endParaRPr>
                    </a:p>
                    <a:p>
                      <a:pPr marL="0" marR="0" algn="ctr">
                        <a:lnSpc>
                          <a:spcPct val="115000"/>
                        </a:lnSpc>
                        <a:spcBef>
                          <a:spcPts val="0"/>
                        </a:spcBef>
                        <a:spcAft>
                          <a:spcPts val="0"/>
                        </a:spcAft>
                      </a:pPr>
                      <a:r>
                        <a:rPr lang="en-US" sz="1200">
                          <a:effectLst/>
                        </a:rPr>
                        <a:t>-3660.3594</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effectLst/>
                        </a:rPr>
                        <a:t>-</a:t>
                      </a:r>
                      <a:endParaRPr lang="en-US" sz="1100">
                        <a:effectLst/>
                      </a:endParaRPr>
                    </a:p>
                    <a:p>
                      <a:pPr marL="0" marR="0" algn="ctr">
                        <a:lnSpc>
                          <a:spcPct val="115000"/>
                        </a:lnSpc>
                        <a:spcBef>
                          <a:spcPts val="0"/>
                        </a:spcBef>
                        <a:spcAft>
                          <a:spcPts val="0"/>
                        </a:spcAft>
                      </a:pPr>
                      <a:r>
                        <a:rPr lang="en-US" sz="1200">
                          <a:effectLst/>
                        </a:rPr>
                        <a:t>0.928</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effectLst/>
                        </a:rPr>
                        <a:t>-</a:t>
                      </a:r>
                      <a:endParaRPr lang="en-US" sz="1100" dirty="0">
                        <a:effectLst/>
                      </a:endParaRPr>
                    </a:p>
                    <a:p>
                      <a:pPr marL="0" marR="0" algn="ctr">
                        <a:lnSpc>
                          <a:spcPct val="115000"/>
                        </a:lnSpc>
                        <a:spcBef>
                          <a:spcPts val="0"/>
                        </a:spcBef>
                        <a:spcAft>
                          <a:spcPts val="0"/>
                        </a:spcAft>
                      </a:pPr>
                      <a:r>
                        <a:rPr lang="en-US" sz="1200" dirty="0">
                          <a:effectLst/>
                        </a:rPr>
                        <a:t>0.28</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228600" y="197823"/>
            <a:ext cx="87630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2 Bond length and dissociation energy of hydrogen on CNT and heteroatom substituted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CNTs calculated using B3LYP with 6-31g(</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p,d</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basis set on the UFF optimized structure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28384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457200"/>
            <a:ext cx="9144000" cy="533400"/>
          </a:xfrm>
          <a:gradFill rotWithShape="1">
            <a:gsLst>
              <a:gs pos="0">
                <a:srgbClr val="FDFFB7"/>
              </a:gs>
              <a:gs pos="50000">
                <a:schemeClr val="bg1"/>
              </a:gs>
              <a:gs pos="100000">
                <a:srgbClr val="FDFFB7"/>
              </a:gs>
            </a:gsLst>
            <a:lin ang="5400000" scaled="1"/>
          </a:gradFill>
        </p:spPr>
        <p:txBody>
          <a:bodyPr/>
          <a:lstStyle/>
          <a:p>
            <a:r>
              <a:rPr lang="en-US" sz="2800" b="1">
                <a:solidFill>
                  <a:srgbClr val="0000FF"/>
                </a:solidFill>
                <a:effectLst>
                  <a:outerShdw blurRad="38100" dist="38100" dir="2700000" algn="tl">
                    <a:srgbClr val="000000"/>
                  </a:outerShdw>
                </a:effectLst>
                <a:latin typeface="Times New Roman" pitchFamily="18" charset="0"/>
              </a:rPr>
              <a:t>Why carbon materials for solid state hydrogen storage?</a:t>
            </a:r>
          </a:p>
        </p:txBody>
      </p:sp>
      <p:sp>
        <p:nvSpPr>
          <p:cNvPr id="5123" name="Rectangle 3"/>
          <p:cNvSpPr>
            <a:spLocks noGrp="1" noChangeArrowheads="1"/>
          </p:cNvSpPr>
          <p:nvPr>
            <p:ph type="subTitle" idx="1"/>
          </p:nvPr>
        </p:nvSpPr>
        <p:spPr>
          <a:xfrm>
            <a:off x="838200" y="1600200"/>
            <a:ext cx="7620000" cy="4343400"/>
          </a:xfrm>
        </p:spPr>
        <p:txBody>
          <a:bodyPr/>
          <a:lstStyle/>
          <a:p>
            <a:pPr algn="just">
              <a:buClr>
                <a:srgbClr val="006600"/>
              </a:buClr>
              <a:buFont typeface="Wingdings" pitchFamily="2" charset="2"/>
              <a:buChar char="v"/>
            </a:pPr>
            <a:r>
              <a:rPr lang="en-US" sz="2400" b="1">
                <a:latin typeface="Times New Roman" pitchFamily="18" charset="0"/>
              </a:rPr>
              <a:t> </a:t>
            </a:r>
            <a:r>
              <a:rPr lang="en-US" sz="2400" b="1">
                <a:solidFill>
                  <a:srgbClr val="FF3300"/>
                </a:solidFill>
                <a:latin typeface="Times New Roman" pitchFamily="18" charset="0"/>
              </a:rPr>
              <a:t>Coordination number is variable/expandable</a:t>
            </a:r>
          </a:p>
          <a:p>
            <a:pPr algn="just">
              <a:buClr>
                <a:srgbClr val="006600"/>
              </a:buClr>
              <a:buFont typeface="Wingdings" pitchFamily="2" charset="2"/>
              <a:buChar char="v"/>
            </a:pPr>
            <a:r>
              <a:rPr lang="en-US" sz="2400" b="1">
                <a:solidFill>
                  <a:srgbClr val="FF3300"/>
                </a:solidFill>
                <a:latin typeface="Times New Roman" pitchFamily="18" charset="0"/>
              </a:rPr>
              <a:t> Promote new morphologies</a:t>
            </a:r>
          </a:p>
          <a:p>
            <a:pPr algn="just">
              <a:buClr>
                <a:srgbClr val="006600"/>
              </a:buClr>
              <a:buFont typeface="Wingdings" pitchFamily="2" charset="2"/>
              <a:buChar char="v"/>
            </a:pPr>
            <a:r>
              <a:rPr lang="en-US" sz="2400" b="1">
                <a:solidFill>
                  <a:srgbClr val="FF3300"/>
                </a:solidFill>
                <a:latin typeface="Times New Roman" pitchFamily="18" charset="0"/>
              </a:rPr>
              <a:t> Covalent character retention</a:t>
            </a:r>
          </a:p>
          <a:p>
            <a:pPr algn="just">
              <a:buClr>
                <a:srgbClr val="006600"/>
              </a:buClr>
              <a:buFont typeface="Wingdings" pitchFamily="2" charset="2"/>
              <a:buChar char="v"/>
            </a:pPr>
            <a:r>
              <a:rPr lang="en-US" sz="2400" b="1">
                <a:solidFill>
                  <a:srgbClr val="FF3300"/>
                </a:solidFill>
                <a:latin typeface="Times New Roman" pitchFamily="18" charset="0"/>
              </a:rPr>
              <a:t> Variable hybridization possible</a:t>
            </a:r>
          </a:p>
          <a:p>
            <a:pPr algn="just">
              <a:buClr>
                <a:srgbClr val="006600"/>
              </a:buClr>
              <a:buFont typeface="Wingdings" pitchFamily="2" charset="2"/>
              <a:buChar char="v"/>
            </a:pPr>
            <a:r>
              <a:rPr lang="en-US" sz="2400" b="1">
                <a:solidFill>
                  <a:srgbClr val="FF3300"/>
                </a:solidFill>
                <a:latin typeface="Times New Roman" pitchFamily="18" charset="0"/>
              </a:rPr>
              <a:t> Geometrical possibilities/size considerations</a:t>
            </a:r>
          </a:p>
          <a:p>
            <a:pPr algn="just">
              <a:buClr>
                <a:srgbClr val="006600"/>
              </a:buClr>
              <a:buFont typeface="Wingdings" pitchFamily="2" charset="2"/>
              <a:buChar char="v"/>
            </a:pPr>
            <a:r>
              <a:rPr lang="en-US" sz="2400" b="1">
                <a:solidFill>
                  <a:srgbClr val="FF3300"/>
                </a:solidFill>
                <a:latin typeface="Times New Roman" pitchFamily="18" charset="0"/>
              </a:rPr>
              <a:t> Meta-stable state</a:t>
            </a:r>
          </a:p>
          <a:p>
            <a:pPr algn="just">
              <a:buClr>
                <a:srgbClr val="006600"/>
              </a:buClr>
              <a:buFont typeface="Wingdings" pitchFamily="2" charset="2"/>
              <a:buChar char="v"/>
            </a:pPr>
            <a:r>
              <a:rPr lang="en-US" sz="2400" b="1">
                <a:solidFill>
                  <a:srgbClr val="FF3300"/>
                </a:solidFill>
                <a:latin typeface="Times New Roman" pitchFamily="18" charset="0"/>
              </a:rPr>
              <a:t> Similar to biological architectures “Haeckelites”</a:t>
            </a:r>
          </a:p>
          <a:p>
            <a:pPr algn="just">
              <a:buClr>
                <a:srgbClr val="006600"/>
              </a:buClr>
              <a:buFont typeface="Wingdings" pitchFamily="2" charset="2"/>
              <a:buChar char="v"/>
            </a:pPr>
            <a:r>
              <a:rPr lang="en-US" sz="2400" b="1">
                <a:solidFill>
                  <a:srgbClr val="FF3300"/>
                </a:solidFill>
                <a:latin typeface="Times New Roman" pitchFamily="18" charset="0"/>
              </a:rPr>
              <a:t> Boron and nitrogen doped graphitic   </a:t>
            </a:r>
            <a:br>
              <a:rPr lang="en-US" sz="2400" b="1">
                <a:solidFill>
                  <a:srgbClr val="FF3300"/>
                </a:solidFill>
                <a:latin typeface="Times New Roman" pitchFamily="18" charset="0"/>
              </a:rPr>
            </a:br>
            <a:r>
              <a:rPr lang="en-US" sz="2400" b="1">
                <a:solidFill>
                  <a:srgbClr val="FF3300"/>
                </a:solidFill>
                <a:latin typeface="Times New Roman" pitchFamily="18" charset="0"/>
              </a:rPr>
              <a:t>     arrangements promise important applications. </a:t>
            </a:r>
          </a:p>
          <a:p>
            <a:pPr algn="just">
              <a:buClr>
                <a:srgbClr val="006600"/>
              </a:buClr>
              <a:buFont typeface="Wingdings" pitchFamily="2" charset="2"/>
              <a:buChar char="v"/>
            </a:pPr>
            <a:endParaRPr lang="en-US" sz="2400" b="1">
              <a:solidFill>
                <a:srgbClr val="FF3300"/>
              </a:solidFill>
              <a:latin typeface="Times New Roman" pitchFamily="18" charset="0"/>
            </a:endParaRPr>
          </a:p>
        </p:txBody>
      </p:sp>
    </p:spTree>
    <p:extLst>
      <p:ext uri="{BB962C8B-B14F-4D97-AF65-F5344CB8AC3E}">
        <p14:creationId xmlns:p14="http://schemas.microsoft.com/office/powerpoint/2010/main" val="17610899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30D685B-0B88-40AC-9D01-A5CBE719B4C5}" type="slidenum">
              <a:rPr lang="en-US"/>
              <a:pPr/>
              <a:t>64</a:t>
            </a:fld>
            <a:endParaRPr lang="en-US"/>
          </a:p>
        </p:txBody>
      </p:sp>
      <p:sp>
        <p:nvSpPr>
          <p:cNvPr id="7170" name="Rectangle 2"/>
          <p:cNvSpPr>
            <a:spLocks noGrp="1" noChangeArrowheads="1"/>
          </p:cNvSpPr>
          <p:nvPr>
            <p:ph type="title"/>
          </p:nvPr>
        </p:nvSpPr>
        <p:spPr>
          <a:xfrm>
            <a:off x="0" y="533400"/>
            <a:ext cx="9144000" cy="608013"/>
          </a:xfrm>
          <a:gradFill rotWithShape="1">
            <a:gsLst>
              <a:gs pos="0">
                <a:srgbClr val="FDFFB7"/>
              </a:gs>
              <a:gs pos="50000">
                <a:schemeClr val="bg1"/>
              </a:gs>
              <a:gs pos="100000">
                <a:srgbClr val="FDFFB7"/>
              </a:gs>
            </a:gsLst>
            <a:lin ang="5400000" scaled="1"/>
          </a:gradFill>
        </p:spPr>
        <p:txBody>
          <a:bodyPr/>
          <a:lstStyle/>
          <a:p>
            <a:r>
              <a:rPr lang="en-US" sz="2800" b="1">
                <a:solidFill>
                  <a:srgbClr val="0000FF"/>
                </a:solidFill>
                <a:effectLst>
                  <a:outerShdw blurRad="38100" dist="38100" dir="2700000" algn="tl">
                    <a:srgbClr val="000000"/>
                  </a:outerShdw>
                </a:effectLst>
                <a:latin typeface="Times New Roman" pitchFamily="18" charset="0"/>
              </a:rPr>
              <a:t>Objectives </a:t>
            </a:r>
          </a:p>
        </p:txBody>
      </p:sp>
      <p:sp>
        <p:nvSpPr>
          <p:cNvPr id="7171" name="Rectangle 3"/>
          <p:cNvSpPr>
            <a:spLocks noGrp="1" noChangeArrowheads="1"/>
          </p:cNvSpPr>
          <p:nvPr>
            <p:ph type="body" idx="1"/>
          </p:nvPr>
        </p:nvSpPr>
        <p:spPr>
          <a:xfrm>
            <a:off x="1143000" y="1676400"/>
            <a:ext cx="6705600" cy="4038600"/>
          </a:xfrm>
        </p:spPr>
        <p:txBody>
          <a:bodyPr/>
          <a:lstStyle/>
          <a:p>
            <a:pPr>
              <a:buClr>
                <a:srgbClr val="FF0066"/>
              </a:buClr>
              <a:buFontTx/>
              <a:buBlip>
                <a:blip r:embed="rId2"/>
              </a:buBlip>
            </a:pPr>
            <a:r>
              <a:rPr lang="en-US" sz="2400" b="1">
                <a:solidFill>
                  <a:srgbClr val="006600"/>
                </a:solidFill>
                <a:latin typeface="Times New Roman" pitchFamily="18" charset="0"/>
              </a:rPr>
              <a:t>Necessity of active sites </a:t>
            </a:r>
          </a:p>
          <a:p>
            <a:pPr>
              <a:buClr>
                <a:srgbClr val="FF0066"/>
              </a:buClr>
              <a:buFontTx/>
              <a:buNone/>
            </a:pPr>
            <a:endParaRPr lang="en-US" sz="2400" b="1">
              <a:solidFill>
                <a:srgbClr val="006600"/>
              </a:solidFill>
              <a:latin typeface="Times New Roman" pitchFamily="18" charset="0"/>
            </a:endParaRPr>
          </a:p>
          <a:p>
            <a:pPr>
              <a:buClr>
                <a:srgbClr val="FF0066"/>
              </a:buClr>
              <a:buFontTx/>
              <a:buBlip>
                <a:blip r:embed="rId2"/>
              </a:buBlip>
            </a:pPr>
            <a:r>
              <a:rPr lang="en-US" sz="2400" b="1">
                <a:solidFill>
                  <a:srgbClr val="006600"/>
                </a:solidFill>
                <a:latin typeface="Times New Roman" pitchFamily="18" charset="0"/>
              </a:rPr>
              <a:t>Heteroatom containing carbon materials - appropriate candidates?</a:t>
            </a:r>
          </a:p>
          <a:p>
            <a:pPr>
              <a:buClr>
                <a:srgbClr val="FF0066"/>
              </a:buClr>
              <a:buFontTx/>
              <a:buNone/>
            </a:pPr>
            <a:endParaRPr lang="en-US" sz="2400" b="1">
              <a:solidFill>
                <a:srgbClr val="006600"/>
              </a:solidFill>
              <a:latin typeface="Times New Roman" pitchFamily="18" charset="0"/>
            </a:endParaRPr>
          </a:p>
          <a:p>
            <a:pPr>
              <a:buClr>
                <a:srgbClr val="FF0066"/>
              </a:buClr>
              <a:buFontTx/>
              <a:buBlip>
                <a:blip r:embed="rId2"/>
              </a:buBlip>
            </a:pPr>
            <a:r>
              <a:rPr lang="en-US" sz="2400" b="1">
                <a:solidFill>
                  <a:srgbClr val="006600"/>
                </a:solidFill>
                <a:latin typeface="Times New Roman" pitchFamily="18" charset="0"/>
              </a:rPr>
              <a:t>Gradation of the carbon materials containing various heteroatoms</a:t>
            </a:r>
          </a:p>
          <a:p>
            <a:pPr>
              <a:buClr>
                <a:srgbClr val="FF0066"/>
              </a:buClr>
              <a:buFontTx/>
              <a:buNone/>
            </a:pPr>
            <a:endParaRPr lang="en-US" sz="2400" b="1">
              <a:solidFill>
                <a:srgbClr val="006600"/>
              </a:solidFill>
              <a:latin typeface="Times New Roman" pitchFamily="18" charset="0"/>
            </a:endParaRPr>
          </a:p>
          <a:p>
            <a:pPr>
              <a:buClr>
                <a:srgbClr val="FF0066"/>
              </a:buClr>
              <a:buFontTx/>
              <a:buBlip>
                <a:blip r:embed="rId2"/>
              </a:buBlip>
            </a:pPr>
            <a:r>
              <a:rPr lang="en-US" sz="2400" b="1">
                <a:solidFill>
                  <a:srgbClr val="006600"/>
                </a:solidFill>
                <a:latin typeface="Times New Roman" pitchFamily="18" charset="0"/>
              </a:rPr>
              <a:t>Geometrical positions of the heteroatoms</a:t>
            </a:r>
          </a:p>
        </p:txBody>
      </p:sp>
    </p:spTree>
    <p:extLst>
      <p:ext uri="{BB962C8B-B14F-4D97-AF65-F5344CB8AC3E}">
        <p14:creationId xmlns:p14="http://schemas.microsoft.com/office/powerpoint/2010/main" val="38029878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9EE5BD5-F194-4A90-B23A-3FAFB13D7818}" type="slidenum">
              <a:rPr lang="en-US"/>
              <a:pPr/>
              <a:t>65</a:t>
            </a:fld>
            <a:endParaRPr lang="en-US"/>
          </a:p>
        </p:txBody>
      </p:sp>
      <p:sp>
        <p:nvSpPr>
          <p:cNvPr id="12290" name="Rectangle 2"/>
          <p:cNvSpPr>
            <a:spLocks noGrp="1" noChangeArrowheads="1"/>
          </p:cNvSpPr>
          <p:nvPr>
            <p:ph type="title"/>
          </p:nvPr>
        </p:nvSpPr>
        <p:spPr>
          <a:xfrm>
            <a:off x="0" y="76200"/>
            <a:ext cx="9144000" cy="457200"/>
          </a:xfrm>
          <a:gradFill rotWithShape="1">
            <a:gsLst>
              <a:gs pos="0">
                <a:srgbClr val="FDFFB7"/>
              </a:gs>
              <a:gs pos="50000">
                <a:schemeClr val="bg1"/>
              </a:gs>
              <a:gs pos="100000">
                <a:srgbClr val="FDFFB7"/>
              </a:gs>
            </a:gsLst>
            <a:lin ang="5400000" scaled="1"/>
          </a:gradFill>
        </p:spPr>
        <p:txBody>
          <a:bodyPr>
            <a:normAutofit fontScale="90000"/>
          </a:bodyPr>
          <a:lstStyle/>
          <a:p>
            <a:r>
              <a:rPr lang="en-US" sz="2800" b="1">
                <a:solidFill>
                  <a:srgbClr val="0000FF"/>
                </a:solidFill>
                <a:effectLst>
                  <a:outerShdw blurRad="38100" dist="38100" dir="2700000" algn="tl">
                    <a:srgbClr val="000000"/>
                  </a:outerShdw>
                </a:effectLst>
                <a:latin typeface="Times New Roman" pitchFamily="18" charset="0"/>
              </a:rPr>
              <a:t>Model &amp; Methodology</a:t>
            </a:r>
          </a:p>
        </p:txBody>
      </p:sp>
      <p:sp>
        <p:nvSpPr>
          <p:cNvPr id="12291" name="Rectangle 3"/>
          <p:cNvSpPr>
            <a:spLocks noGrp="1" noChangeArrowheads="1"/>
          </p:cNvSpPr>
          <p:nvPr>
            <p:ph type="body" idx="1"/>
          </p:nvPr>
        </p:nvSpPr>
        <p:spPr>
          <a:xfrm>
            <a:off x="533400" y="609600"/>
            <a:ext cx="8153400" cy="4953000"/>
          </a:xfrm>
        </p:spPr>
        <p:txBody>
          <a:bodyPr/>
          <a:lstStyle/>
          <a:p>
            <a:pPr>
              <a:lnSpc>
                <a:spcPct val="80000"/>
              </a:lnSpc>
              <a:buClr>
                <a:srgbClr val="6600FF"/>
              </a:buClr>
              <a:buFont typeface="Wingdings" pitchFamily="2" charset="2"/>
              <a:buChar char="Ø"/>
            </a:pPr>
            <a:r>
              <a:rPr lang="en-US" sz="2400" b="1">
                <a:solidFill>
                  <a:srgbClr val="993300"/>
                </a:solidFill>
                <a:latin typeface="Times New Roman" pitchFamily="18" charset="0"/>
              </a:rPr>
              <a:t>Three Single Walled Carbon nanotubes (SWNTs) of armchair type (4, 4) </a:t>
            </a: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r>
              <a:rPr lang="en-US" sz="2400" b="1">
                <a:solidFill>
                  <a:srgbClr val="993300"/>
                </a:solidFill>
                <a:latin typeface="Times New Roman" pitchFamily="18" charset="0"/>
              </a:rPr>
              <a:t> Each tube having 32 carbon atoms </a:t>
            </a:r>
          </a:p>
          <a:p>
            <a:pPr>
              <a:lnSpc>
                <a:spcPct val="80000"/>
              </a:lnSpc>
              <a:buClr>
                <a:srgbClr val="6600FF"/>
              </a:buClr>
              <a:buFont typeface="Wingdings" pitchFamily="2" charset="2"/>
              <a:buChar char="Ø"/>
            </a:pPr>
            <a:endParaRPr lang="en-US" sz="2400" b="1">
              <a:solidFill>
                <a:srgbClr val="993300"/>
              </a:solidFill>
              <a:latin typeface="Times New Roman" pitchFamily="18" charset="0"/>
            </a:endParaRPr>
          </a:p>
          <a:p>
            <a:pPr>
              <a:lnSpc>
                <a:spcPct val="80000"/>
              </a:lnSpc>
              <a:buClr>
                <a:srgbClr val="6600FF"/>
              </a:buClr>
              <a:buFont typeface="Wingdings" pitchFamily="2" charset="2"/>
              <a:buChar char="Ø"/>
            </a:pPr>
            <a:r>
              <a:rPr lang="en-US" sz="2400" b="1">
                <a:solidFill>
                  <a:srgbClr val="993300"/>
                </a:solidFill>
                <a:latin typeface="Times New Roman" pitchFamily="18" charset="0"/>
              </a:rPr>
              <a:t> Tube diameter - 5.56 Å</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r="50485" b="15656"/>
          <a:stretch>
            <a:fillRect/>
          </a:stretch>
        </p:blipFill>
        <p:spPr bwMode="auto">
          <a:xfrm>
            <a:off x="685800" y="1295400"/>
            <a:ext cx="27432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l="53223" t="1602" r="935" b="19894"/>
          <a:stretch>
            <a:fillRect/>
          </a:stretch>
        </p:blipFill>
        <p:spPr bwMode="auto">
          <a:xfrm>
            <a:off x="5181600" y="12192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4800600" y="4648200"/>
            <a:ext cx="434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rgbClr val="993300"/>
              </a:buClr>
              <a:buFont typeface="Wingdings" pitchFamily="2" charset="2"/>
              <a:buNone/>
            </a:pPr>
            <a:r>
              <a:rPr lang="en-US" sz="2400" b="1">
                <a:solidFill>
                  <a:srgbClr val="FF0000"/>
                </a:solidFill>
                <a:latin typeface="Times New Roman" pitchFamily="18" charset="0"/>
              </a:rPr>
              <a:t>Interface with three nanotubes – intertubular distance - 3.64 Å</a:t>
            </a:r>
            <a:endParaRPr lang="en-US" sz="2400">
              <a:solidFill>
                <a:srgbClr val="FF0000"/>
              </a:solidFill>
              <a:latin typeface="Times New Roman" pitchFamily="18" charset="0"/>
            </a:endParaRPr>
          </a:p>
        </p:txBody>
      </p:sp>
      <p:sp>
        <p:nvSpPr>
          <p:cNvPr id="12295" name="Text Box 7"/>
          <p:cNvSpPr txBox="1">
            <a:spLocks noChangeArrowheads="1"/>
          </p:cNvSpPr>
          <p:nvPr/>
        </p:nvSpPr>
        <p:spPr bwMode="auto">
          <a:xfrm>
            <a:off x="381000" y="5670550"/>
            <a:ext cx="8458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latin typeface="Times New Roman" pitchFamily="18" charset="0"/>
              </a:rPr>
              <a:t>Energy minimization</a:t>
            </a:r>
            <a:r>
              <a:rPr lang="en-US" sz="2400" b="1">
                <a:solidFill>
                  <a:srgbClr val="990000"/>
                </a:solidFill>
                <a:latin typeface="Times New Roman" pitchFamily="18" charset="0"/>
              </a:rPr>
              <a:t> – UFF 1.02 </a:t>
            </a:r>
            <a:r>
              <a:rPr lang="en-US" sz="2400" b="1">
                <a:solidFill>
                  <a:srgbClr val="008000"/>
                </a:solidFill>
                <a:latin typeface="Times New Roman" pitchFamily="18" charset="0"/>
              </a:rPr>
              <a:t>(Cerius2 Software)</a:t>
            </a:r>
          </a:p>
          <a:p>
            <a:r>
              <a:rPr lang="en-US" sz="2400" b="1">
                <a:latin typeface="Times New Roman" pitchFamily="18" charset="0"/>
              </a:rPr>
              <a:t>Single point energy</a:t>
            </a:r>
            <a:r>
              <a:rPr lang="en-US" sz="2400" b="1">
                <a:solidFill>
                  <a:srgbClr val="990000"/>
                </a:solidFill>
                <a:latin typeface="Times New Roman" pitchFamily="18" charset="0"/>
              </a:rPr>
              <a:t> </a:t>
            </a:r>
            <a:r>
              <a:rPr lang="en-US" sz="2400" b="1">
                <a:latin typeface="Times New Roman" pitchFamily="18" charset="0"/>
              </a:rPr>
              <a:t>and bond population analysis</a:t>
            </a:r>
            <a:r>
              <a:rPr lang="en-US" sz="2400" b="1">
                <a:solidFill>
                  <a:srgbClr val="990000"/>
                </a:solidFill>
                <a:latin typeface="Times New Roman" pitchFamily="18" charset="0"/>
              </a:rPr>
              <a:t>   – DFT </a:t>
            </a:r>
          </a:p>
          <a:p>
            <a:r>
              <a:rPr lang="en-US" sz="2400" b="1">
                <a:solidFill>
                  <a:srgbClr val="990000"/>
                </a:solidFill>
                <a:latin typeface="Times New Roman" pitchFamily="18" charset="0"/>
              </a:rPr>
              <a:t>						</a:t>
            </a:r>
            <a:r>
              <a:rPr lang="en-US" sz="2400" b="1">
                <a:solidFill>
                  <a:srgbClr val="008000"/>
                </a:solidFill>
                <a:latin typeface="Times New Roman" pitchFamily="18" charset="0"/>
              </a:rPr>
              <a:t>( B3LYP/6-31G*)</a:t>
            </a:r>
            <a:endParaRPr lang="en-US" sz="2400">
              <a:latin typeface="Times New Roman" pitchFamily="18" charset="0"/>
            </a:endParaRPr>
          </a:p>
        </p:txBody>
      </p:sp>
    </p:spTree>
    <p:extLst>
      <p:ext uri="{BB962C8B-B14F-4D97-AF65-F5344CB8AC3E}">
        <p14:creationId xmlns:p14="http://schemas.microsoft.com/office/powerpoint/2010/main" val="31771540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lide Number Placeholder 91"/>
          <p:cNvSpPr>
            <a:spLocks noGrp="1"/>
          </p:cNvSpPr>
          <p:nvPr>
            <p:ph type="sldNum" sz="quarter" idx="12"/>
          </p:nvPr>
        </p:nvSpPr>
        <p:spPr/>
        <p:txBody>
          <a:bodyPr/>
          <a:lstStyle/>
          <a:p>
            <a:fld id="{DA520875-FD0C-4275-8EA5-4BB18C7A14CD}" type="slidenum">
              <a:rPr lang="en-US"/>
              <a:pPr/>
              <a:t>66</a:t>
            </a:fld>
            <a:endParaRPr lang="en-US"/>
          </a:p>
        </p:txBody>
      </p:sp>
      <p:graphicFrame>
        <p:nvGraphicFramePr>
          <p:cNvPr id="13314" name="Group 2"/>
          <p:cNvGraphicFramePr>
            <a:graphicFrameLocks noGrp="1"/>
          </p:cNvGraphicFramePr>
          <p:nvPr/>
        </p:nvGraphicFramePr>
        <p:xfrm>
          <a:off x="2209800" y="838200"/>
          <a:ext cx="5257800" cy="2490470"/>
        </p:xfrm>
        <a:graphic>
          <a:graphicData uri="http://schemas.openxmlformats.org/drawingml/2006/table">
            <a:tbl>
              <a:tblPr/>
              <a:tblGrid>
                <a:gridCol w="1447800"/>
                <a:gridCol w="1524000"/>
                <a:gridCol w="914400"/>
                <a:gridCol w="1371600"/>
              </a:tblGrid>
              <a:tr h="844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Substitution</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Total Energy (Hartrees)</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(Å)</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Dissociation Energy (eV)</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H</a:t>
                      </a:r>
                      <a:r>
                        <a:rPr kumimoji="0" lang="en-US" sz="1800" b="1" i="0" u="none" strike="noStrike" cap="none" normalizeH="0" baseline="-25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2500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-1.175</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0.708</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4.76</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-3686.5502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-3687.7161</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0.776</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4.51</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0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NCNT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NCNT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-3702.5908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-3703.5989</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0.835</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0.22</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341" name="Rectangle 29"/>
          <p:cNvSpPr>
            <a:spLocks noChangeArrowheads="1"/>
          </p:cNvSpPr>
          <p:nvPr/>
        </p:nvSpPr>
        <p:spPr bwMode="auto">
          <a:xfrm>
            <a:off x="0" y="152400"/>
            <a:ext cx="91440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Bond length and dissociation energy of H</a:t>
            </a:r>
            <a:r>
              <a:rPr lang="en-US" sz="2800" b="1" baseline="-25000">
                <a:solidFill>
                  <a:srgbClr val="0000FF"/>
                </a:solidFill>
                <a:effectLst>
                  <a:outerShdw blurRad="38100" dist="38100" dir="2700000" algn="tl">
                    <a:srgbClr val="000000"/>
                  </a:outerShdw>
                </a:effectLst>
                <a:latin typeface="Times New Roman" pitchFamily="18" charset="0"/>
              </a:rPr>
              <a:t>2</a:t>
            </a:r>
            <a:r>
              <a:rPr lang="en-US" sz="2800" b="1">
                <a:solidFill>
                  <a:srgbClr val="0000FF"/>
                </a:solidFill>
                <a:effectLst>
                  <a:outerShdw blurRad="38100" dist="38100" dir="2700000" algn="tl">
                    <a:srgbClr val="000000"/>
                  </a:outerShdw>
                </a:effectLst>
                <a:latin typeface="Times New Roman" pitchFamily="18" charset="0"/>
              </a:rPr>
              <a:t> on NCNT</a:t>
            </a:r>
          </a:p>
        </p:txBody>
      </p:sp>
      <p:graphicFrame>
        <p:nvGraphicFramePr>
          <p:cNvPr id="13342" name="Group 30"/>
          <p:cNvGraphicFramePr>
            <a:graphicFrameLocks noGrp="1"/>
          </p:cNvGraphicFramePr>
          <p:nvPr/>
        </p:nvGraphicFramePr>
        <p:xfrm>
          <a:off x="381000" y="3733800"/>
          <a:ext cx="8458200" cy="2560320"/>
        </p:xfrm>
        <a:graphic>
          <a:graphicData uri="http://schemas.openxmlformats.org/drawingml/2006/table">
            <a:tbl>
              <a:tblPr/>
              <a:tblGrid>
                <a:gridCol w="3221038"/>
                <a:gridCol w="776287"/>
                <a:gridCol w="1154113"/>
                <a:gridCol w="779462"/>
                <a:gridCol w="933450"/>
                <a:gridCol w="874713"/>
                <a:gridCol w="719137"/>
              </a:tblGrid>
              <a:tr h="1524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HOMO (Hartrees)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 orbital contribution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0675">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C</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N</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1397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FF0066"/>
                          </a:solidFill>
                          <a:effectLst/>
                          <a:latin typeface="Times New Roman" pitchFamily="18" charset="0"/>
                          <a:cs typeface="Times New Roman" pitchFamily="18" charset="0"/>
                        </a:rPr>
                        <a:t>b</a:t>
                      </a:r>
                      <a:endParaRPr kumimoji="0" lang="en-US" sz="1800" b="1" i="0" u="none" strike="noStrike" cap="none" normalizeH="0" baseline="-2500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0000FF"/>
                          </a:solidFill>
                          <a:effectLst/>
                          <a:latin typeface="Times New Roman" pitchFamily="18" charset="0"/>
                          <a:cs typeface="Times New Roman" pitchFamily="18" charset="0"/>
                        </a:rPr>
                        <a:t>t</a:t>
                      </a:r>
                      <a:endParaRPr kumimoji="0" lang="en-US" sz="1800" b="1" i="0" u="none" strike="noStrike" cap="none" normalizeH="0" baseline="-2500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9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(-0.1612)</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100</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(–0.1613)</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100</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8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NCNT     (– 0.1617)</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98.30</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0.18</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0.56</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3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NCNT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0.1371)</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0.52</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37.39</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1.37</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31.91</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26.66</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2.15</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400" name="Rectangle 88"/>
          <p:cNvSpPr>
            <a:spLocks noChangeArrowheads="1"/>
          </p:cNvSpPr>
          <p:nvPr/>
        </p:nvSpPr>
        <p:spPr bwMode="auto">
          <a:xfrm>
            <a:off x="1447800" y="3324225"/>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2247900" algn="l"/>
              </a:tabLst>
            </a:pPr>
            <a:r>
              <a:rPr lang="en-US" sz="2000" b="1">
                <a:solidFill>
                  <a:srgbClr val="FF0066"/>
                </a:solidFill>
                <a:effectLst>
                  <a:outerShdw blurRad="38100" dist="38100" dir="2700000" algn="tl">
                    <a:srgbClr val="C0C0C0"/>
                  </a:outerShdw>
                </a:effectLst>
                <a:latin typeface="Times New Roman" pitchFamily="18" charset="0"/>
              </a:rPr>
              <a:t>Character of HOMO</a:t>
            </a:r>
          </a:p>
        </p:txBody>
      </p:sp>
      <p:sp>
        <p:nvSpPr>
          <p:cNvPr id="13401" name="Rectangle 89"/>
          <p:cNvSpPr>
            <a:spLocks noChangeArrowheads="1"/>
          </p:cNvSpPr>
          <p:nvPr/>
        </p:nvSpPr>
        <p:spPr bwMode="auto">
          <a:xfrm>
            <a:off x="381000" y="6400800"/>
            <a:ext cx="5886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400" b="1">
                <a:latin typeface="Times New Roman" pitchFamily="18" charset="0"/>
              </a:rPr>
              <a:t>* b- bonded hydrogen to nitrogen   and   t- terminal hydrogen in the cluster</a:t>
            </a:r>
          </a:p>
        </p:txBody>
      </p:sp>
    </p:spTree>
    <p:extLst>
      <p:ext uri="{BB962C8B-B14F-4D97-AF65-F5344CB8AC3E}">
        <p14:creationId xmlns:p14="http://schemas.microsoft.com/office/powerpoint/2010/main" val="42710915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93"/>
          <p:cNvSpPr>
            <a:spLocks noGrp="1"/>
          </p:cNvSpPr>
          <p:nvPr>
            <p:ph type="sldNum" sz="quarter" idx="12"/>
          </p:nvPr>
        </p:nvSpPr>
        <p:spPr/>
        <p:txBody>
          <a:bodyPr/>
          <a:lstStyle/>
          <a:p>
            <a:fld id="{DF7ED264-73B7-477C-8E2D-68CA47D44EE5}" type="slidenum">
              <a:rPr lang="en-US"/>
              <a:pPr/>
              <a:t>67</a:t>
            </a:fld>
            <a:endParaRPr lang="en-US"/>
          </a:p>
        </p:txBody>
      </p:sp>
      <p:graphicFrame>
        <p:nvGraphicFramePr>
          <p:cNvPr id="14338" name="Group 2"/>
          <p:cNvGraphicFramePr>
            <a:graphicFrameLocks noGrp="1"/>
          </p:cNvGraphicFramePr>
          <p:nvPr/>
        </p:nvGraphicFramePr>
        <p:xfrm>
          <a:off x="1905000" y="914400"/>
          <a:ext cx="5486400" cy="2380933"/>
        </p:xfrm>
        <a:graphic>
          <a:graphicData uri="http://schemas.openxmlformats.org/drawingml/2006/table">
            <a:tbl>
              <a:tblPr/>
              <a:tblGrid>
                <a:gridCol w="1447800"/>
                <a:gridCol w="1524000"/>
                <a:gridCol w="1143000"/>
                <a:gridCol w="1371600"/>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Substitution</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Total Energy (Hartrees)</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(Å)</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Dissociation Energy (eV)</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-1.175</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0.708</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4.76</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-3686.5502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-3687.7161</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0.776</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4.51</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PCNT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PCNT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-3989.1694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-3990.2550</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0.815</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2.33</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65" name="Rectangle 29"/>
          <p:cNvSpPr>
            <a:spLocks noChangeArrowheads="1"/>
          </p:cNvSpPr>
          <p:nvPr/>
        </p:nvSpPr>
        <p:spPr bwMode="auto">
          <a:xfrm>
            <a:off x="0" y="196850"/>
            <a:ext cx="91440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Bond length and dissociation energy of H</a:t>
            </a:r>
            <a:r>
              <a:rPr lang="en-US" sz="2800" b="1" baseline="-25000">
                <a:solidFill>
                  <a:srgbClr val="0000FF"/>
                </a:solidFill>
                <a:effectLst>
                  <a:outerShdw blurRad="38100" dist="38100" dir="2700000" algn="tl">
                    <a:srgbClr val="000000"/>
                  </a:outerShdw>
                </a:effectLst>
                <a:latin typeface="Times New Roman" pitchFamily="18" charset="0"/>
              </a:rPr>
              <a:t>2 </a:t>
            </a:r>
            <a:r>
              <a:rPr lang="en-US" sz="2800" b="1">
                <a:solidFill>
                  <a:srgbClr val="0000FF"/>
                </a:solidFill>
                <a:effectLst>
                  <a:outerShdw blurRad="38100" dist="38100" dir="2700000" algn="tl">
                    <a:srgbClr val="000000"/>
                  </a:outerShdw>
                </a:effectLst>
                <a:latin typeface="Times New Roman" pitchFamily="18" charset="0"/>
              </a:rPr>
              <a:t>on PCNT</a:t>
            </a:r>
          </a:p>
        </p:txBody>
      </p:sp>
      <p:graphicFrame>
        <p:nvGraphicFramePr>
          <p:cNvPr id="14366" name="Group 30"/>
          <p:cNvGraphicFramePr>
            <a:graphicFrameLocks noGrp="1"/>
          </p:cNvGraphicFramePr>
          <p:nvPr/>
        </p:nvGraphicFramePr>
        <p:xfrm>
          <a:off x="1295400" y="3783013"/>
          <a:ext cx="6553200" cy="2589848"/>
        </p:xfrm>
        <a:graphic>
          <a:graphicData uri="http://schemas.openxmlformats.org/drawingml/2006/table">
            <a:tbl>
              <a:tblPr/>
              <a:tblGrid>
                <a:gridCol w="2514600"/>
                <a:gridCol w="685800"/>
                <a:gridCol w="762000"/>
                <a:gridCol w="609600"/>
                <a:gridCol w="762000"/>
                <a:gridCol w="609600"/>
                <a:gridCol w="609600"/>
              </a:tblGrid>
              <a:tr h="3317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HOMO level  (Hartrees)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 of orbital contribution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858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C</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198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Contribution</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p</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s</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p</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FF0066"/>
                          </a:solidFill>
                          <a:effectLst/>
                          <a:latin typeface="Times New Roman" pitchFamily="18" charset="0"/>
                          <a:cs typeface="Times New Roman" pitchFamily="18" charset="0"/>
                        </a:rPr>
                        <a:t>b</a:t>
                      </a:r>
                      <a:endParaRPr kumimoji="0" lang="en-US" sz="1800" b="1" i="0" u="none" strike="noStrike" cap="none" normalizeH="0" baseline="-2500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9900CC"/>
                          </a:solidFill>
                          <a:effectLst/>
                          <a:latin typeface="Times New Roman" pitchFamily="18" charset="0"/>
                          <a:cs typeface="Times New Roman" pitchFamily="18" charset="0"/>
                        </a:rPr>
                        <a:t>t</a:t>
                      </a:r>
                      <a:endParaRPr kumimoji="0" lang="en-US" sz="1800" b="1" i="0" u="none" strike="noStrike" cap="none" normalizeH="0" baseline="-2500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(-0.1612)</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(–0.1613)</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PCNT     (– 0.1611)</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96.85</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1.71</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0.53</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PCNT+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0.1516)</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85.62</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0.04</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8.06</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4.83</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0.49</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426" name="Rectangle 90"/>
          <p:cNvSpPr>
            <a:spLocks noChangeArrowheads="1"/>
          </p:cNvSpPr>
          <p:nvPr/>
        </p:nvSpPr>
        <p:spPr bwMode="auto">
          <a:xfrm>
            <a:off x="304800" y="6400800"/>
            <a:ext cx="6089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400" b="1">
                <a:latin typeface="Times New Roman" pitchFamily="18" charset="0"/>
              </a:rPr>
              <a:t>* b- bonded hydrogen to phosphorus  and   t- terminal hydrogen in the cluster</a:t>
            </a:r>
          </a:p>
        </p:txBody>
      </p:sp>
      <p:sp>
        <p:nvSpPr>
          <p:cNvPr id="14427" name="Rectangle 91"/>
          <p:cNvSpPr>
            <a:spLocks noChangeArrowheads="1"/>
          </p:cNvSpPr>
          <p:nvPr/>
        </p:nvSpPr>
        <p:spPr bwMode="auto">
          <a:xfrm>
            <a:off x="1600200" y="3324225"/>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2247900" algn="l"/>
              </a:tabLst>
            </a:pPr>
            <a:r>
              <a:rPr lang="en-US" sz="2000" b="1">
                <a:solidFill>
                  <a:srgbClr val="FF0066"/>
                </a:solidFill>
                <a:effectLst>
                  <a:outerShdw blurRad="38100" dist="38100" dir="2700000" algn="tl">
                    <a:srgbClr val="C0C0C0"/>
                  </a:outerShdw>
                </a:effectLst>
                <a:latin typeface="Times New Roman" pitchFamily="18" charset="0"/>
              </a:rPr>
              <a:t>Character of HOMO</a:t>
            </a:r>
          </a:p>
        </p:txBody>
      </p:sp>
    </p:spTree>
    <p:extLst>
      <p:ext uri="{BB962C8B-B14F-4D97-AF65-F5344CB8AC3E}">
        <p14:creationId xmlns:p14="http://schemas.microsoft.com/office/powerpoint/2010/main" val="559407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lide Number Placeholder 91"/>
          <p:cNvSpPr>
            <a:spLocks noGrp="1"/>
          </p:cNvSpPr>
          <p:nvPr>
            <p:ph type="sldNum" sz="quarter" idx="12"/>
          </p:nvPr>
        </p:nvSpPr>
        <p:spPr/>
        <p:txBody>
          <a:bodyPr/>
          <a:lstStyle/>
          <a:p>
            <a:fld id="{6E9BBC65-167F-40A7-8714-21DCFC04E69F}" type="slidenum">
              <a:rPr lang="en-US"/>
              <a:pPr/>
              <a:t>68</a:t>
            </a:fld>
            <a:endParaRPr lang="en-US"/>
          </a:p>
        </p:txBody>
      </p:sp>
      <p:graphicFrame>
        <p:nvGraphicFramePr>
          <p:cNvPr id="15362" name="Group 2"/>
          <p:cNvGraphicFramePr>
            <a:graphicFrameLocks noGrp="1"/>
          </p:cNvGraphicFramePr>
          <p:nvPr/>
        </p:nvGraphicFramePr>
        <p:xfrm>
          <a:off x="1905000" y="838200"/>
          <a:ext cx="5181600" cy="2287270"/>
        </p:xfrm>
        <a:graphic>
          <a:graphicData uri="http://schemas.openxmlformats.org/drawingml/2006/table">
            <a:tbl>
              <a:tblPr/>
              <a:tblGrid>
                <a:gridCol w="1447800"/>
                <a:gridCol w="1524000"/>
                <a:gridCol w="838200"/>
                <a:gridCol w="1371600"/>
              </a:tblGrid>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Substitution</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Total Energy (Hartrees)</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 </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(Å)</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Dissociation Energy (eV)</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H</a:t>
                      </a:r>
                      <a:r>
                        <a:rPr kumimoji="0" lang="en-US" sz="1800" b="1" i="0" u="none" strike="noStrike" cap="none" normalizeH="0" baseline="-25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2500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-1.175</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0.708</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4.76</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-3686.5502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-3687.7161</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0.776</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4.51</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-4046.0020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-4047.0067</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0.817</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0.13</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389" name="Rectangle 29"/>
          <p:cNvSpPr>
            <a:spLocks noChangeArrowheads="1"/>
          </p:cNvSpPr>
          <p:nvPr/>
        </p:nvSpPr>
        <p:spPr bwMode="auto">
          <a:xfrm>
            <a:off x="0" y="90488"/>
            <a:ext cx="9144000" cy="519112"/>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Bond length and dissociation energy of H</a:t>
            </a:r>
            <a:r>
              <a:rPr lang="en-US" sz="2800" b="1" baseline="-25000">
                <a:solidFill>
                  <a:srgbClr val="0000FF"/>
                </a:solidFill>
                <a:effectLst>
                  <a:outerShdw blurRad="38100" dist="38100" dir="2700000" algn="tl">
                    <a:srgbClr val="000000"/>
                  </a:outerShdw>
                </a:effectLst>
                <a:latin typeface="Times New Roman" pitchFamily="18" charset="0"/>
              </a:rPr>
              <a:t>2 </a:t>
            </a:r>
            <a:r>
              <a:rPr lang="en-US" sz="2800" b="1">
                <a:solidFill>
                  <a:srgbClr val="0000FF"/>
                </a:solidFill>
                <a:effectLst>
                  <a:outerShdw blurRad="38100" dist="38100" dir="2700000" algn="tl">
                    <a:srgbClr val="000000"/>
                  </a:outerShdw>
                </a:effectLst>
                <a:latin typeface="Times New Roman" pitchFamily="18" charset="0"/>
              </a:rPr>
              <a:t>on SCNT</a:t>
            </a:r>
          </a:p>
        </p:txBody>
      </p:sp>
      <p:graphicFrame>
        <p:nvGraphicFramePr>
          <p:cNvPr id="15390" name="Group 30"/>
          <p:cNvGraphicFramePr>
            <a:graphicFrameLocks noGrp="1"/>
          </p:cNvGraphicFramePr>
          <p:nvPr/>
        </p:nvGraphicFramePr>
        <p:xfrm>
          <a:off x="1143000" y="3581400"/>
          <a:ext cx="6629400" cy="2560320"/>
        </p:xfrm>
        <a:graphic>
          <a:graphicData uri="http://schemas.openxmlformats.org/drawingml/2006/table">
            <a:tbl>
              <a:tblPr/>
              <a:tblGrid>
                <a:gridCol w="2438400"/>
                <a:gridCol w="609600"/>
                <a:gridCol w="762000"/>
                <a:gridCol w="685800"/>
                <a:gridCol w="762000"/>
                <a:gridCol w="762000"/>
                <a:gridCol w="609600"/>
              </a:tblGrid>
              <a:tr h="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HOMO level  (Hartrees)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 of orbital contribution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368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C</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S</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1778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FF0066"/>
                          </a:solidFill>
                          <a:effectLst/>
                          <a:latin typeface="Times New Roman" pitchFamily="18" charset="0"/>
                          <a:cs typeface="Times New Roman" pitchFamily="18" charset="0"/>
                        </a:rPr>
                        <a:t>b</a:t>
                      </a:r>
                      <a:endParaRPr kumimoji="0" lang="en-US" sz="1800" b="1" i="0" u="none" strike="noStrike" cap="none" normalizeH="0" baseline="-2500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a:t>
                      </a:r>
                      <a:r>
                        <a:rPr kumimoji="0" lang="en-US" sz="1800" b="1" i="0" u="none" strike="noStrike" cap="none" normalizeH="0" baseline="-25000" smtClean="0">
                          <a:ln>
                            <a:noFill/>
                          </a:ln>
                          <a:solidFill>
                            <a:schemeClr val="tx1"/>
                          </a:solidFill>
                          <a:effectLst/>
                          <a:latin typeface="Times New Roman" pitchFamily="18" charset="0"/>
                          <a:cs typeface="Times New Roman" pitchFamily="18" charset="0"/>
                        </a:rPr>
                        <a:t>t</a:t>
                      </a:r>
                      <a:endParaRPr kumimoji="0" lang="en-US" sz="1800" b="1"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7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(-0.1612)</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100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7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(–0.1613)</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100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SCNT    (– 0.1375)</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76.87</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21.17</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1.16</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SCNT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0.1207)</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0.45</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41.80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0.35</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41.65</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66"/>
                          </a:solidFill>
                          <a:effectLst/>
                          <a:latin typeface="Times New Roman" pitchFamily="18" charset="0"/>
                          <a:cs typeface="Times New Roman" pitchFamily="18" charset="0"/>
                        </a:rPr>
                        <a:t>14.87</a:t>
                      </a:r>
                      <a:endParaRPr kumimoji="0" lang="en-US" sz="1800" b="1" i="0" u="none" strike="noStrike" cap="none" normalizeH="0" baseline="0" smtClean="0">
                        <a:ln>
                          <a:noFill/>
                        </a:ln>
                        <a:solidFill>
                          <a:srgbClr val="FF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0.88</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448" name="Rectangle 88"/>
          <p:cNvSpPr>
            <a:spLocks noChangeArrowheads="1"/>
          </p:cNvSpPr>
          <p:nvPr/>
        </p:nvSpPr>
        <p:spPr bwMode="auto">
          <a:xfrm>
            <a:off x="381000" y="6324600"/>
            <a:ext cx="5792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400" b="1">
                <a:latin typeface="Times New Roman" pitchFamily="18" charset="0"/>
              </a:rPr>
              <a:t>* b- bonded hydrogen to sulphur  and   t- terminal hydrogen in the cluster</a:t>
            </a:r>
          </a:p>
        </p:txBody>
      </p:sp>
      <p:sp>
        <p:nvSpPr>
          <p:cNvPr id="15449" name="Rectangle 89"/>
          <p:cNvSpPr>
            <a:spLocks noChangeArrowheads="1"/>
          </p:cNvSpPr>
          <p:nvPr/>
        </p:nvSpPr>
        <p:spPr bwMode="auto">
          <a:xfrm>
            <a:off x="1524000" y="3200400"/>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2247900" algn="l"/>
              </a:tabLst>
            </a:pPr>
            <a:r>
              <a:rPr lang="en-US" sz="2000" b="1">
                <a:solidFill>
                  <a:srgbClr val="FF0066"/>
                </a:solidFill>
                <a:effectLst>
                  <a:outerShdw blurRad="38100" dist="38100" dir="2700000" algn="tl">
                    <a:srgbClr val="C0C0C0"/>
                  </a:outerShdw>
                </a:effectLst>
                <a:latin typeface="Times New Roman" pitchFamily="18" charset="0"/>
              </a:rPr>
              <a:t>Character of HOMO</a:t>
            </a:r>
          </a:p>
        </p:txBody>
      </p:sp>
    </p:spTree>
    <p:extLst>
      <p:ext uri="{BB962C8B-B14F-4D97-AF65-F5344CB8AC3E}">
        <p14:creationId xmlns:p14="http://schemas.microsoft.com/office/powerpoint/2010/main" val="28919389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8"/>
          <p:cNvSpPr>
            <a:spLocks noGrp="1"/>
          </p:cNvSpPr>
          <p:nvPr>
            <p:ph type="sldNum" sz="quarter" idx="12"/>
          </p:nvPr>
        </p:nvSpPr>
        <p:spPr/>
        <p:txBody>
          <a:bodyPr/>
          <a:lstStyle/>
          <a:p>
            <a:fld id="{698314D1-7D48-473E-A443-58D43B402811}" type="slidenum">
              <a:rPr lang="en-US"/>
              <a:pPr/>
              <a:t>69</a:t>
            </a:fld>
            <a:endParaRPr 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203" t="3825" r="2209" b="4478"/>
          <a:stretch>
            <a:fillRect/>
          </a:stretch>
        </p:blipFill>
        <p:spPr bwMode="auto">
          <a:xfrm>
            <a:off x="1828800" y="590550"/>
            <a:ext cx="4419600" cy="3317875"/>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ChangeArrowheads="1"/>
          </p:cNvSpPr>
          <p:nvPr/>
        </p:nvSpPr>
        <p:spPr bwMode="auto">
          <a:xfrm>
            <a:off x="0" y="52388"/>
            <a:ext cx="9144000" cy="396875"/>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4546600" algn="l"/>
              </a:tabLst>
            </a:pPr>
            <a:r>
              <a:rPr lang="en-US" sz="2000" b="1">
                <a:solidFill>
                  <a:srgbClr val="0000FF"/>
                </a:solidFill>
                <a:effectLst>
                  <a:outerShdw blurRad="38100" dist="38100" dir="2700000" algn="tl">
                    <a:srgbClr val="000000"/>
                  </a:outerShdw>
                </a:effectLst>
                <a:latin typeface="Times New Roman" pitchFamily="18" charset="0"/>
              </a:rPr>
              <a:t>Energy profile for hydrogen interaction with heteroatom substituted CNT clusters</a:t>
            </a:r>
          </a:p>
        </p:txBody>
      </p:sp>
      <p:sp>
        <p:nvSpPr>
          <p:cNvPr id="16388" name="Line 4"/>
          <p:cNvSpPr>
            <a:spLocks noChangeShapeType="1"/>
          </p:cNvSpPr>
          <p:nvPr/>
        </p:nvSpPr>
        <p:spPr bwMode="auto">
          <a:xfrm>
            <a:off x="2438400" y="3810000"/>
            <a:ext cx="373380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9" name="Text Box 5"/>
          <p:cNvSpPr txBox="1">
            <a:spLocks noChangeArrowheads="1"/>
          </p:cNvSpPr>
          <p:nvPr/>
        </p:nvSpPr>
        <p:spPr bwMode="auto">
          <a:xfrm>
            <a:off x="3581400" y="3778250"/>
            <a:ext cx="1692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solidFill>
                  <a:srgbClr val="FF5050"/>
                </a:solidFill>
              </a:rPr>
              <a:t>Reaction coordinate </a:t>
            </a:r>
          </a:p>
        </p:txBody>
      </p:sp>
      <p:graphicFrame>
        <p:nvGraphicFramePr>
          <p:cNvPr id="16390" name="Group 6"/>
          <p:cNvGraphicFramePr>
            <a:graphicFrameLocks noGrp="1"/>
          </p:cNvGraphicFramePr>
          <p:nvPr/>
        </p:nvGraphicFramePr>
        <p:xfrm>
          <a:off x="990600" y="4114800"/>
          <a:ext cx="6629400" cy="2362201"/>
        </p:xfrm>
        <a:graphic>
          <a:graphicData uri="http://schemas.openxmlformats.org/drawingml/2006/table">
            <a:tbl>
              <a:tblPr/>
              <a:tblGrid>
                <a:gridCol w="1563688"/>
                <a:gridCol w="819150"/>
                <a:gridCol w="820737"/>
                <a:gridCol w="893763"/>
                <a:gridCol w="744537"/>
                <a:gridCol w="893763"/>
                <a:gridCol w="893762"/>
              </a:tblGrid>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rPr>
                        <a:t>Substitution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E</a:t>
                      </a:r>
                      <a:r>
                        <a:rPr kumimoji="0" lang="en-US" altLang="ja-JP" sz="1800" b="1" i="0" u="none" strike="noStrike" cap="none" normalizeH="0" baseline="-25000" smtClean="0">
                          <a:ln>
                            <a:noFill/>
                          </a:ln>
                          <a:solidFill>
                            <a:srgbClr val="006600"/>
                          </a:solidFill>
                          <a:effectLst/>
                          <a:latin typeface="Times New Roman" pitchFamily="18" charset="0"/>
                          <a:ea typeface="MS Mincho" pitchFamily="49" charset="-128"/>
                          <a:cs typeface="Times New Roman" pitchFamily="18" charset="0"/>
                        </a:rPr>
                        <a:t>a</a:t>
                      </a: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 I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E</a:t>
                      </a:r>
                      <a:r>
                        <a:rPr kumimoji="0" lang="en-US" altLang="ja-JP" sz="1800" b="1" i="0" u="none" strike="noStrike" cap="none" normalizeH="0" baseline="-25000" smtClean="0">
                          <a:ln>
                            <a:noFill/>
                          </a:ln>
                          <a:solidFill>
                            <a:srgbClr val="006600"/>
                          </a:solidFill>
                          <a:effectLst/>
                          <a:latin typeface="Times New Roman" pitchFamily="18" charset="0"/>
                          <a:ea typeface="MS Mincho" pitchFamily="49" charset="-128"/>
                          <a:cs typeface="Times New Roman" pitchFamily="18" charset="0"/>
                        </a:rPr>
                        <a:t>a</a:t>
                      </a: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 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 (eV)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H</a:t>
                      </a:r>
                      <a:r>
                        <a:rPr kumimoji="0" lang="en-US" altLang="ja-JP" sz="1800" b="1" i="0" u="none" strike="noStrike" cap="none" normalizeH="0" baseline="-30000" smtClean="0">
                          <a:ln>
                            <a:noFill/>
                          </a:ln>
                          <a:solidFill>
                            <a:srgbClr val="006600"/>
                          </a:solidFill>
                          <a:effectLst/>
                          <a:latin typeface="Times New Roman" pitchFamily="18" charset="0"/>
                          <a:ea typeface="MS Mincho" pitchFamily="49" charset="-128"/>
                          <a:cs typeface="Times New Roman" pitchFamily="18" charset="0"/>
                        </a:rPr>
                        <a:t>1</a:t>
                      </a: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-H</a:t>
                      </a:r>
                      <a:r>
                        <a:rPr kumimoji="0" lang="en-US" altLang="ja-JP" sz="1800" b="1" i="0" u="none" strike="noStrike" cap="none" normalizeH="0" baseline="-30000" smtClean="0">
                          <a:ln>
                            <a:noFill/>
                          </a:ln>
                          <a:solidFill>
                            <a:srgbClr val="006600"/>
                          </a:solidFill>
                          <a:effectLst/>
                          <a:latin typeface="Times New Roman" pitchFamily="18" charset="0"/>
                          <a:ea typeface="MS Mincho" pitchFamily="49" charset="-128"/>
                          <a:cs typeface="Times New Roman" pitchFamily="18" charset="0"/>
                        </a:rPr>
                        <a:t>2</a:t>
                      </a:r>
                      <a:endPar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X-H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C-H</a:t>
                      </a:r>
                      <a:r>
                        <a:rPr kumimoji="0" lang="en-US" altLang="ja-JP" sz="1800" b="1" i="0" u="none" strike="noStrike" cap="none" normalizeH="0" baseline="-30000" smtClean="0">
                          <a:ln>
                            <a:noFill/>
                          </a:ln>
                          <a:solidFill>
                            <a:srgbClr val="006600"/>
                          </a:solidFill>
                          <a:effectLst/>
                          <a:latin typeface="Times New Roman" pitchFamily="18" charset="0"/>
                          <a:ea typeface="MS Mincho" pitchFamily="49" charset="-128"/>
                          <a:cs typeface="Times New Roman" pitchFamily="18" charset="0"/>
                        </a:rPr>
                        <a:t>1</a:t>
                      </a:r>
                      <a:r>
                        <a:rPr kumimoji="0" lang="en-US" altLang="ja-JP" sz="1800" b="1" i="0" u="none" strike="noStrike" cap="none" normalizeH="0" baseline="30000" smtClean="0">
                          <a:ln>
                            <a:noFill/>
                          </a:ln>
                          <a:solidFill>
                            <a:srgbClr val="FF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C-H</a:t>
                      </a:r>
                      <a:r>
                        <a:rPr kumimoji="0" lang="en-US" altLang="ja-JP" sz="1800" b="1" i="0" u="none" strike="noStrike" cap="none" normalizeH="0" baseline="-30000" smtClean="0">
                          <a:ln>
                            <a:noFill/>
                          </a:ln>
                          <a:solidFill>
                            <a:srgbClr val="006600"/>
                          </a:solidFill>
                          <a:effectLst/>
                          <a:latin typeface="Times New Roman" pitchFamily="18" charset="0"/>
                          <a:ea typeface="MS Mincho" pitchFamily="49" charset="-128"/>
                          <a:cs typeface="Times New Roman" pitchFamily="18" charset="0"/>
                        </a:rPr>
                        <a:t>2</a:t>
                      </a:r>
                      <a:r>
                        <a:rPr kumimoji="0" lang="en-US" altLang="ja-JP" sz="1800" b="1" i="0" u="none" strike="noStrike" cap="none" normalizeH="0" baseline="30000" smtClean="0">
                          <a:ln>
                            <a:noFill/>
                          </a:ln>
                          <a:solidFill>
                            <a:srgbClr val="FF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rPr>
                        <a:t>CNT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10.02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0.71</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rPr>
                        <a:t>N CNT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3.84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4.58</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1.45</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1.11</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1.70</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1.94</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rPr>
                        <a:t>P CNT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3.81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3.99</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1.51</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1.61</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1.27</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2.33</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rPr>
                        <a:t>S CNT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6600"/>
                          </a:solidFill>
                          <a:effectLst/>
                          <a:latin typeface="Times New Roman" pitchFamily="18" charset="0"/>
                          <a:ea typeface="MS Mincho" pitchFamily="49" charset="-128"/>
                          <a:cs typeface="Times New Roman"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4.85</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1.50</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1.75</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1.24</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2.40</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40" name="Rectangle 56"/>
          <p:cNvSpPr>
            <a:spLocks noChangeArrowheads="1"/>
          </p:cNvSpPr>
          <p:nvPr/>
        </p:nvSpPr>
        <p:spPr bwMode="auto">
          <a:xfrm>
            <a:off x="914400" y="6553200"/>
            <a:ext cx="678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solidFill>
                  <a:srgbClr val="0000FF"/>
                </a:solidFill>
                <a:latin typeface="Times New Roman" pitchFamily="18" charset="0"/>
              </a:rPr>
              <a:t>E</a:t>
            </a:r>
            <a:r>
              <a:rPr lang="en-US" sz="1400" b="1" baseline="-25000">
                <a:solidFill>
                  <a:srgbClr val="0000FF"/>
                </a:solidFill>
                <a:latin typeface="Times New Roman" pitchFamily="18" charset="0"/>
              </a:rPr>
              <a:t>a</a:t>
            </a:r>
            <a:r>
              <a:rPr lang="en-US" sz="1400" b="1">
                <a:solidFill>
                  <a:srgbClr val="0000FF"/>
                </a:solidFill>
                <a:latin typeface="Times New Roman" pitchFamily="18" charset="0"/>
              </a:rPr>
              <a:t> = E (transition state) – E (reactant)</a:t>
            </a:r>
            <a:r>
              <a:rPr lang="en-US" sz="1400" b="1">
                <a:latin typeface="Times New Roman" pitchFamily="18" charset="0"/>
              </a:rPr>
              <a:t>   </a:t>
            </a:r>
            <a:r>
              <a:rPr lang="en-US" sz="1400" b="1">
                <a:solidFill>
                  <a:srgbClr val="FF0000"/>
                </a:solidFill>
                <a:latin typeface="Times New Roman" pitchFamily="18" charset="0"/>
              </a:rPr>
              <a:t>* Shortest C-H bond distance</a:t>
            </a:r>
            <a:endParaRPr lang="en-US" sz="1400" b="1">
              <a:solidFill>
                <a:srgbClr val="FF0000"/>
              </a:solidFill>
              <a:latin typeface="Times New Roman" pitchFamily="18" charset="0"/>
              <a:ea typeface="MS PGothic" pitchFamily="34" charset="-128"/>
            </a:endParaRPr>
          </a:p>
        </p:txBody>
      </p:sp>
    </p:spTree>
    <p:extLst>
      <p:ext uri="{BB962C8B-B14F-4D97-AF65-F5344CB8AC3E}">
        <p14:creationId xmlns:p14="http://schemas.microsoft.com/office/powerpoint/2010/main" val="3614924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ate Placeholder 39"/>
          <p:cNvSpPr>
            <a:spLocks noGrp="1"/>
          </p:cNvSpPr>
          <p:nvPr>
            <p:ph type="dt" sz="half" idx="10"/>
          </p:nvPr>
        </p:nvSpPr>
        <p:spPr/>
        <p:txBody>
          <a:bodyPr/>
          <a:lstStyle/>
          <a:p>
            <a:fld id="{CFC6A130-EAD4-4D85-9186-8394ED45AB5F}" type="datetime1">
              <a:rPr lang="en-US"/>
              <a:pPr/>
              <a:t>4/5/2013</a:t>
            </a:fld>
            <a:endParaRPr lang="en-US"/>
          </a:p>
        </p:txBody>
      </p:sp>
      <p:sp>
        <p:nvSpPr>
          <p:cNvPr id="41" name="Footer Placeholder 40"/>
          <p:cNvSpPr>
            <a:spLocks noGrp="1"/>
          </p:cNvSpPr>
          <p:nvPr>
            <p:ph type="ftr" sz="quarter" idx="11"/>
          </p:nvPr>
        </p:nvSpPr>
        <p:spPr/>
        <p:txBody>
          <a:bodyPr/>
          <a:lstStyle/>
          <a:p>
            <a:r>
              <a:rPr lang="en-US"/>
              <a:t>NCCR-IITM</a:t>
            </a:r>
          </a:p>
        </p:txBody>
      </p:sp>
      <p:sp>
        <p:nvSpPr>
          <p:cNvPr id="42" name="Slide Number Placeholder 41"/>
          <p:cNvSpPr>
            <a:spLocks noGrp="1"/>
          </p:cNvSpPr>
          <p:nvPr>
            <p:ph type="sldNum" sz="quarter" idx="12"/>
          </p:nvPr>
        </p:nvSpPr>
        <p:spPr/>
        <p:txBody>
          <a:bodyPr/>
          <a:lstStyle/>
          <a:p>
            <a:fld id="{9E67D9B8-323D-4DF2-B6FD-32AEF0C66EC5}" type="slidenum">
              <a:rPr lang="en-US"/>
              <a:pPr/>
              <a:t>7</a:t>
            </a:fld>
            <a:endParaRPr lang="en-US"/>
          </a:p>
        </p:txBody>
      </p:sp>
      <p:sp>
        <p:nvSpPr>
          <p:cNvPr id="162818" name="Text Box 2"/>
          <p:cNvSpPr txBox="1">
            <a:spLocks noChangeArrowheads="1"/>
          </p:cNvSpPr>
          <p:nvPr/>
        </p:nvSpPr>
        <p:spPr bwMode="auto">
          <a:xfrm>
            <a:off x="0" y="0"/>
            <a:ext cx="9144000" cy="366713"/>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Binary oxide photo-catalysts</a:t>
            </a:r>
          </a:p>
        </p:txBody>
      </p:sp>
      <p:graphicFrame>
        <p:nvGraphicFramePr>
          <p:cNvPr id="162819" name="Group 3"/>
          <p:cNvGraphicFramePr>
            <a:graphicFrameLocks noGrp="1"/>
          </p:cNvGraphicFramePr>
          <p:nvPr/>
        </p:nvGraphicFramePr>
        <p:xfrm>
          <a:off x="228600" y="3962400"/>
          <a:ext cx="8686800" cy="2427923"/>
        </p:xfrm>
        <a:graphic>
          <a:graphicData uri="http://schemas.openxmlformats.org/drawingml/2006/table">
            <a:tbl>
              <a:tblPr/>
              <a:tblGrid>
                <a:gridCol w="1295400"/>
                <a:gridCol w="2438400"/>
                <a:gridCol w="4953000"/>
              </a:tblGrid>
              <a:tr h="317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Catalyst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Pros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Cons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836CA"/>
                          </a:solidFill>
                          <a:effectLst/>
                          <a:latin typeface="Arial" charset="0"/>
                        </a:rPr>
                        <a:t>TiO</a:t>
                      </a:r>
                      <a:r>
                        <a:rPr kumimoji="0" lang="en-US" sz="1400" b="0" i="0" u="none" strike="noStrike" cap="none" normalizeH="0" baseline="-25000" smtClean="0">
                          <a:ln>
                            <a:noFill/>
                          </a:ln>
                          <a:solidFill>
                            <a:srgbClr val="0836CA"/>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Highly active and stable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6600"/>
                          </a:solidFill>
                          <a:effectLst/>
                          <a:latin typeface="Arial" charset="0"/>
                        </a:rPr>
                        <a:t>Works only in UV 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836CA"/>
                          </a:solidFill>
                          <a:effectLst/>
                          <a:latin typeface="Arial" charset="0"/>
                        </a:rPr>
                        <a:t>ZnO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Considerably active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6600"/>
                          </a:solidFill>
                          <a:effectLst/>
                          <a:latin typeface="Arial" charset="0"/>
                        </a:rPr>
                        <a:t>Suffers photo-corrosion ; works only in UV 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836CA"/>
                          </a:solidFill>
                          <a:effectLst/>
                          <a:latin typeface="Arial" charset="0"/>
                        </a:rPr>
                        <a:t>CeO</a:t>
                      </a:r>
                      <a:r>
                        <a:rPr kumimoji="0" lang="en-US" sz="1400" b="0" i="0" u="none" strike="noStrike" cap="none" normalizeH="0" baseline="-25000" smtClean="0">
                          <a:ln>
                            <a:noFill/>
                          </a:ln>
                          <a:solidFill>
                            <a:srgbClr val="0836CA"/>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Works in visible light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6600"/>
                          </a:solidFill>
                          <a:effectLst/>
                          <a:latin typeface="Arial" charset="0"/>
                        </a:rPr>
                        <a:t>Considerably less active than TiO</a:t>
                      </a:r>
                      <a:r>
                        <a:rPr kumimoji="0" lang="en-US" sz="1400" b="0" i="0" u="none" strike="noStrike" cap="none" normalizeH="0" baseline="-25000" smtClean="0">
                          <a:ln>
                            <a:noFill/>
                          </a:ln>
                          <a:solidFill>
                            <a:srgbClr val="006600"/>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836CA"/>
                          </a:solidFill>
                          <a:effectLst/>
                          <a:latin typeface="Arial" charset="0"/>
                        </a:rPr>
                        <a:t>WO</a:t>
                      </a:r>
                      <a:r>
                        <a:rPr kumimoji="0" lang="en-US" sz="1400" b="0" i="0" u="none" strike="noStrike" cap="none" normalizeH="0" baseline="-25000" smtClean="0">
                          <a:ln>
                            <a:noFill/>
                          </a:ln>
                          <a:solidFill>
                            <a:srgbClr val="0836CA"/>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6600"/>
                          </a:solidFill>
                          <a:effectLst/>
                          <a:latin typeface="Arial" charset="0"/>
                        </a:rPr>
                        <a:t>Cannot evolve H</a:t>
                      </a:r>
                      <a:r>
                        <a:rPr kumimoji="0" lang="en-US" sz="1400" b="0" i="0" u="none" strike="noStrike" cap="none" normalizeH="0" baseline="-25000" smtClean="0">
                          <a:ln>
                            <a:noFill/>
                          </a:ln>
                          <a:solidFill>
                            <a:srgbClr val="006600"/>
                          </a:solidFill>
                          <a:effectLst/>
                          <a:latin typeface="Arial" charset="0"/>
                        </a:rPr>
                        <a:t>2</a:t>
                      </a:r>
                      <a:r>
                        <a:rPr kumimoji="0" lang="en-US" sz="1400" b="0" i="0" u="none" strike="noStrike" cap="none" normalizeH="0" baseline="0" smtClean="0">
                          <a:ln>
                            <a:noFill/>
                          </a:ln>
                          <a:solidFill>
                            <a:srgbClr val="006600"/>
                          </a:solidFill>
                          <a:effectLst/>
                          <a:latin typeface="Arial" charset="0"/>
                        </a:rPr>
                        <a:t> ; Less active than TiO</a:t>
                      </a:r>
                      <a:r>
                        <a:rPr kumimoji="0" lang="en-US" sz="1400" b="0" i="0" u="none" strike="noStrike" cap="none" normalizeH="0" baseline="-25000" smtClean="0">
                          <a:ln>
                            <a:noFill/>
                          </a:ln>
                          <a:solidFill>
                            <a:srgbClr val="006600"/>
                          </a:solidFill>
                          <a:effectLst/>
                          <a:latin typeface="Arial" charset="0"/>
                        </a:rPr>
                        <a:t>2</a:t>
                      </a:r>
                      <a:r>
                        <a:rPr kumimoji="0" lang="en-US" sz="1400" b="0" i="0" u="none" strike="noStrike" cap="none" normalizeH="0" baseline="0" smtClean="0">
                          <a:ln>
                            <a:noFill/>
                          </a:ln>
                          <a:solidFill>
                            <a:srgbClr val="006600"/>
                          </a:solidFill>
                          <a:effectLst/>
                          <a:latin typeface="Arial" charset="0"/>
                        </a:rPr>
                        <a:t>;  Inactive in UV 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836CA"/>
                          </a:solidFill>
                          <a:effectLst/>
                          <a:latin typeface="Arial" charset="0"/>
                        </a:rPr>
                        <a:t>SnO</a:t>
                      </a:r>
                      <a:r>
                        <a:rPr kumimoji="0" lang="en-US" sz="1400" b="0" i="0" u="none" strike="noStrike" cap="none" normalizeH="0" baseline="-25000" smtClean="0">
                          <a:ln>
                            <a:noFill/>
                          </a:ln>
                          <a:solidFill>
                            <a:srgbClr val="0836CA"/>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6600"/>
                          </a:solidFill>
                          <a:effectLst/>
                          <a:latin typeface="Arial" charset="0"/>
                        </a:rPr>
                        <a:t>Less active than TiO</a:t>
                      </a:r>
                      <a:r>
                        <a:rPr kumimoji="0" lang="en-US" sz="1400" b="0" i="0" u="none" strike="noStrike" cap="none" normalizeH="0" baseline="-25000" smtClean="0">
                          <a:ln>
                            <a:noFill/>
                          </a:ln>
                          <a:solidFill>
                            <a:srgbClr val="006600"/>
                          </a:solidFill>
                          <a:effectLst/>
                          <a:latin typeface="Arial" charset="0"/>
                        </a:rPr>
                        <a:t>2</a:t>
                      </a:r>
                      <a:r>
                        <a:rPr kumimoji="0" lang="en-US" sz="1400" b="0" i="0" u="none" strike="noStrike" cap="none" normalizeH="0" baseline="0" smtClean="0">
                          <a:ln>
                            <a:noFill/>
                          </a:ln>
                          <a:solidFill>
                            <a:srgbClr val="006600"/>
                          </a:solidFill>
                          <a:effectLst/>
                          <a:latin typeface="Arial" charset="0"/>
                        </a:rPr>
                        <a:t> ; Inactive in UV 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836CA"/>
                          </a:solidFill>
                          <a:effectLst/>
                          <a:latin typeface="Arial" charset="0"/>
                        </a:rPr>
                        <a:t>Fe</a:t>
                      </a:r>
                      <a:r>
                        <a:rPr kumimoji="0" lang="en-US" sz="1400" b="0" i="0" u="none" strike="noStrike" cap="none" normalizeH="0" baseline="-25000" smtClean="0">
                          <a:ln>
                            <a:noFill/>
                          </a:ln>
                          <a:solidFill>
                            <a:srgbClr val="0836CA"/>
                          </a:solidFill>
                          <a:effectLst/>
                          <a:latin typeface="Arial" charset="0"/>
                        </a:rPr>
                        <a:t>2</a:t>
                      </a:r>
                      <a:r>
                        <a:rPr kumimoji="0" lang="en-US" sz="1400" b="0" i="0" u="none" strike="noStrike" cap="none" normalizeH="0" baseline="0" smtClean="0">
                          <a:ln>
                            <a:noFill/>
                          </a:ln>
                          <a:solidFill>
                            <a:srgbClr val="0836CA"/>
                          </a:solidFill>
                          <a:effectLst/>
                          <a:latin typeface="Arial" charset="0"/>
                        </a:rPr>
                        <a:t>O</a:t>
                      </a:r>
                      <a:r>
                        <a:rPr kumimoji="0" lang="en-US" sz="1400" b="0" i="0" u="none" strike="noStrike" cap="none" normalizeH="0" baseline="-25000" smtClean="0">
                          <a:ln>
                            <a:noFill/>
                          </a:ln>
                          <a:solidFill>
                            <a:srgbClr val="0836CA"/>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Works in visible light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6600"/>
                          </a:solidFill>
                          <a:effectLst/>
                          <a:latin typeface="Arial" charset="0"/>
                        </a:rPr>
                        <a:t>Cannot evolve H</a:t>
                      </a:r>
                      <a:r>
                        <a:rPr kumimoji="0" lang="en-US" sz="1400" b="0" i="0" u="none" strike="noStrike" cap="none" normalizeH="0" baseline="-25000" smtClean="0">
                          <a:ln>
                            <a:noFill/>
                          </a:ln>
                          <a:solidFill>
                            <a:srgbClr val="006600"/>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2853" name="Rectangle 37"/>
          <p:cNvSpPr>
            <a:spLocks noChangeArrowheads="1"/>
          </p:cNvSpPr>
          <p:nvPr/>
        </p:nvSpPr>
        <p:spPr bwMode="auto">
          <a:xfrm>
            <a:off x="304800" y="685800"/>
            <a:ext cx="37338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0" hangingPunct="0">
              <a:buClr>
                <a:srgbClr val="FF0000"/>
              </a:buClr>
              <a:buFont typeface="Wingdings" pitchFamily="2" charset="2"/>
              <a:buChar char="v"/>
            </a:pPr>
            <a:r>
              <a:rPr lang="en-US" sz="1600" b="1">
                <a:solidFill>
                  <a:srgbClr val="0836CA"/>
                </a:solidFill>
              </a:rPr>
              <a:t>Bottom of CB - d and sp orbitals metal cations</a:t>
            </a:r>
          </a:p>
          <a:p>
            <a:pPr marL="342900" indent="-342900" eaLnBrk="0" hangingPunct="0">
              <a:buClr>
                <a:srgbClr val="FF0000"/>
              </a:buClr>
              <a:buFont typeface="Wingdings" pitchFamily="2" charset="2"/>
              <a:buChar char="v"/>
            </a:pPr>
            <a:endParaRPr lang="en-US" sz="1600" b="1">
              <a:solidFill>
                <a:srgbClr val="0836CA"/>
              </a:solidFill>
            </a:endParaRPr>
          </a:p>
          <a:p>
            <a:pPr marL="342900" indent="-342900" eaLnBrk="0" hangingPunct="0">
              <a:buClr>
                <a:srgbClr val="FF0000"/>
              </a:buClr>
              <a:buFont typeface="Wingdings" pitchFamily="2" charset="2"/>
              <a:buChar char="v"/>
            </a:pPr>
            <a:r>
              <a:rPr lang="en-US" sz="1600" b="1">
                <a:solidFill>
                  <a:srgbClr val="0836CA"/>
                </a:solidFill>
              </a:rPr>
              <a:t>Top of VB - O 2p orbitals</a:t>
            </a:r>
          </a:p>
          <a:p>
            <a:pPr marL="342900" indent="-342900" eaLnBrk="0" hangingPunct="0">
              <a:buClr>
                <a:srgbClr val="FF0000"/>
              </a:buClr>
              <a:buFont typeface="Wingdings" pitchFamily="2" charset="2"/>
              <a:buChar char="v"/>
            </a:pPr>
            <a:endParaRPr lang="en-US" sz="1600" b="1">
              <a:solidFill>
                <a:srgbClr val="0836CA"/>
              </a:solidFill>
            </a:endParaRPr>
          </a:p>
          <a:p>
            <a:pPr marL="342900" indent="-342900" eaLnBrk="0" hangingPunct="0">
              <a:buClr>
                <a:srgbClr val="FF0000"/>
              </a:buClr>
              <a:buFont typeface="Wingdings" pitchFamily="2" charset="2"/>
              <a:buChar char="v"/>
            </a:pPr>
            <a:r>
              <a:rPr lang="en-US" sz="1600" b="1">
                <a:solidFill>
                  <a:srgbClr val="0836CA"/>
                </a:solidFill>
              </a:rPr>
              <a:t>O 2p orbials normally located at ~+3 V (vs NHE) or higher</a:t>
            </a:r>
          </a:p>
        </p:txBody>
      </p:sp>
      <p:sp>
        <p:nvSpPr>
          <p:cNvPr id="162854" name="Text Box 38"/>
          <p:cNvSpPr txBox="1">
            <a:spLocks noChangeArrowheads="1"/>
          </p:cNvSpPr>
          <p:nvPr/>
        </p:nvSpPr>
        <p:spPr bwMode="auto">
          <a:xfrm>
            <a:off x="1219200" y="6507163"/>
            <a:ext cx="670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b="1">
                <a:solidFill>
                  <a:srgbClr val="006600"/>
                </a:solidFill>
              </a:rPr>
              <a:t>Alonso </a:t>
            </a:r>
            <a:r>
              <a:rPr lang="en-US" sz="1200" b="1" i="1">
                <a:solidFill>
                  <a:srgbClr val="006600"/>
                </a:solidFill>
              </a:rPr>
              <a:t>et al.,</a:t>
            </a:r>
            <a:r>
              <a:rPr lang="en-US" sz="1200" b="1">
                <a:solidFill>
                  <a:srgbClr val="006600"/>
                </a:solidFill>
              </a:rPr>
              <a:t> </a:t>
            </a:r>
            <a:r>
              <a:rPr lang="en-US" sz="1200" b="1" i="1">
                <a:solidFill>
                  <a:srgbClr val="006600"/>
                </a:solidFill>
              </a:rPr>
              <a:t>Energy Environ. Sci</a:t>
            </a:r>
            <a:r>
              <a:rPr lang="en-US" sz="1200" b="1">
                <a:solidFill>
                  <a:srgbClr val="006600"/>
                </a:solidFill>
              </a:rPr>
              <a:t>., 2 (2009) 1231</a:t>
            </a:r>
          </a:p>
        </p:txBody>
      </p:sp>
      <p:pic>
        <p:nvPicPr>
          <p:cNvPr id="162855" name="Picture 39"/>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l="3030" b="4167"/>
          <a:stretch>
            <a:fillRect/>
          </a:stretch>
        </p:blipFill>
        <p:spPr bwMode="auto">
          <a:xfrm>
            <a:off x="4267200" y="581025"/>
            <a:ext cx="4191000" cy="307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5141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lide Number Placeholder 94"/>
          <p:cNvSpPr>
            <a:spLocks noGrp="1"/>
          </p:cNvSpPr>
          <p:nvPr>
            <p:ph type="sldNum" sz="quarter" idx="12"/>
          </p:nvPr>
        </p:nvSpPr>
        <p:spPr/>
        <p:txBody>
          <a:bodyPr/>
          <a:lstStyle/>
          <a:p>
            <a:fld id="{B5A9C15E-4D1F-47A3-9208-398CF5E8D285}" type="slidenum">
              <a:rPr lang="en-US"/>
              <a:pPr/>
              <a:t>70</a:t>
            </a:fld>
            <a:endParaRPr lang="en-US"/>
          </a:p>
        </p:txBody>
      </p:sp>
      <p:graphicFrame>
        <p:nvGraphicFramePr>
          <p:cNvPr id="18434" name="Group 2"/>
          <p:cNvGraphicFramePr>
            <a:graphicFrameLocks noGrp="1"/>
          </p:cNvGraphicFramePr>
          <p:nvPr/>
        </p:nvGraphicFramePr>
        <p:xfrm>
          <a:off x="590550" y="838200"/>
          <a:ext cx="5486400" cy="2409508"/>
        </p:xfrm>
        <a:graphic>
          <a:graphicData uri="http://schemas.openxmlformats.org/drawingml/2006/table">
            <a:tbl>
              <a:tblPr/>
              <a:tblGrid>
                <a:gridCol w="1447800"/>
                <a:gridCol w="1447800"/>
                <a:gridCol w="1143000"/>
                <a:gridCol w="1447800"/>
              </a:tblGrid>
              <a:tr h="763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Substitution</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Total energy (Hartrees)</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1800" b="1" i="0" u="none" strike="noStrike" cap="none" normalizeH="0" baseline="-30000" smtClean="0">
                          <a:ln>
                            <a:noFill/>
                          </a:ln>
                          <a:solidFill>
                            <a:srgbClr val="FF0000"/>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(Å)</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Dissociation energy (eV)</a:t>
                      </a:r>
                      <a:endParaRPr kumimoji="0" lang="en-US" sz="18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8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H</a:t>
                      </a:r>
                      <a:r>
                        <a:rPr kumimoji="0" lang="en-US" sz="1800" b="1" i="0" u="none" strike="noStrike" cap="none" normalizeH="0" baseline="-25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2500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-1.175</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0.708</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4.76</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-3686.5502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-3687.7161</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0.776</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4.51</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B CNT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B CNT +  H</a:t>
                      </a:r>
                      <a:r>
                        <a:rPr kumimoji="0" lang="en-US" sz="18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18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-3671.7254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-3672.9440</a:t>
                      </a:r>
                      <a:endParaRPr kumimoji="0" lang="en-US" sz="18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0.818</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33FF"/>
                          </a:solidFill>
                          <a:effectLst/>
                          <a:latin typeface="Times New Roman" pitchFamily="18" charset="0"/>
                          <a:cs typeface="Times New Roman" pitchFamily="18" charset="0"/>
                        </a:rPr>
                        <a:t>5.95</a:t>
                      </a:r>
                      <a:endParaRPr kumimoji="0" lang="en-US" sz="18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461" name="Rectangle 29"/>
          <p:cNvSpPr>
            <a:spLocks noChangeArrowheads="1"/>
          </p:cNvSpPr>
          <p:nvPr/>
        </p:nvSpPr>
        <p:spPr bwMode="auto">
          <a:xfrm>
            <a:off x="0" y="152400"/>
            <a:ext cx="91440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Bond length and dissociation energy of H</a:t>
            </a:r>
            <a:r>
              <a:rPr lang="en-US" sz="2800" b="1" baseline="-25000">
                <a:solidFill>
                  <a:srgbClr val="0000FF"/>
                </a:solidFill>
                <a:effectLst>
                  <a:outerShdw blurRad="38100" dist="38100" dir="2700000" algn="tl">
                    <a:srgbClr val="000000"/>
                  </a:outerShdw>
                </a:effectLst>
                <a:latin typeface="Times New Roman" pitchFamily="18" charset="0"/>
              </a:rPr>
              <a:t>2 </a:t>
            </a:r>
            <a:r>
              <a:rPr lang="en-US" sz="2800" b="1">
                <a:solidFill>
                  <a:srgbClr val="0000FF"/>
                </a:solidFill>
                <a:effectLst>
                  <a:outerShdw blurRad="38100" dist="38100" dir="2700000" algn="tl">
                    <a:srgbClr val="000000"/>
                  </a:outerShdw>
                </a:effectLst>
                <a:latin typeface="Times New Roman" pitchFamily="18" charset="0"/>
              </a:rPr>
              <a:t>on BCNT</a:t>
            </a:r>
          </a:p>
        </p:txBody>
      </p:sp>
      <p:graphicFrame>
        <p:nvGraphicFramePr>
          <p:cNvPr id="18462" name="Group 30"/>
          <p:cNvGraphicFramePr>
            <a:graphicFrameLocks noGrp="1"/>
          </p:cNvGraphicFramePr>
          <p:nvPr/>
        </p:nvGraphicFramePr>
        <p:xfrm>
          <a:off x="1371600" y="3683000"/>
          <a:ext cx="6324600" cy="2659698"/>
        </p:xfrm>
        <a:graphic>
          <a:graphicData uri="http://schemas.openxmlformats.org/drawingml/2006/table">
            <a:tbl>
              <a:tblPr/>
              <a:tblGrid>
                <a:gridCol w="2514600"/>
                <a:gridCol w="685800"/>
                <a:gridCol w="762000"/>
                <a:gridCol w="609600"/>
                <a:gridCol w="609600"/>
                <a:gridCol w="533400"/>
                <a:gridCol w="609600"/>
              </a:tblGrid>
              <a:tr h="127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HOMO level  (Hartrees)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 of orbital contribution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275">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C</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B</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cs typeface="Times New Roman" pitchFamily="18" charset="0"/>
                        </a:rPr>
                        <a:t>H</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4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Contribution</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p</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006600"/>
                          </a:solidFill>
                          <a:effectLst/>
                          <a:latin typeface="Times New Roman" pitchFamily="18" charset="0"/>
                          <a:cs typeface="Times New Roman" pitchFamily="18" charset="0"/>
                        </a:rPr>
                        <a:t>b</a:t>
                      </a:r>
                      <a:endParaRPr kumimoji="0" lang="en-US" sz="1800" b="1" i="0" u="none" strike="noStrike" cap="none" normalizeH="0" baseline="-2500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s</a:t>
                      </a:r>
                      <a:r>
                        <a:rPr kumimoji="0" lang="en-US" sz="1800" b="1" i="0" u="none" strike="noStrike" cap="none" normalizeH="0" baseline="-25000" smtClean="0">
                          <a:ln>
                            <a:noFill/>
                          </a:ln>
                          <a:solidFill>
                            <a:srgbClr val="0000FF"/>
                          </a:solidFill>
                          <a:effectLst/>
                          <a:latin typeface="Times New Roman" pitchFamily="18" charset="0"/>
                          <a:cs typeface="Times New Roman" pitchFamily="18" charset="0"/>
                        </a:rPr>
                        <a:t>t</a:t>
                      </a:r>
                      <a:endParaRPr kumimoji="0" lang="en-US" sz="1800" b="1" i="0" u="none" strike="noStrike" cap="none" normalizeH="0" baseline="-2500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(-0.1612)</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100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(–0.1613)</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100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BCNT    (–0.1576)</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94.87</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3.59</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0.5</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BCNT + H</a:t>
                      </a:r>
                      <a:r>
                        <a:rPr kumimoji="0" lang="en-US" sz="1800" b="1" i="0" u="none" strike="noStrike" cap="none" normalizeH="0" baseline="-30000" smtClean="0">
                          <a:ln>
                            <a:noFill/>
                          </a:ln>
                          <a:solidFill>
                            <a:srgbClr val="0000FF"/>
                          </a:solidFill>
                          <a:effectLst/>
                          <a:latin typeface="Times New Roman" pitchFamily="18" charset="0"/>
                          <a:cs typeface="Times New Roman" pitchFamily="18" charset="0"/>
                        </a:rPr>
                        <a:t>2     </a:t>
                      </a: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0.1534)</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96.26</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0.10</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cs typeface="Times New Roman" pitchFamily="18" charset="0"/>
                        </a:rPr>
                        <a:t>1.12</a:t>
                      </a:r>
                      <a:endParaRPr kumimoji="0" lang="en-US" sz="1800" b="1" i="0" u="none" strike="noStrike" cap="none" normalizeH="0" baseline="0" smtClean="0">
                        <a:ln>
                          <a:noFill/>
                        </a:ln>
                        <a:solidFill>
                          <a:srgbClr val="9900CC"/>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1</a:t>
                      </a:r>
                      <a:endParaRPr kumimoji="0" lang="en-US" sz="18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0.54</a:t>
                      </a:r>
                      <a:endParaRPr kumimoji="0" lang="en-US" sz="18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522" name="Rectangle 90"/>
          <p:cNvSpPr>
            <a:spLocks noChangeArrowheads="1"/>
          </p:cNvSpPr>
          <p:nvPr/>
        </p:nvSpPr>
        <p:spPr bwMode="auto">
          <a:xfrm>
            <a:off x="381000" y="6400800"/>
            <a:ext cx="5654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400" b="1">
                <a:latin typeface="Times New Roman" pitchFamily="18" charset="0"/>
              </a:rPr>
              <a:t>* b- bonded hydrogen to boron  and   t- terminal hydrogen in the cluster</a:t>
            </a:r>
          </a:p>
        </p:txBody>
      </p:sp>
      <p:sp>
        <p:nvSpPr>
          <p:cNvPr id="18523" name="Rectangle 91"/>
          <p:cNvSpPr>
            <a:spLocks noChangeArrowheads="1"/>
          </p:cNvSpPr>
          <p:nvPr/>
        </p:nvSpPr>
        <p:spPr bwMode="auto">
          <a:xfrm>
            <a:off x="1447800" y="3260725"/>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2247900" algn="l"/>
              </a:tabLst>
            </a:pPr>
            <a:r>
              <a:rPr lang="en-US" sz="2000" b="1">
                <a:solidFill>
                  <a:srgbClr val="FF0066"/>
                </a:solidFill>
                <a:effectLst>
                  <a:outerShdw blurRad="38100" dist="38100" dir="2700000" algn="tl">
                    <a:srgbClr val="C0C0C0"/>
                  </a:outerShdw>
                </a:effectLst>
                <a:latin typeface="Times New Roman" pitchFamily="18" charset="0"/>
              </a:rPr>
              <a:t>Character of HOMO</a:t>
            </a:r>
          </a:p>
        </p:txBody>
      </p:sp>
      <p:pic>
        <p:nvPicPr>
          <p:cNvPr id="18524" name="Picture 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1100" y="762000"/>
            <a:ext cx="26289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2884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46"/>
          <p:cNvSpPr>
            <a:spLocks noGrp="1"/>
          </p:cNvSpPr>
          <p:nvPr>
            <p:ph type="sldNum" sz="quarter" idx="12"/>
          </p:nvPr>
        </p:nvSpPr>
        <p:spPr/>
        <p:txBody>
          <a:bodyPr/>
          <a:lstStyle/>
          <a:p>
            <a:fld id="{CCCF6D7A-8E62-41C2-A500-EFAF5CEFE604}" type="slidenum">
              <a:rPr lang="en-US"/>
              <a:pPr/>
              <a:t>71</a:t>
            </a:fld>
            <a:endParaRPr lang="en-US"/>
          </a:p>
        </p:txBody>
      </p:sp>
      <p:sp>
        <p:nvSpPr>
          <p:cNvPr id="19458" name="Rectangle 2"/>
          <p:cNvSpPr>
            <a:spLocks noChangeArrowheads="1"/>
          </p:cNvSpPr>
          <p:nvPr/>
        </p:nvSpPr>
        <p:spPr bwMode="auto">
          <a:xfrm>
            <a:off x="0" y="166688"/>
            <a:ext cx="9144000" cy="519112"/>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Bond length and dissociation energy of H</a:t>
            </a:r>
            <a:r>
              <a:rPr lang="en-US" sz="2800" b="1" baseline="-25000">
                <a:solidFill>
                  <a:srgbClr val="0000FF"/>
                </a:solidFill>
                <a:effectLst>
                  <a:outerShdw blurRad="38100" dist="38100" dir="2700000" algn="tl">
                    <a:srgbClr val="000000"/>
                  </a:outerShdw>
                </a:effectLst>
                <a:latin typeface="Times New Roman" pitchFamily="18" charset="0"/>
              </a:rPr>
              <a:t>2</a:t>
            </a:r>
            <a:r>
              <a:rPr lang="en-US" sz="2800" b="1">
                <a:solidFill>
                  <a:srgbClr val="0000FF"/>
                </a:solidFill>
                <a:effectLst>
                  <a:outerShdw blurRad="38100" dist="38100" dir="2700000" algn="tl">
                    <a:srgbClr val="000000"/>
                  </a:outerShdw>
                </a:effectLst>
                <a:latin typeface="Times New Roman" pitchFamily="18" charset="0"/>
              </a:rPr>
              <a:t> on BCNTs</a:t>
            </a:r>
          </a:p>
        </p:txBody>
      </p:sp>
      <p:grpSp>
        <p:nvGrpSpPr>
          <p:cNvPr id="19459" name="Group 3"/>
          <p:cNvGrpSpPr>
            <a:grpSpLocks/>
          </p:cNvGrpSpPr>
          <p:nvPr/>
        </p:nvGrpSpPr>
        <p:grpSpPr bwMode="auto">
          <a:xfrm>
            <a:off x="6172200" y="914400"/>
            <a:ext cx="2859088" cy="2362200"/>
            <a:chOff x="576" y="1104"/>
            <a:chExt cx="2313" cy="2352"/>
          </a:xfrm>
        </p:grpSpPr>
        <p:pic>
          <p:nvPicPr>
            <p:cNvPr id="19460" name="Picture 4" descr="bcnt1"/>
            <p:cNvPicPr>
              <a:picLocks noChangeAspect="1" noChangeArrowheads="1"/>
            </p:cNvPicPr>
            <p:nvPr/>
          </p:nvPicPr>
          <p:blipFill>
            <a:blip r:embed="rId2" cstate="print">
              <a:extLst>
                <a:ext uri="{28A0092B-C50C-407E-A947-70E740481C1C}">
                  <a14:useLocalDpi xmlns:a14="http://schemas.microsoft.com/office/drawing/2010/main" val="0"/>
                </a:ext>
              </a:extLst>
            </a:blip>
            <a:srcRect l="15218" t="4338" r="10146"/>
            <a:stretch>
              <a:fillRect/>
            </a:stretch>
          </p:blipFill>
          <p:spPr bwMode="auto">
            <a:xfrm>
              <a:off x="576" y="1104"/>
              <a:ext cx="2313" cy="2352"/>
            </a:xfrm>
            <a:prstGeom prst="rect">
              <a:avLst/>
            </a:prstGeom>
            <a:noFill/>
            <a:extLst>
              <a:ext uri="{909E8E84-426E-40DD-AFC4-6F175D3DCCD1}">
                <a14:hiddenFill xmlns:a14="http://schemas.microsoft.com/office/drawing/2010/main">
                  <a:solidFill>
                    <a:srgbClr val="FFFFFF"/>
                  </a:solidFill>
                </a14:hiddenFill>
              </a:ext>
            </a:extLst>
          </p:spPr>
        </p:pic>
        <p:sp>
          <p:nvSpPr>
            <p:cNvPr id="19461" name="Line 5"/>
            <p:cNvSpPr>
              <a:spLocks noChangeShapeType="1"/>
            </p:cNvSpPr>
            <p:nvPr/>
          </p:nvSpPr>
          <p:spPr bwMode="auto">
            <a:xfrm>
              <a:off x="1488" y="2208"/>
              <a:ext cx="0" cy="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2" name="Line 6"/>
            <p:cNvSpPr>
              <a:spLocks noChangeShapeType="1"/>
            </p:cNvSpPr>
            <p:nvPr/>
          </p:nvSpPr>
          <p:spPr bwMode="auto">
            <a:xfrm flipH="1">
              <a:off x="1632" y="2160"/>
              <a:ext cx="48" cy="2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9463" name="Group 7"/>
          <p:cNvGraphicFramePr>
            <a:graphicFrameLocks noGrp="1"/>
          </p:cNvGraphicFramePr>
          <p:nvPr/>
        </p:nvGraphicFramePr>
        <p:xfrm>
          <a:off x="152400" y="990600"/>
          <a:ext cx="5761038" cy="5251133"/>
        </p:xfrm>
        <a:graphic>
          <a:graphicData uri="http://schemas.openxmlformats.org/drawingml/2006/table">
            <a:tbl>
              <a:tblPr/>
              <a:tblGrid>
                <a:gridCol w="2286000"/>
                <a:gridCol w="1458913"/>
                <a:gridCol w="831850"/>
                <a:gridCol w="1184275"/>
              </a:tblGrid>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Substitution</a:t>
                      </a:r>
                      <a:endParaRPr kumimoji="0" lang="en-US" sz="20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Total energy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 (Hartrees)</a:t>
                      </a:r>
                      <a:endParaRPr kumimoji="0" lang="en-US" sz="20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2000" b="1" i="0" u="none" strike="noStrike" cap="none" normalizeH="0" baseline="-30000" smtClean="0">
                          <a:ln>
                            <a:noFill/>
                          </a:ln>
                          <a:solidFill>
                            <a:srgbClr val="FF0000"/>
                          </a:solidFill>
                          <a:effectLst/>
                          <a:latin typeface="Times New Roman" pitchFamily="18" charset="0"/>
                          <a:cs typeface="Times New Roman" pitchFamily="18" charset="0"/>
                        </a:rPr>
                        <a:t>1</a:t>
                      </a: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-H</a:t>
                      </a:r>
                      <a:r>
                        <a:rPr kumimoji="0" lang="en-US" sz="2000" b="1" i="0" u="none" strike="noStrike" cap="none" normalizeH="0" baseline="-30000" smtClean="0">
                          <a:ln>
                            <a:noFill/>
                          </a:ln>
                          <a:solidFill>
                            <a:srgbClr val="FF0000"/>
                          </a:solidFill>
                          <a:effectLst/>
                          <a:latin typeface="Times New Roman" pitchFamily="18" charset="0"/>
                          <a:cs typeface="Times New Roman" pitchFamily="18" charset="0"/>
                        </a:rPr>
                        <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(Å)</a:t>
                      </a:r>
                      <a:endParaRPr kumimoji="0" lang="en-US" sz="20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Dissociation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Times New Roman" pitchFamily="18" charset="0"/>
                        </a:rPr>
                        <a:t> energy (eV)</a:t>
                      </a:r>
                      <a:endParaRPr kumimoji="0" lang="en-US" sz="20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H</a:t>
                      </a:r>
                      <a:r>
                        <a:rPr kumimoji="0" lang="en-US" sz="2000" b="1" i="0" u="none" strike="noStrike" cap="none" normalizeH="0" baseline="-25000" smtClean="0">
                          <a:ln>
                            <a:noFill/>
                          </a:ln>
                          <a:solidFill>
                            <a:srgbClr val="006600"/>
                          </a:solidFill>
                          <a:effectLst/>
                          <a:latin typeface="Times New Roman" pitchFamily="18" charset="0"/>
                          <a:cs typeface="Times New Roman" pitchFamily="18" charset="0"/>
                        </a:rPr>
                        <a:t>2</a:t>
                      </a:r>
                      <a:endParaRPr kumimoji="0" lang="en-US" sz="2000" b="1" i="0" u="none" strike="noStrike" cap="none" normalizeH="0" baseline="-2500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-1.175</a:t>
                      </a:r>
                      <a:endParaRPr kumimoji="0" lang="en-US" sz="20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0.708</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4.76</a:t>
                      </a:r>
                      <a:endParaRPr kumimoji="0" lang="en-US" sz="20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CNT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CNT + H</a:t>
                      </a:r>
                      <a:r>
                        <a:rPr kumimoji="0" lang="en-US" sz="20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20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-3686.5502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-3687.7161</a:t>
                      </a:r>
                      <a:endParaRPr kumimoji="0" lang="en-US" sz="20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0.776</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4.51</a:t>
                      </a:r>
                      <a:endParaRPr kumimoji="0" lang="en-US" sz="20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58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2B CNT (adjacent)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0066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2B CNT (adjacent)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 H</a:t>
                      </a:r>
                      <a:r>
                        <a:rPr kumimoji="0" lang="en-US" sz="20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20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-3658.6666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9900CC"/>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-3659.8092</a:t>
                      </a:r>
                      <a:endParaRPr kumimoji="0" lang="en-US" sz="20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0.913</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3333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3.88</a:t>
                      </a:r>
                      <a:endParaRPr kumimoji="0" lang="en-US" sz="20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7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2B CNT (alternate)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0066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2B CNT (alternate)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cs typeface="Times New Roman" pitchFamily="18" charset="0"/>
                        </a:rPr>
                        <a:t>+ H</a:t>
                      </a:r>
                      <a:r>
                        <a:rPr kumimoji="0" lang="en-US" sz="2000" b="1" i="0" u="none" strike="noStrike" cap="none" normalizeH="0" baseline="-30000" smtClean="0">
                          <a:ln>
                            <a:noFill/>
                          </a:ln>
                          <a:solidFill>
                            <a:srgbClr val="006600"/>
                          </a:solidFill>
                          <a:effectLst/>
                          <a:latin typeface="Times New Roman" pitchFamily="18" charset="0"/>
                          <a:cs typeface="Times New Roman" pitchFamily="18" charset="0"/>
                        </a:rPr>
                        <a:t>2</a:t>
                      </a:r>
                      <a:endParaRPr kumimoji="0" lang="en-US" sz="20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-3659.3491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9900CC"/>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cs typeface="Times New Roman" pitchFamily="18" charset="0"/>
                        </a:rPr>
                        <a:t>-3660.3594</a:t>
                      </a:r>
                      <a:endParaRPr kumimoji="0" lang="en-US" sz="20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0.928</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3333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3333FF"/>
                          </a:solidFill>
                          <a:effectLst/>
                          <a:latin typeface="Times New Roman" pitchFamily="18" charset="0"/>
                          <a:cs typeface="Times New Roman" pitchFamily="18" charset="0"/>
                        </a:rPr>
                        <a:t>0.28</a:t>
                      </a:r>
                      <a:endParaRPr kumimoji="0" lang="en-US" sz="2000" b="1" i="0" u="none" strike="noStrike" cap="none" normalizeH="0" baseline="0" smtClean="0">
                        <a:ln>
                          <a:noFill/>
                        </a:ln>
                        <a:solidFill>
                          <a:srgbClr val="3333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19495" name="Group 39"/>
          <p:cNvGrpSpPr>
            <a:grpSpLocks/>
          </p:cNvGrpSpPr>
          <p:nvPr/>
        </p:nvGrpSpPr>
        <p:grpSpPr bwMode="auto">
          <a:xfrm>
            <a:off x="6019800" y="3810000"/>
            <a:ext cx="2819400" cy="2514600"/>
            <a:chOff x="3120" y="1152"/>
            <a:chExt cx="2169" cy="2256"/>
          </a:xfrm>
        </p:grpSpPr>
        <p:pic>
          <p:nvPicPr>
            <p:cNvPr id="19496" name="Picture 40" descr="bcnt2"/>
            <p:cNvPicPr>
              <a:picLocks noChangeAspect="1" noChangeArrowheads="1"/>
            </p:cNvPicPr>
            <p:nvPr/>
          </p:nvPicPr>
          <p:blipFill>
            <a:blip r:embed="rId3">
              <a:extLst>
                <a:ext uri="{28A0092B-C50C-407E-A947-70E740481C1C}">
                  <a14:useLocalDpi xmlns:a14="http://schemas.microsoft.com/office/drawing/2010/main" val="0"/>
                </a:ext>
              </a:extLst>
            </a:blip>
            <a:srcRect l="25363" t="15297" r="20290" b="13470"/>
            <a:stretch>
              <a:fillRect/>
            </a:stretch>
          </p:blipFill>
          <p:spPr bwMode="auto">
            <a:xfrm>
              <a:off x="3120" y="1152"/>
              <a:ext cx="2169" cy="2256"/>
            </a:xfrm>
            <a:prstGeom prst="rect">
              <a:avLst/>
            </a:prstGeom>
            <a:noFill/>
            <a:extLst>
              <a:ext uri="{909E8E84-426E-40DD-AFC4-6F175D3DCCD1}">
                <a14:hiddenFill xmlns:a14="http://schemas.microsoft.com/office/drawing/2010/main">
                  <a:solidFill>
                    <a:srgbClr val="FFFFFF"/>
                  </a:solidFill>
                </a14:hiddenFill>
              </a:ext>
            </a:extLst>
          </p:spPr>
        </p:pic>
        <p:sp>
          <p:nvSpPr>
            <p:cNvPr id="19497" name="Line 41"/>
            <p:cNvSpPr>
              <a:spLocks noChangeShapeType="1"/>
            </p:cNvSpPr>
            <p:nvPr/>
          </p:nvSpPr>
          <p:spPr bwMode="auto">
            <a:xfrm flipV="1">
              <a:off x="3840" y="2208"/>
              <a:ext cx="144" cy="14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8" name="Line 42"/>
            <p:cNvSpPr>
              <a:spLocks noChangeShapeType="1"/>
            </p:cNvSpPr>
            <p:nvPr/>
          </p:nvSpPr>
          <p:spPr bwMode="auto">
            <a:xfrm flipV="1">
              <a:off x="4080" y="2352"/>
              <a:ext cx="0" cy="9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499" name="Text Box 43"/>
          <p:cNvSpPr txBox="1">
            <a:spLocks noChangeArrowheads="1"/>
          </p:cNvSpPr>
          <p:nvPr/>
        </p:nvSpPr>
        <p:spPr bwMode="auto">
          <a:xfrm>
            <a:off x="6629400" y="3352800"/>
            <a:ext cx="2157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FF5050"/>
                </a:solidFill>
                <a:latin typeface="Times New Roman" pitchFamily="18" charset="0"/>
              </a:rPr>
              <a:t>Adjacent position </a:t>
            </a:r>
          </a:p>
        </p:txBody>
      </p:sp>
      <p:sp>
        <p:nvSpPr>
          <p:cNvPr id="19500" name="Text Box 44"/>
          <p:cNvSpPr txBox="1">
            <a:spLocks noChangeArrowheads="1"/>
          </p:cNvSpPr>
          <p:nvPr/>
        </p:nvSpPr>
        <p:spPr bwMode="auto">
          <a:xfrm>
            <a:off x="6354763" y="6324600"/>
            <a:ext cx="2332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FF5050"/>
                </a:solidFill>
                <a:latin typeface="Times New Roman" pitchFamily="18" charset="0"/>
              </a:rPr>
              <a:t>Alternative position</a:t>
            </a:r>
          </a:p>
        </p:txBody>
      </p:sp>
    </p:spTree>
    <p:extLst>
      <p:ext uri="{BB962C8B-B14F-4D97-AF65-F5344CB8AC3E}">
        <p14:creationId xmlns:p14="http://schemas.microsoft.com/office/powerpoint/2010/main" val="30426366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8"/>
          <p:cNvSpPr>
            <a:spLocks noGrp="1"/>
          </p:cNvSpPr>
          <p:nvPr>
            <p:ph type="sldNum" sz="quarter" idx="12"/>
          </p:nvPr>
        </p:nvSpPr>
        <p:spPr/>
        <p:txBody>
          <a:bodyPr/>
          <a:lstStyle/>
          <a:p>
            <a:fld id="{5932A316-32B0-4CC3-9D6F-55E9493C4E13}" type="slidenum">
              <a:rPr lang="en-US"/>
              <a:pPr/>
              <a:t>72</a:t>
            </a:fld>
            <a:endParaRPr lang="en-US"/>
          </a:p>
        </p:txBody>
      </p:sp>
      <p:graphicFrame>
        <p:nvGraphicFramePr>
          <p:cNvPr id="77827" name="Group 3"/>
          <p:cNvGraphicFramePr>
            <a:graphicFrameLocks noGrp="1"/>
          </p:cNvGraphicFramePr>
          <p:nvPr/>
        </p:nvGraphicFramePr>
        <p:xfrm>
          <a:off x="914400" y="4308475"/>
          <a:ext cx="7029450" cy="2092961"/>
        </p:xfrm>
        <a:graphic>
          <a:graphicData uri="http://schemas.openxmlformats.org/drawingml/2006/table">
            <a:tbl>
              <a:tblPr/>
              <a:tblGrid>
                <a:gridCol w="2286000"/>
                <a:gridCol w="762000"/>
                <a:gridCol w="762000"/>
                <a:gridCol w="838200"/>
                <a:gridCol w="685800"/>
                <a:gridCol w="838200"/>
                <a:gridCol w="857250"/>
              </a:tblGrid>
              <a:tr h="779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66"/>
                          </a:solidFill>
                          <a:effectLst/>
                          <a:latin typeface="Times New Roman" pitchFamily="18" charset="0"/>
                          <a:ea typeface="MS Mincho" pitchFamily="49" charset="-128"/>
                          <a:cs typeface="Times New Roman" pitchFamily="18" charset="0"/>
                        </a:rPr>
                        <a:t>Substitution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E</a:t>
                      </a:r>
                      <a:r>
                        <a:rPr kumimoji="0" lang="en-US" altLang="ja-JP" sz="1800" b="1" i="0" u="none" strike="noStrike" cap="none" normalizeH="0" baseline="-25000" smtClean="0">
                          <a:ln>
                            <a:noFill/>
                          </a:ln>
                          <a:solidFill>
                            <a:srgbClr val="9900CC"/>
                          </a:solidFill>
                          <a:effectLst/>
                          <a:latin typeface="Times New Roman" pitchFamily="18" charset="0"/>
                          <a:ea typeface="MS Mincho" pitchFamily="49" charset="-128"/>
                          <a:cs typeface="Times New Roman" pitchFamily="18" charset="0"/>
                        </a:rPr>
                        <a:t>a</a:t>
                      </a: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 I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E</a:t>
                      </a:r>
                      <a:r>
                        <a:rPr kumimoji="0" lang="en-US" altLang="ja-JP" sz="1800" b="1" i="0" u="none" strike="noStrike" cap="none" normalizeH="0" baseline="-25000" smtClean="0">
                          <a:ln>
                            <a:noFill/>
                          </a:ln>
                          <a:solidFill>
                            <a:srgbClr val="9900CC"/>
                          </a:solidFill>
                          <a:effectLst/>
                          <a:latin typeface="Times New Roman" pitchFamily="18" charset="0"/>
                          <a:ea typeface="MS Mincho" pitchFamily="49" charset="-128"/>
                          <a:cs typeface="Times New Roman" pitchFamily="18" charset="0"/>
                        </a:rPr>
                        <a:t>a</a:t>
                      </a: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 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 (eV)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H</a:t>
                      </a:r>
                      <a:r>
                        <a:rPr kumimoji="0" lang="en-US" altLang="ja-JP" sz="1800" b="1" i="0" u="none" strike="noStrike" cap="none" normalizeH="0" baseline="-30000" smtClean="0">
                          <a:ln>
                            <a:noFill/>
                          </a:ln>
                          <a:solidFill>
                            <a:srgbClr val="9900CC"/>
                          </a:solidFill>
                          <a:effectLst/>
                          <a:latin typeface="Times New Roman" pitchFamily="18" charset="0"/>
                          <a:ea typeface="MS Mincho" pitchFamily="49" charset="-128"/>
                          <a:cs typeface="Times New Roman" pitchFamily="18" charset="0"/>
                        </a:rPr>
                        <a:t>1</a:t>
                      </a: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-H</a:t>
                      </a:r>
                      <a:r>
                        <a:rPr kumimoji="0" lang="en-US" altLang="ja-JP" sz="1800" b="1" i="0" u="none" strike="noStrike" cap="none" normalizeH="0" baseline="-30000" smtClean="0">
                          <a:ln>
                            <a:noFill/>
                          </a:ln>
                          <a:solidFill>
                            <a:srgbClr val="9900CC"/>
                          </a:solidFill>
                          <a:effectLst/>
                          <a:latin typeface="Times New Roman" pitchFamily="18" charset="0"/>
                          <a:ea typeface="MS Mincho" pitchFamily="49" charset="-128"/>
                          <a:cs typeface="Times New Roman" pitchFamily="18" charset="0"/>
                        </a:rPr>
                        <a:t>2</a:t>
                      </a:r>
                      <a:endPar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X-H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C-H</a:t>
                      </a:r>
                      <a:r>
                        <a:rPr kumimoji="0" lang="en-US" altLang="ja-JP" sz="1800" b="1" i="0" u="none" strike="noStrike" cap="none" normalizeH="0" baseline="-30000" smtClean="0">
                          <a:ln>
                            <a:noFill/>
                          </a:ln>
                          <a:solidFill>
                            <a:srgbClr val="9900CC"/>
                          </a:solidFill>
                          <a:effectLst/>
                          <a:latin typeface="Times New Roman" pitchFamily="18" charset="0"/>
                          <a:ea typeface="MS Mincho" pitchFamily="49" charset="-128"/>
                          <a:cs typeface="Times New Roman" pitchFamily="18" charset="0"/>
                        </a:rPr>
                        <a:t>1</a:t>
                      </a:r>
                      <a:r>
                        <a:rPr kumimoji="0" lang="en-US" altLang="ja-JP" sz="1800" b="1" i="0" u="none" strike="noStrike" cap="none" normalizeH="0" baseline="30000" smtClean="0">
                          <a:ln>
                            <a:noFill/>
                          </a:ln>
                          <a:solidFill>
                            <a:srgbClr val="FF0000"/>
                          </a:solidFill>
                          <a:effectLst/>
                          <a:latin typeface="Times New Roman" pitchFamily="18" charset="0"/>
                          <a:ea typeface="MS Mincho" pitchFamily="49" charset="-128"/>
                          <a:cs typeface="Times New Roman" pitchFamily="18" charset="0"/>
                          <a:sym typeface="Symbol" pitchFamily="18" charset="2"/>
                        </a:rPr>
                        <a:t></a:t>
                      </a:r>
                      <a:endPar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C-H</a:t>
                      </a:r>
                      <a:r>
                        <a:rPr kumimoji="0" lang="en-US" altLang="ja-JP" sz="1800" b="1" i="0" u="none" strike="noStrike" cap="none" normalizeH="0" baseline="-30000" smtClean="0">
                          <a:ln>
                            <a:noFill/>
                          </a:ln>
                          <a:solidFill>
                            <a:srgbClr val="9900CC"/>
                          </a:solidFill>
                          <a:effectLst/>
                          <a:latin typeface="Times New Roman" pitchFamily="18" charset="0"/>
                          <a:ea typeface="MS Mincho" pitchFamily="49" charset="-128"/>
                          <a:cs typeface="Times New Roman" pitchFamily="18" charset="0"/>
                        </a:rPr>
                        <a:t>2</a:t>
                      </a:r>
                      <a:r>
                        <a:rPr kumimoji="0" lang="en-US" altLang="ja-JP" sz="1800" b="1" i="0" u="none" strike="noStrike" cap="none" normalizeH="0" baseline="30000" smtClean="0">
                          <a:ln>
                            <a:noFill/>
                          </a:ln>
                          <a:solidFill>
                            <a:srgbClr val="FF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9900CC"/>
                          </a:solidFill>
                          <a:effectLst/>
                          <a:latin typeface="Times New Roman" pitchFamily="18" charset="0"/>
                          <a:ea typeface="MS Mincho" pitchFamily="49" charset="-128"/>
                          <a:cs typeface="Times New Roman" pitchFamily="18" charset="0"/>
                        </a:rPr>
                        <a:t>(Å)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66"/>
                          </a:solidFill>
                          <a:effectLst/>
                          <a:latin typeface="Times New Roman" pitchFamily="18" charset="0"/>
                          <a:ea typeface="MS Mincho" pitchFamily="49" charset="-128"/>
                          <a:cs typeface="Times New Roman" pitchFamily="18" charset="0"/>
                        </a:rPr>
                        <a:t>CNT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FF"/>
                          </a:solidFill>
                          <a:effectLst/>
                          <a:latin typeface="Times New Roman" pitchFamily="18" charset="0"/>
                          <a:ea typeface="MS Mincho" pitchFamily="49" charset="-128"/>
                          <a:cs typeface="Times New Roman" pitchFamily="18" charset="0"/>
                        </a:rPr>
                        <a:t>10.02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0.71</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66"/>
                          </a:solidFill>
                          <a:effectLst/>
                          <a:latin typeface="Times New Roman" pitchFamily="18" charset="0"/>
                          <a:ea typeface="MS Mincho" pitchFamily="49" charset="-128"/>
                          <a:cs typeface="Times New Roman" pitchFamily="18" charset="0"/>
                        </a:rPr>
                        <a:t>2B CNT (adjacent)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FF"/>
                          </a:solidFill>
                          <a:effectLst/>
                          <a:latin typeface="Times New Roman" pitchFamily="18" charset="0"/>
                          <a:ea typeface="MS Mincho" pitchFamily="49" charset="-128"/>
                          <a:cs typeface="Times New Roman" pitchFamily="18" charset="0"/>
                        </a:rPr>
                        <a:t>2.22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2.98</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1.95</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1.31</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2.59</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2.72</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FF0066"/>
                          </a:solidFill>
                          <a:effectLst/>
                          <a:latin typeface="Times New Roman" pitchFamily="18" charset="0"/>
                          <a:ea typeface="MS Mincho" pitchFamily="49" charset="-128"/>
                          <a:cs typeface="Times New Roman" pitchFamily="18" charset="0"/>
                        </a:rPr>
                        <a:t>2B CNT (alternate)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FF"/>
                          </a:solidFill>
                          <a:effectLst/>
                          <a:latin typeface="Times New Roman" pitchFamily="18" charset="0"/>
                          <a:ea typeface="MS Mincho" pitchFamily="49" charset="-128"/>
                          <a:cs typeface="Times New Roman" pitchFamily="18"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2.33</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2.95</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1.47</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1.47</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2.34</a:t>
                      </a:r>
                      <a:endParaRPr kumimoji="0" lang="en-US" altLang="ja-JP"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869" name="Rectangle 45"/>
          <p:cNvSpPr>
            <a:spLocks noChangeArrowheads="1"/>
          </p:cNvSpPr>
          <p:nvPr/>
        </p:nvSpPr>
        <p:spPr bwMode="auto">
          <a:xfrm>
            <a:off x="914400" y="6400800"/>
            <a:ext cx="762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solidFill>
                  <a:srgbClr val="006600"/>
                </a:solidFill>
                <a:latin typeface="Times New Roman" pitchFamily="18" charset="0"/>
              </a:rPr>
              <a:t>E</a:t>
            </a:r>
            <a:r>
              <a:rPr lang="en-US" sz="1400" b="1" baseline="-25000">
                <a:solidFill>
                  <a:srgbClr val="006600"/>
                </a:solidFill>
                <a:latin typeface="Times New Roman" pitchFamily="18" charset="0"/>
              </a:rPr>
              <a:t>a</a:t>
            </a:r>
            <a:r>
              <a:rPr lang="en-US" sz="1400" b="1">
                <a:solidFill>
                  <a:srgbClr val="006600"/>
                </a:solidFill>
                <a:latin typeface="Times New Roman" pitchFamily="18" charset="0"/>
              </a:rPr>
              <a:t> = E (transition state) – E (reactant) </a:t>
            </a:r>
            <a:r>
              <a:rPr lang="en-US" sz="1400" b="1">
                <a:solidFill>
                  <a:srgbClr val="FF0000"/>
                </a:solidFill>
                <a:latin typeface="Times New Roman" pitchFamily="18" charset="0"/>
              </a:rPr>
              <a:t>* Shortest C-H bond distance</a:t>
            </a:r>
            <a:endParaRPr lang="en-US" sz="1400" b="1">
              <a:solidFill>
                <a:srgbClr val="FF0000"/>
              </a:solidFill>
              <a:latin typeface="Times New Roman" pitchFamily="18" charset="0"/>
              <a:ea typeface="MS PGothic" pitchFamily="34" charset="-128"/>
            </a:endParaRPr>
          </a:p>
        </p:txBody>
      </p:sp>
      <p:sp>
        <p:nvSpPr>
          <p:cNvPr id="77870" name="Rectangle 46"/>
          <p:cNvSpPr>
            <a:spLocks noChangeArrowheads="1"/>
          </p:cNvSpPr>
          <p:nvPr/>
        </p:nvSpPr>
        <p:spPr bwMode="auto">
          <a:xfrm>
            <a:off x="76200" y="44450"/>
            <a:ext cx="90678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Energy profile of boron substituted CNT clusters </a:t>
            </a:r>
          </a:p>
        </p:txBody>
      </p:sp>
      <p:pic>
        <p:nvPicPr>
          <p:cNvPr id="77871"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28650"/>
            <a:ext cx="49530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2311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44"/>
          <p:cNvSpPr>
            <a:spLocks noGrp="1"/>
          </p:cNvSpPr>
          <p:nvPr>
            <p:ph type="sldNum" sz="quarter" idx="12"/>
          </p:nvPr>
        </p:nvSpPr>
        <p:spPr/>
        <p:txBody>
          <a:bodyPr/>
          <a:lstStyle/>
          <a:p>
            <a:fld id="{87BD4C1D-92EC-499E-AF1E-86146FEE7878}" type="slidenum">
              <a:rPr lang="en-US"/>
              <a:pPr/>
              <a:t>73</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l="21053" r="18420"/>
          <a:stretch>
            <a:fillRect/>
          </a:stretch>
        </p:blipFill>
        <p:spPr bwMode="auto">
          <a:xfrm>
            <a:off x="6629400" y="838200"/>
            <a:ext cx="24384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 Box 3"/>
          <p:cNvSpPr txBox="1">
            <a:spLocks noChangeArrowheads="1"/>
          </p:cNvSpPr>
          <p:nvPr/>
        </p:nvSpPr>
        <p:spPr bwMode="auto">
          <a:xfrm>
            <a:off x="304800" y="1828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400" b="1">
                <a:solidFill>
                  <a:srgbClr val="0000FF"/>
                </a:solidFill>
                <a:effectLst>
                  <a:outerShdw blurRad="38100" dist="38100" dir="2700000" algn="tl">
                    <a:srgbClr val="C0C0C0"/>
                  </a:outerShdw>
                </a:effectLst>
                <a:latin typeface="Times New Roman" pitchFamily="18" charset="0"/>
              </a:rPr>
              <a:t>Bond length and dissociation energy of H</a:t>
            </a:r>
            <a:r>
              <a:rPr lang="en-US" sz="2400" b="1" baseline="-25000">
                <a:solidFill>
                  <a:srgbClr val="0000FF"/>
                </a:solidFill>
                <a:effectLst>
                  <a:outerShdw blurRad="38100" dist="38100" dir="2700000" algn="tl">
                    <a:srgbClr val="C0C0C0"/>
                  </a:outerShdw>
                </a:effectLst>
                <a:latin typeface="Times New Roman" pitchFamily="18" charset="0"/>
              </a:rPr>
              <a:t>2</a:t>
            </a:r>
            <a:endParaRPr lang="en-US" sz="2400" b="1">
              <a:solidFill>
                <a:srgbClr val="0000FF"/>
              </a:solidFill>
              <a:effectLst>
                <a:outerShdw blurRad="38100" dist="38100" dir="2700000" algn="tl">
                  <a:srgbClr val="C0C0C0"/>
                </a:outerShdw>
              </a:effectLst>
              <a:latin typeface="Times New Roman" pitchFamily="18" charset="0"/>
            </a:endParaRPr>
          </a:p>
        </p:txBody>
      </p:sp>
      <p:graphicFrame>
        <p:nvGraphicFramePr>
          <p:cNvPr id="24580" name="Group 4"/>
          <p:cNvGraphicFramePr>
            <a:graphicFrameLocks noGrp="1"/>
          </p:cNvGraphicFramePr>
          <p:nvPr/>
        </p:nvGraphicFramePr>
        <p:xfrm>
          <a:off x="762000" y="2362200"/>
          <a:ext cx="5943600" cy="4206240"/>
        </p:xfrm>
        <a:graphic>
          <a:graphicData uri="http://schemas.openxmlformats.org/drawingml/2006/table">
            <a:tbl>
              <a:tblPr/>
              <a:tblGrid>
                <a:gridCol w="1295400"/>
                <a:gridCol w="1676400"/>
                <a:gridCol w="1066800"/>
                <a:gridCol w="1905000"/>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accent2"/>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Times New Roman" pitchFamily="18" charset="0"/>
                        </a:rPr>
                        <a:t>Total Energy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(Hartrees)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990000"/>
                        </a:buClr>
                        <a:buSzTx/>
                        <a:buFontTx/>
                        <a:buNone/>
                        <a:tabLst/>
                      </a:pPr>
                      <a:r>
                        <a:rPr kumimoji="0" lang="en-US" sz="2000" b="1" i="0" u="none" strike="noStrike" cap="none" normalizeH="0" baseline="0" smtClean="0">
                          <a:ln>
                            <a:noFill/>
                          </a:ln>
                          <a:solidFill>
                            <a:schemeClr val="accent2"/>
                          </a:solidFill>
                          <a:effectLst/>
                          <a:latin typeface="Times New Roman" pitchFamily="18" charset="0"/>
                        </a:rPr>
                        <a:t>(H</a:t>
                      </a:r>
                      <a:r>
                        <a:rPr kumimoji="0" lang="en-US" sz="2000" b="1" i="0" u="none" strike="noStrike" cap="none" normalizeH="0" baseline="-25000" smtClean="0">
                          <a:ln>
                            <a:noFill/>
                          </a:ln>
                          <a:solidFill>
                            <a:schemeClr val="accent2"/>
                          </a:solidFill>
                          <a:effectLst/>
                          <a:latin typeface="Times New Roman" pitchFamily="18" charset="0"/>
                        </a:rPr>
                        <a:t>1</a:t>
                      </a:r>
                      <a:r>
                        <a:rPr kumimoji="0" lang="en-US" sz="2000" b="1" i="0" u="none" strike="noStrike" cap="none" normalizeH="0" baseline="0" smtClean="0">
                          <a:ln>
                            <a:noFill/>
                          </a:ln>
                          <a:solidFill>
                            <a:schemeClr val="accent2"/>
                          </a:solidFill>
                          <a:effectLst/>
                          <a:latin typeface="Times New Roman" pitchFamily="18" charset="0"/>
                        </a:rPr>
                        <a:t>-H</a:t>
                      </a:r>
                      <a:r>
                        <a:rPr kumimoji="0" lang="en-US" sz="2000" b="1" i="0" u="none" strike="noStrike" cap="none" normalizeH="0" baseline="-25000" smtClean="0">
                          <a:ln>
                            <a:noFill/>
                          </a:ln>
                          <a:solidFill>
                            <a:schemeClr val="accent2"/>
                          </a:solidFill>
                          <a:effectLst/>
                          <a:latin typeface="Times New Roman" pitchFamily="18" charset="0"/>
                        </a:rPr>
                        <a:t>2</a:t>
                      </a:r>
                      <a:r>
                        <a:rPr kumimoji="0" lang="en-US" sz="2000" b="1" i="0" u="none" strike="noStrike" cap="none" normalizeH="0" baseline="0" smtClean="0">
                          <a:ln>
                            <a:noFill/>
                          </a:ln>
                          <a:solidFill>
                            <a:schemeClr val="accent2"/>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rgbClr val="990000"/>
                        </a:buClr>
                        <a:buSzTx/>
                        <a:buFontTx/>
                        <a:buNone/>
                        <a:tabLst/>
                      </a:pPr>
                      <a:r>
                        <a:rPr kumimoji="0" lang="en-US" sz="2000" b="1" i="0" u="none" strike="noStrike" cap="none" normalizeH="0" baseline="0" smtClean="0">
                          <a:ln>
                            <a:noFill/>
                          </a:ln>
                          <a:solidFill>
                            <a:schemeClr val="accent2"/>
                          </a:solidFill>
                          <a:effectLst/>
                          <a:latin typeface="Times New Roman" pitchFamily="18" charset="0"/>
                          <a:cs typeface="Times New Roman" pitchFamily="18" charset="0"/>
                        </a:rPr>
                        <a:t>Å</a:t>
                      </a:r>
                      <a:endParaRPr kumimoji="0" lang="en-US" sz="2000" b="1" i="0" u="none" strike="noStrike" cap="none" normalizeH="0" baseline="0" smtClean="0">
                        <a:ln>
                          <a:noFill/>
                        </a:ln>
                        <a:solidFill>
                          <a:schemeClr val="accent2"/>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Times New Roman" pitchFamily="18" charset="0"/>
                        </a:rPr>
                        <a:t>H</a:t>
                      </a:r>
                      <a:r>
                        <a:rPr kumimoji="0" lang="en-US" sz="2000" b="1" i="0" u="none" strike="noStrike" cap="none" normalizeH="0" baseline="-25000" smtClean="0">
                          <a:ln>
                            <a:noFill/>
                          </a:ln>
                          <a:solidFill>
                            <a:schemeClr val="accent2"/>
                          </a:solidFill>
                          <a:effectLst/>
                          <a:latin typeface="Times New Roman" pitchFamily="18" charset="0"/>
                        </a:rPr>
                        <a:t>2</a:t>
                      </a:r>
                      <a:r>
                        <a:rPr kumimoji="0" lang="en-US" sz="2000" b="1" i="0" u="none" strike="noStrike" cap="none" normalizeH="0" baseline="0" smtClean="0">
                          <a:ln>
                            <a:noFill/>
                          </a:ln>
                          <a:solidFill>
                            <a:schemeClr val="accent2"/>
                          </a:solidFill>
                          <a:effectLst/>
                          <a:latin typeface="Times New Roman" pitchFamily="18" charset="0"/>
                        </a:rPr>
                        <a:t> Dissociation energy (eV)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342900" marR="0" lvl="3"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H</a:t>
                      </a:r>
                      <a:r>
                        <a:rPr kumimoji="0" lang="en-US" sz="2000" b="1" i="0" u="none" strike="noStrike" cap="none" normalizeH="0" baseline="-25000" smtClean="0">
                          <a:ln>
                            <a:noFill/>
                          </a:ln>
                          <a:solidFill>
                            <a:srgbClr val="993300"/>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0.708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66"/>
                          </a:solidFill>
                          <a:effectLst/>
                          <a:latin typeface="Times New Roman" pitchFamily="18" charset="0"/>
                        </a:rPr>
                        <a:t>4.74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C</a:t>
                      </a:r>
                      <a:r>
                        <a:rPr kumimoji="0" lang="en-US" sz="2000" b="1" i="0" u="none" strike="noStrike" cap="none" normalizeH="0" baseline="-25000" smtClean="0">
                          <a:ln>
                            <a:noFill/>
                          </a:ln>
                          <a:solidFill>
                            <a:srgbClr val="993300"/>
                          </a:solidFill>
                          <a:effectLst/>
                          <a:latin typeface="Times New Roman" pitchFamily="18" charset="0"/>
                        </a:rPr>
                        <a:t>60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C</a:t>
                      </a:r>
                      <a:r>
                        <a:rPr kumimoji="0" lang="en-US" sz="2000" b="1" i="0" u="none" strike="noStrike" cap="none" normalizeH="0" baseline="-25000" smtClean="0">
                          <a:ln>
                            <a:noFill/>
                          </a:ln>
                          <a:solidFill>
                            <a:srgbClr val="993300"/>
                          </a:solidFill>
                          <a:effectLst/>
                          <a:latin typeface="Times New Roman" pitchFamily="18" charset="0"/>
                        </a:rPr>
                        <a:t>60</a:t>
                      </a:r>
                      <a:r>
                        <a:rPr kumimoji="0" lang="en-US" sz="2000" b="1" i="0" u="none" strike="noStrike" cap="none" normalizeH="0" baseline="0" smtClean="0">
                          <a:ln>
                            <a:noFill/>
                          </a:ln>
                          <a:solidFill>
                            <a:srgbClr val="993300"/>
                          </a:solidFill>
                          <a:effectLst/>
                          <a:latin typeface="Times New Roman" pitchFamily="18" charset="0"/>
                        </a:rPr>
                        <a:t>+H</a:t>
                      </a:r>
                      <a:r>
                        <a:rPr kumimoji="0" lang="en-US" sz="2000" b="1" i="0" u="none" strike="noStrike" cap="none" normalizeH="0" baseline="-25000" smtClean="0">
                          <a:ln>
                            <a:noFill/>
                          </a:ln>
                          <a:solidFill>
                            <a:srgbClr val="993300"/>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-2286.042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-2287.211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0.707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4.61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NC</a:t>
                      </a:r>
                      <a:r>
                        <a:rPr kumimoji="0" lang="en-US" sz="2000" b="1" i="0" u="none" strike="noStrike" cap="none" normalizeH="0" baseline="-25000" smtClean="0">
                          <a:ln>
                            <a:noFill/>
                          </a:ln>
                          <a:solidFill>
                            <a:srgbClr val="993300"/>
                          </a:solidFill>
                          <a:effectLst/>
                          <a:latin typeface="Times New Roman" pitchFamily="18" charset="0"/>
                        </a:rPr>
                        <a:t>59</a:t>
                      </a:r>
                      <a:endParaRPr kumimoji="0" lang="en-US" sz="2000" b="1" i="0" u="none" strike="noStrike" cap="none" normalizeH="0" baseline="0" smtClean="0">
                        <a:ln>
                          <a:noFill/>
                        </a:ln>
                        <a:solidFill>
                          <a:srgbClr val="9933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NC</a:t>
                      </a:r>
                      <a:r>
                        <a:rPr kumimoji="0" lang="en-US" sz="2000" b="1" i="0" u="none" strike="noStrike" cap="none" normalizeH="0" baseline="-25000" smtClean="0">
                          <a:ln>
                            <a:noFill/>
                          </a:ln>
                          <a:solidFill>
                            <a:srgbClr val="993300"/>
                          </a:solidFill>
                          <a:effectLst/>
                          <a:latin typeface="Times New Roman" pitchFamily="18" charset="0"/>
                        </a:rPr>
                        <a:t>59</a:t>
                      </a:r>
                      <a:r>
                        <a:rPr kumimoji="0" lang="en-US" sz="2000" b="1" i="0" u="none" strike="noStrike" cap="none" normalizeH="0" baseline="0" smtClean="0">
                          <a:ln>
                            <a:noFill/>
                          </a:ln>
                          <a:solidFill>
                            <a:srgbClr val="993300"/>
                          </a:solidFill>
                          <a:effectLst/>
                          <a:latin typeface="Times New Roman" pitchFamily="18" charset="0"/>
                        </a:rPr>
                        <a:t> +H</a:t>
                      </a:r>
                      <a:r>
                        <a:rPr kumimoji="0" lang="en-US" sz="2000" b="1" i="0" u="none" strike="noStrike" cap="none" normalizeH="0" baseline="-25000" smtClean="0">
                          <a:ln>
                            <a:noFill/>
                          </a:ln>
                          <a:solidFill>
                            <a:srgbClr val="993300"/>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-2302.653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-2303.640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0.831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0.36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PC</a:t>
                      </a:r>
                      <a:r>
                        <a:rPr kumimoji="0" lang="en-US" sz="2000" b="1" i="0" u="none" strike="noStrike" cap="none" normalizeH="0" baseline="-25000" smtClean="0">
                          <a:ln>
                            <a:noFill/>
                          </a:ln>
                          <a:solidFill>
                            <a:srgbClr val="993300"/>
                          </a:solidFill>
                          <a:effectLst/>
                          <a:latin typeface="Times New Roman" pitchFamily="18" charset="0"/>
                        </a:rPr>
                        <a:t>59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PC</a:t>
                      </a:r>
                      <a:r>
                        <a:rPr kumimoji="0" lang="en-US" sz="2000" b="1" i="0" u="none" strike="noStrike" cap="none" normalizeH="0" baseline="-25000" smtClean="0">
                          <a:ln>
                            <a:noFill/>
                          </a:ln>
                          <a:solidFill>
                            <a:srgbClr val="993300"/>
                          </a:solidFill>
                          <a:effectLst/>
                          <a:latin typeface="Times New Roman" pitchFamily="18" charset="0"/>
                        </a:rPr>
                        <a:t>59 </a:t>
                      </a:r>
                      <a:r>
                        <a:rPr kumimoji="0" lang="en-US" sz="2000" b="1" i="0" u="none" strike="noStrike" cap="none" normalizeH="0" baseline="0" smtClean="0">
                          <a:ln>
                            <a:noFill/>
                          </a:ln>
                          <a:solidFill>
                            <a:srgbClr val="993300"/>
                          </a:solidFill>
                          <a:effectLst/>
                          <a:latin typeface="Times New Roman" pitchFamily="18" charset="0"/>
                        </a:rPr>
                        <a:t>+H</a:t>
                      </a:r>
                      <a:r>
                        <a:rPr kumimoji="0" lang="en-US" sz="2000" b="1" i="0" u="none" strike="noStrike" cap="none" normalizeH="0" baseline="-25000" smtClean="0">
                          <a:ln>
                            <a:noFill/>
                          </a:ln>
                          <a:solidFill>
                            <a:srgbClr val="993300"/>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-2589.253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-2590.276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0.813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0.64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SC</a:t>
                      </a:r>
                      <a:r>
                        <a:rPr kumimoji="0" lang="en-US" sz="2000" b="1" i="0" u="none" strike="noStrike" cap="none" normalizeH="0" baseline="-25000" smtClean="0">
                          <a:ln>
                            <a:noFill/>
                          </a:ln>
                          <a:solidFill>
                            <a:srgbClr val="993300"/>
                          </a:solidFill>
                          <a:effectLst/>
                          <a:latin typeface="Times New Roman" pitchFamily="18" charset="0"/>
                        </a:rPr>
                        <a:t>59</a:t>
                      </a:r>
                      <a:endParaRPr kumimoji="0" lang="en-US" sz="2000" b="1" i="0" u="none" strike="noStrike" cap="none" normalizeH="0" baseline="0" smtClean="0">
                        <a:ln>
                          <a:noFill/>
                        </a:ln>
                        <a:solidFill>
                          <a:srgbClr val="9933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SC</a:t>
                      </a:r>
                      <a:r>
                        <a:rPr kumimoji="0" lang="en-US" sz="2000" b="1" i="0" u="none" strike="noStrike" cap="none" normalizeH="0" baseline="-25000" smtClean="0">
                          <a:ln>
                            <a:noFill/>
                          </a:ln>
                          <a:solidFill>
                            <a:srgbClr val="993300"/>
                          </a:solidFill>
                          <a:effectLst/>
                          <a:latin typeface="Times New Roman" pitchFamily="18" charset="0"/>
                        </a:rPr>
                        <a:t>59</a:t>
                      </a:r>
                      <a:r>
                        <a:rPr kumimoji="0" lang="en-US" sz="2000" b="1" i="0" u="none" strike="noStrike" cap="none" normalizeH="0" baseline="0" smtClean="0">
                          <a:ln>
                            <a:noFill/>
                          </a:ln>
                          <a:solidFill>
                            <a:srgbClr val="993300"/>
                          </a:solidFill>
                          <a:effectLst/>
                          <a:latin typeface="Times New Roman" pitchFamily="18" charset="0"/>
                        </a:rPr>
                        <a:t> +H</a:t>
                      </a:r>
                      <a:r>
                        <a:rPr kumimoji="0" lang="en-US" sz="2000" b="1" i="0" u="none" strike="noStrike" cap="none" normalizeH="0" baseline="-25000" smtClean="0">
                          <a:ln>
                            <a:noFill/>
                          </a:ln>
                          <a:solidFill>
                            <a:srgbClr val="993300"/>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-2646.036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-2647.013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0.815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0.62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17" name="Text Box 41"/>
          <p:cNvSpPr txBox="1">
            <a:spLocks noChangeArrowheads="1"/>
          </p:cNvSpPr>
          <p:nvPr/>
        </p:nvSpPr>
        <p:spPr bwMode="auto">
          <a:xfrm>
            <a:off x="457200" y="762000"/>
            <a:ext cx="609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a:solidFill>
                  <a:srgbClr val="990000"/>
                </a:solidFill>
                <a:latin typeface="Times New Roman" pitchFamily="18" charset="0"/>
              </a:rPr>
              <a:t>	</a:t>
            </a:r>
            <a:r>
              <a:rPr lang="en-US" sz="2000" b="1">
                <a:solidFill>
                  <a:srgbClr val="FF0000"/>
                </a:solidFill>
                <a:latin typeface="Times New Roman" pitchFamily="18" charset="0"/>
              </a:rPr>
              <a:t>METHODOLOGY</a:t>
            </a:r>
          </a:p>
          <a:p>
            <a:pPr algn="ctr" eaLnBrk="0" hangingPunct="0"/>
            <a:r>
              <a:rPr lang="en-US" sz="2000" b="1">
                <a:latin typeface="Times New Roman" pitchFamily="18" charset="0"/>
              </a:rPr>
              <a:t>Energy minimization</a:t>
            </a:r>
            <a:r>
              <a:rPr lang="en-US" sz="2000" b="1">
                <a:solidFill>
                  <a:srgbClr val="990000"/>
                </a:solidFill>
                <a:latin typeface="Times New Roman" pitchFamily="18" charset="0"/>
              </a:rPr>
              <a:t> – UFF 1.02 </a:t>
            </a:r>
            <a:r>
              <a:rPr lang="en-US" sz="2000" b="1">
                <a:solidFill>
                  <a:srgbClr val="008000"/>
                </a:solidFill>
                <a:latin typeface="Times New Roman" pitchFamily="18" charset="0"/>
              </a:rPr>
              <a:t>(Cerius2 Software)</a:t>
            </a:r>
          </a:p>
          <a:p>
            <a:pPr algn="ctr" eaLnBrk="0" hangingPunct="0"/>
            <a:r>
              <a:rPr lang="en-US" sz="2000" b="1">
                <a:latin typeface="Times New Roman" pitchFamily="18" charset="0"/>
              </a:rPr>
              <a:t>Single point energy</a:t>
            </a:r>
            <a:r>
              <a:rPr lang="en-US" sz="2000" b="1">
                <a:solidFill>
                  <a:srgbClr val="990000"/>
                </a:solidFill>
                <a:latin typeface="Times New Roman" pitchFamily="18" charset="0"/>
              </a:rPr>
              <a:t>    – DFT </a:t>
            </a:r>
            <a:r>
              <a:rPr lang="en-US" sz="2000" b="1">
                <a:solidFill>
                  <a:srgbClr val="008000"/>
                </a:solidFill>
                <a:latin typeface="Times New Roman" pitchFamily="18" charset="0"/>
              </a:rPr>
              <a:t>( B3LYP/6-31G*)</a:t>
            </a:r>
          </a:p>
        </p:txBody>
      </p:sp>
      <p:sp>
        <p:nvSpPr>
          <p:cNvPr id="24618" name="Text Box 42"/>
          <p:cNvSpPr txBox="1">
            <a:spLocks noChangeArrowheads="1"/>
          </p:cNvSpPr>
          <p:nvPr/>
        </p:nvSpPr>
        <p:spPr bwMode="auto">
          <a:xfrm>
            <a:off x="0" y="152400"/>
            <a:ext cx="9144000" cy="48895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600" b="1">
                <a:solidFill>
                  <a:srgbClr val="0000FF"/>
                </a:solidFill>
                <a:effectLst>
                  <a:outerShdw blurRad="38100" dist="38100" dir="2700000" algn="tl">
                    <a:srgbClr val="000000"/>
                  </a:outerShdw>
                </a:effectLst>
                <a:latin typeface="Times New Roman" pitchFamily="18" charset="0"/>
              </a:rPr>
              <a:t>Hydrogen activation in heteroatom substituted fullerene</a:t>
            </a:r>
          </a:p>
        </p:txBody>
      </p:sp>
    </p:spTree>
    <p:extLst>
      <p:ext uri="{BB962C8B-B14F-4D97-AF65-F5344CB8AC3E}">
        <p14:creationId xmlns:p14="http://schemas.microsoft.com/office/powerpoint/2010/main" val="3199858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78"/>
          <p:cNvSpPr>
            <a:spLocks noGrp="1"/>
          </p:cNvSpPr>
          <p:nvPr>
            <p:ph type="sldNum" sz="quarter" idx="12"/>
          </p:nvPr>
        </p:nvSpPr>
        <p:spPr/>
        <p:txBody>
          <a:bodyPr/>
          <a:lstStyle/>
          <a:p>
            <a:fld id="{F4E1102E-3C43-4304-8EB7-EAEDB2F39E23}" type="slidenum">
              <a:rPr lang="en-US"/>
              <a:pPr/>
              <a:t>74</a:t>
            </a:fld>
            <a:endParaRPr lang="en-US"/>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914400"/>
            <a:ext cx="32004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4"/>
          <p:cNvSpPr txBox="1">
            <a:spLocks noChangeArrowheads="1"/>
          </p:cNvSpPr>
          <p:nvPr/>
        </p:nvSpPr>
        <p:spPr bwMode="auto">
          <a:xfrm>
            <a:off x="5181600" y="2971800"/>
            <a:ext cx="2543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b="1">
                <a:solidFill>
                  <a:srgbClr val="FF0000"/>
                </a:solidFill>
                <a:latin typeface="Times New Roman" pitchFamily="18" charset="0"/>
              </a:rPr>
              <a:t>Substituted fullerenes</a:t>
            </a:r>
            <a:endParaRPr lang="en-US" sz="2400" b="1">
              <a:solidFill>
                <a:srgbClr val="FF0000"/>
              </a:solidFill>
              <a:latin typeface="Times New Roman" pitchFamily="18" charset="0"/>
            </a:endParaRPr>
          </a:p>
        </p:txBody>
      </p:sp>
      <p:sp>
        <p:nvSpPr>
          <p:cNvPr id="25605" name="Text Box 5"/>
          <p:cNvSpPr txBox="1">
            <a:spLocks noChangeArrowheads="1"/>
          </p:cNvSpPr>
          <p:nvPr/>
        </p:nvSpPr>
        <p:spPr bwMode="auto">
          <a:xfrm>
            <a:off x="381000" y="2819400"/>
            <a:ext cx="2825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b="1">
                <a:solidFill>
                  <a:srgbClr val="FF0000"/>
                </a:solidFill>
                <a:latin typeface="Times New Roman" pitchFamily="18" charset="0"/>
              </a:rPr>
              <a:t>Unsubstituted fullerenes</a:t>
            </a:r>
            <a:endParaRPr lang="en-US" sz="2400" b="1">
              <a:solidFill>
                <a:srgbClr val="FF0000"/>
              </a:solidFill>
              <a:latin typeface="Times New Roman" pitchFamily="18" charset="0"/>
            </a:endParaRPr>
          </a:p>
        </p:txBody>
      </p:sp>
      <p:sp>
        <p:nvSpPr>
          <p:cNvPr id="25606" name="Text Box 6"/>
          <p:cNvSpPr txBox="1">
            <a:spLocks noChangeArrowheads="1"/>
          </p:cNvSpPr>
          <p:nvPr/>
        </p:nvSpPr>
        <p:spPr bwMode="auto">
          <a:xfrm>
            <a:off x="0" y="242888"/>
            <a:ext cx="9144000" cy="519112"/>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a:solidFill>
                  <a:srgbClr val="0000FF"/>
                </a:solidFill>
                <a:effectLst>
                  <a:outerShdw blurRad="38100" dist="38100" dir="2700000" algn="tl">
                    <a:srgbClr val="000000"/>
                  </a:outerShdw>
                </a:effectLst>
                <a:latin typeface="Times New Roman" pitchFamily="18" charset="0"/>
              </a:rPr>
              <a:t>Transition state path ways for hydrogen interaction</a:t>
            </a:r>
          </a:p>
        </p:txBody>
      </p:sp>
      <p:sp>
        <p:nvSpPr>
          <p:cNvPr id="25607" name="Text Box 7"/>
          <p:cNvSpPr txBox="1">
            <a:spLocks noChangeArrowheads="1"/>
          </p:cNvSpPr>
          <p:nvPr/>
        </p:nvSpPr>
        <p:spPr bwMode="auto">
          <a:xfrm>
            <a:off x="5486400" y="1676400"/>
            <a:ext cx="158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b="1">
                <a:solidFill>
                  <a:srgbClr val="006600"/>
                </a:solidFill>
                <a:latin typeface="Times New Roman" pitchFamily="18" charset="0"/>
              </a:rPr>
              <a:t> X= N, P &amp; S</a:t>
            </a:r>
          </a:p>
        </p:txBody>
      </p:sp>
      <p:grpSp>
        <p:nvGrpSpPr>
          <p:cNvPr id="25613" name="Group 13"/>
          <p:cNvGrpSpPr>
            <a:grpSpLocks/>
          </p:cNvGrpSpPr>
          <p:nvPr/>
        </p:nvGrpSpPr>
        <p:grpSpPr bwMode="auto">
          <a:xfrm>
            <a:off x="4114800" y="762000"/>
            <a:ext cx="4267200" cy="2209800"/>
            <a:chOff x="1536" y="2064"/>
            <a:chExt cx="3024" cy="1705"/>
          </a:xfrm>
        </p:grpSpPr>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 y="2064"/>
              <a:ext cx="3024" cy="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744" y="3368"/>
              <a:ext cx="193" cy="236"/>
            </a:xfrm>
            <a:prstGeom prst="rect">
              <a:avLst/>
            </a:prstGeom>
            <a:noFill/>
            <a:ln>
              <a:noFill/>
            </a:ln>
            <a:effectLst/>
            <a:extLst>
              <a:ext uri="{909E8E84-426E-40DD-AFC4-6F175D3DCCD1}">
                <a14:hiddenFill xmlns:a14="http://schemas.microsoft.com/office/drawing/2010/main">
                  <a:solidFill>
                    <a:schemeClr val="bg1">
                      <a:alpha val="47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solidFill>
                    <a:srgbClr val="FF0000"/>
                  </a:solidFill>
                  <a:latin typeface="Times New Roman" pitchFamily="18" charset="0"/>
                </a:rPr>
                <a:t>X</a:t>
              </a:r>
            </a:p>
          </p:txBody>
        </p:sp>
        <p:sp>
          <p:nvSpPr>
            <p:cNvPr id="25609" name="Text Box 9"/>
            <p:cNvSpPr txBox="1">
              <a:spLocks noChangeArrowheads="1"/>
            </p:cNvSpPr>
            <p:nvPr/>
          </p:nvSpPr>
          <p:spPr bwMode="auto">
            <a:xfrm>
              <a:off x="1736" y="2295"/>
              <a:ext cx="22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0000"/>
                  </a:solidFill>
                  <a:latin typeface="Times New Roman" pitchFamily="18" charset="0"/>
                </a:rPr>
                <a:t>X</a:t>
              </a:r>
            </a:p>
          </p:txBody>
        </p:sp>
        <p:sp>
          <p:nvSpPr>
            <p:cNvPr id="25610" name="Text Box 10"/>
            <p:cNvSpPr txBox="1">
              <a:spLocks noChangeArrowheads="1"/>
            </p:cNvSpPr>
            <p:nvPr/>
          </p:nvSpPr>
          <p:spPr bwMode="auto">
            <a:xfrm>
              <a:off x="2904" y="3359"/>
              <a:ext cx="222"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0000"/>
                  </a:solidFill>
                  <a:latin typeface="Times New Roman" pitchFamily="18" charset="0"/>
                </a:rPr>
                <a:t>X</a:t>
              </a:r>
            </a:p>
          </p:txBody>
        </p:sp>
        <p:sp>
          <p:nvSpPr>
            <p:cNvPr id="25611" name="Text Box 11"/>
            <p:cNvSpPr txBox="1">
              <a:spLocks noChangeArrowheads="1"/>
            </p:cNvSpPr>
            <p:nvPr/>
          </p:nvSpPr>
          <p:spPr bwMode="auto">
            <a:xfrm>
              <a:off x="3928" y="3366"/>
              <a:ext cx="221"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0000"/>
                  </a:solidFill>
                  <a:latin typeface="Times New Roman" pitchFamily="18" charset="0"/>
                </a:rPr>
                <a:t>X</a:t>
              </a:r>
            </a:p>
          </p:txBody>
        </p:sp>
        <p:sp>
          <p:nvSpPr>
            <p:cNvPr id="25612" name="Text Box 12"/>
            <p:cNvSpPr txBox="1">
              <a:spLocks noChangeArrowheads="1"/>
            </p:cNvSpPr>
            <p:nvPr/>
          </p:nvSpPr>
          <p:spPr bwMode="auto">
            <a:xfrm>
              <a:off x="3856" y="2262"/>
              <a:ext cx="22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0000"/>
                  </a:solidFill>
                  <a:latin typeface="Times New Roman" pitchFamily="18" charset="0"/>
                </a:rPr>
                <a:t>X</a:t>
              </a:r>
            </a:p>
          </p:txBody>
        </p:sp>
      </p:grpSp>
      <p:graphicFrame>
        <p:nvGraphicFramePr>
          <p:cNvPr id="25614" name="Group 14"/>
          <p:cNvGraphicFramePr>
            <a:graphicFrameLocks noGrp="1"/>
          </p:cNvGraphicFramePr>
          <p:nvPr/>
        </p:nvGraphicFramePr>
        <p:xfrm>
          <a:off x="304800" y="3581400"/>
          <a:ext cx="8610600" cy="2709863"/>
        </p:xfrm>
        <a:graphic>
          <a:graphicData uri="http://schemas.openxmlformats.org/drawingml/2006/table">
            <a:tbl>
              <a:tblPr/>
              <a:tblGrid>
                <a:gridCol w="1524000"/>
                <a:gridCol w="1143000"/>
                <a:gridCol w="838200"/>
                <a:gridCol w="914400"/>
                <a:gridCol w="1033463"/>
                <a:gridCol w="790575"/>
                <a:gridCol w="788987"/>
                <a:gridCol w="788988"/>
                <a:gridCol w="788987"/>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9933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Substitution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*E</a:t>
                      </a:r>
                      <a:r>
                        <a:rPr kumimoji="0" lang="en-US" sz="2000" b="1" i="0" u="none" strike="noStrike" cap="none" normalizeH="0" baseline="-25000" smtClean="0">
                          <a:ln>
                            <a:noFill/>
                          </a:ln>
                          <a:solidFill>
                            <a:srgbClr val="006600"/>
                          </a:solidFill>
                          <a:effectLst/>
                          <a:latin typeface="Times New Roman" pitchFamily="18" charset="0"/>
                        </a:rPr>
                        <a:t>a</a:t>
                      </a:r>
                      <a:r>
                        <a:rPr kumimoji="0" lang="en-US" sz="2000" b="1" i="0" u="none" strike="noStrike" cap="none" normalizeH="0" baseline="0" smtClean="0">
                          <a:ln>
                            <a:noFill/>
                          </a:ln>
                          <a:solidFill>
                            <a:srgbClr val="006600"/>
                          </a:solidFill>
                          <a:effectLst/>
                          <a:latin typeface="Times New Roman" pitchFamily="18" charset="0"/>
                        </a:rPr>
                        <a:t> 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 (eV)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E</a:t>
                      </a:r>
                      <a:r>
                        <a:rPr kumimoji="0" lang="en-US" sz="2000" b="1" i="0" u="none" strike="noStrike" cap="none" normalizeH="0" baseline="-25000" smtClean="0">
                          <a:ln>
                            <a:noFill/>
                          </a:ln>
                          <a:solidFill>
                            <a:srgbClr val="006600"/>
                          </a:solidFill>
                          <a:effectLst/>
                          <a:latin typeface="Times New Roman" pitchFamily="18" charset="0"/>
                        </a:rPr>
                        <a:t>a</a:t>
                      </a:r>
                      <a:r>
                        <a:rPr kumimoji="0" lang="en-US" sz="2000" b="1" i="0" u="none" strike="noStrike" cap="none" normalizeH="0" baseline="0" smtClean="0">
                          <a:ln>
                            <a:noFill/>
                          </a:ln>
                          <a:solidFill>
                            <a:srgbClr val="006600"/>
                          </a:solidFill>
                          <a:effectLst/>
                          <a:latin typeface="Times New Roman" pitchFamily="18" charset="0"/>
                        </a:rPr>
                        <a:t> II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 (eV)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E</a:t>
                      </a:r>
                      <a:r>
                        <a:rPr kumimoji="0" lang="en-US" sz="2000" b="1" i="0" u="none" strike="noStrike" cap="none" normalizeH="0" baseline="-25000" smtClean="0">
                          <a:ln>
                            <a:noFill/>
                          </a:ln>
                          <a:solidFill>
                            <a:srgbClr val="006600"/>
                          </a:solidFill>
                          <a:effectLst/>
                          <a:latin typeface="Times New Roman" pitchFamily="18" charset="0"/>
                        </a:rPr>
                        <a:t>a</a:t>
                      </a:r>
                      <a:r>
                        <a:rPr kumimoji="0" lang="en-US" sz="2000" b="1" i="0" u="none" strike="noStrike" cap="none" normalizeH="0" baseline="0" smtClean="0">
                          <a:ln>
                            <a:noFill/>
                          </a:ln>
                          <a:solidFill>
                            <a:srgbClr val="006600"/>
                          </a:solidFill>
                          <a:effectLst/>
                          <a:latin typeface="Times New Roman" pitchFamily="18" charset="0"/>
                        </a:rPr>
                        <a:t> III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 (eV)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H</a:t>
                      </a:r>
                      <a:r>
                        <a:rPr kumimoji="0" lang="en-US" sz="2000" b="1" i="0" u="none" strike="noStrike" cap="none" normalizeH="0" baseline="-25000" smtClean="0">
                          <a:ln>
                            <a:noFill/>
                          </a:ln>
                          <a:solidFill>
                            <a:srgbClr val="006600"/>
                          </a:solidFill>
                          <a:effectLst/>
                          <a:latin typeface="Times New Roman" pitchFamily="18" charset="0"/>
                        </a:rPr>
                        <a:t>1</a:t>
                      </a:r>
                      <a:r>
                        <a:rPr kumimoji="0" lang="en-US" sz="2000" b="1" i="0" u="none" strike="noStrike" cap="none" normalizeH="0" baseline="0" smtClean="0">
                          <a:ln>
                            <a:noFill/>
                          </a:ln>
                          <a:solidFill>
                            <a:srgbClr val="006600"/>
                          </a:solidFill>
                          <a:effectLst/>
                          <a:latin typeface="Times New Roman" pitchFamily="18" charset="0"/>
                        </a:rPr>
                        <a:t>-H</a:t>
                      </a:r>
                      <a:r>
                        <a:rPr kumimoji="0" lang="en-US" sz="2000" b="1" i="0" u="none" strike="noStrike" cap="none" normalizeH="0" baseline="-25000" smtClean="0">
                          <a:ln>
                            <a:noFill/>
                          </a:ln>
                          <a:solidFill>
                            <a:srgbClr val="006600"/>
                          </a:solidFill>
                          <a:effectLst/>
                          <a:latin typeface="Times New Roman" pitchFamily="18"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X-H</a:t>
                      </a:r>
                      <a:r>
                        <a:rPr kumimoji="0" lang="en-US" sz="2000" b="1" i="0" u="none" strike="noStrike" cap="none" normalizeH="0" baseline="-25000" smtClean="0">
                          <a:ln>
                            <a:noFill/>
                          </a:ln>
                          <a:solidFill>
                            <a:srgbClr val="006600"/>
                          </a:solidFill>
                          <a:effectLst/>
                          <a:latin typeface="Times New Roman" pitchFamily="18"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  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C</a:t>
                      </a:r>
                      <a:r>
                        <a:rPr kumimoji="0" lang="en-US" sz="2000" b="1" i="0" u="none" strike="noStrike" cap="none" normalizeH="0" baseline="-25000" smtClean="0">
                          <a:ln>
                            <a:noFill/>
                          </a:ln>
                          <a:solidFill>
                            <a:srgbClr val="006600"/>
                          </a:solidFill>
                          <a:effectLst/>
                          <a:latin typeface="Times New Roman" pitchFamily="18" charset="0"/>
                        </a:rPr>
                        <a:t>1</a:t>
                      </a:r>
                      <a:r>
                        <a:rPr kumimoji="0" lang="en-US" sz="2000" b="1" i="0" u="none" strike="noStrike" cap="none" normalizeH="0" baseline="0" smtClean="0">
                          <a:ln>
                            <a:noFill/>
                          </a:ln>
                          <a:solidFill>
                            <a:srgbClr val="006600"/>
                          </a:solidFill>
                          <a:effectLst/>
                          <a:latin typeface="Times New Roman" pitchFamily="18" charset="0"/>
                        </a:rPr>
                        <a:t>-X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C</a:t>
                      </a:r>
                      <a:r>
                        <a:rPr kumimoji="0" lang="en-US" sz="2000" b="1" i="0" u="none" strike="noStrike" cap="none" normalizeH="0" baseline="-25000" smtClean="0">
                          <a:ln>
                            <a:noFill/>
                          </a:ln>
                          <a:solidFill>
                            <a:srgbClr val="006600"/>
                          </a:solidFill>
                          <a:effectLst/>
                          <a:latin typeface="Times New Roman" pitchFamily="18" charset="0"/>
                        </a:rPr>
                        <a:t>2</a:t>
                      </a:r>
                      <a:r>
                        <a:rPr kumimoji="0" lang="en-US" sz="2000" b="1" i="0" u="none" strike="noStrike" cap="none" normalizeH="0" baseline="0" smtClean="0">
                          <a:ln>
                            <a:noFill/>
                          </a:ln>
                          <a:solidFill>
                            <a:srgbClr val="006600"/>
                          </a:solidFill>
                          <a:effectLst/>
                          <a:latin typeface="Times New Roman" pitchFamily="18" charset="0"/>
                        </a:rPr>
                        <a:t>-X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C</a:t>
                      </a:r>
                      <a:r>
                        <a:rPr kumimoji="0" lang="en-US" sz="2000" b="1" i="0" u="none" strike="noStrike" cap="none" normalizeH="0" baseline="-25000" smtClean="0">
                          <a:ln>
                            <a:noFill/>
                          </a:ln>
                          <a:solidFill>
                            <a:srgbClr val="006600"/>
                          </a:solidFill>
                          <a:effectLst/>
                          <a:latin typeface="Times New Roman" pitchFamily="18" charset="0"/>
                        </a:rPr>
                        <a:t>3</a:t>
                      </a:r>
                      <a:r>
                        <a:rPr kumimoji="0" lang="en-US" sz="2000" b="1" i="0" u="none" strike="noStrike" cap="none" normalizeH="0" baseline="0" smtClean="0">
                          <a:ln>
                            <a:noFill/>
                          </a:ln>
                          <a:solidFill>
                            <a:srgbClr val="006600"/>
                          </a:solidFill>
                          <a:effectLst/>
                          <a:latin typeface="Times New Roman" pitchFamily="18" charset="0"/>
                        </a:rPr>
                        <a:t>-X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  Å</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Carbon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CC0000"/>
                          </a:solidFill>
                          <a:effectLst/>
                          <a:latin typeface="Times New Roman" pitchFamily="18" charset="0"/>
                        </a:rPr>
                        <a:t>18.49</a:t>
                      </a:r>
                      <a:endParaRPr kumimoji="0" lang="en-US" sz="20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0.70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Nitrogen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accent2"/>
                          </a:solidFill>
                          <a:effectLst/>
                          <a:latin typeface="Times New Roman" pitchFamily="18" charset="0"/>
                        </a:rPr>
                        <a:t>3.24</a:t>
                      </a:r>
                      <a:endParaRPr kumimoji="0" lang="en-US" sz="20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3.08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Phosphorus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accent2"/>
                          </a:solidFill>
                          <a:effectLst/>
                          <a:latin typeface="Times New Roman" pitchFamily="18" charset="0"/>
                        </a:rPr>
                        <a:t>1.73</a:t>
                      </a:r>
                      <a:endParaRPr kumimoji="0" lang="en-US" sz="20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3300"/>
                          </a:solidFill>
                          <a:effectLst/>
                          <a:latin typeface="Times New Roman" pitchFamily="18" charset="0"/>
                        </a:rPr>
                        <a:t>Sulphur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accent2"/>
                          </a:solidFill>
                          <a:effectLst/>
                          <a:latin typeface="Times New Roman" pitchFamily="18" charset="0"/>
                        </a:rPr>
                        <a:t>2.56</a:t>
                      </a:r>
                      <a:endParaRPr kumimoji="0" lang="en-US" sz="20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6.48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1.70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76" name="Rectangle 76"/>
          <p:cNvSpPr>
            <a:spLocks noChangeArrowheads="1"/>
          </p:cNvSpPr>
          <p:nvPr/>
        </p:nvSpPr>
        <p:spPr bwMode="auto">
          <a:xfrm>
            <a:off x="609600" y="6248400"/>
            <a:ext cx="4441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a:solidFill>
                  <a:srgbClr val="FF0066"/>
                </a:solidFill>
                <a:latin typeface="Times New Roman" pitchFamily="18" charset="0"/>
                <a:ea typeface="MS PGothic" pitchFamily="34" charset="-128"/>
              </a:rPr>
              <a:t>*</a:t>
            </a:r>
            <a:r>
              <a:rPr lang="en-US" altLang="ja-JP" sz="2400" b="1">
                <a:solidFill>
                  <a:srgbClr val="FF0066"/>
                </a:solidFill>
                <a:latin typeface="Times New Roman" pitchFamily="18" charset="0"/>
                <a:ea typeface="MS PGothic" pitchFamily="34" charset="-128"/>
              </a:rPr>
              <a:t> </a:t>
            </a:r>
            <a:r>
              <a:rPr lang="en-US" altLang="ja-JP" b="1">
                <a:solidFill>
                  <a:srgbClr val="FF0000"/>
                </a:solidFill>
                <a:latin typeface="Times New Roman" pitchFamily="18" charset="0"/>
                <a:ea typeface="MS PGothic" pitchFamily="34" charset="-128"/>
              </a:rPr>
              <a:t>=  </a:t>
            </a:r>
            <a:r>
              <a:rPr lang="en-US" altLang="ja-JP" b="1">
                <a:solidFill>
                  <a:srgbClr val="006600"/>
                </a:solidFill>
                <a:latin typeface="Times New Roman" pitchFamily="18" charset="0"/>
                <a:ea typeface="MS PGothic" pitchFamily="34" charset="-128"/>
              </a:rPr>
              <a:t>E (each transition state) – E (reactant)</a:t>
            </a:r>
            <a:endParaRPr lang="en-US" b="1">
              <a:solidFill>
                <a:srgbClr val="006600"/>
              </a:solidFill>
              <a:latin typeface="Times New Roman" pitchFamily="18" charset="0"/>
            </a:endParaRPr>
          </a:p>
        </p:txBody>
      </p:sp>
    </p:spTree>
    <p:extLst>
      <p:ext uri="{BB962C8B-B14F-4D97-AF65-F5344CB8AC3E}">
        <p14:creationId xmlns:p14="http://schemas.microsoft.com/office/powerpoint/2010/main" val="27988490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63"/>
          <p:cNvSpPr>
            <a:spLocks noGrp="1"/>
          </p:cNvSpPr>
          <p:nvPr>
            <p:ph type="sldNum" sz="quarter" idx="12"/>
          </p:nvPr>
        </p:nvSpPr>
        <p:spPr/>
        <p:txBody>
          <a:bodyPr/>
          <a:lstStyle/>
          <a:p>
            <a:fld id="{99E8A22D-3C76-4483-93F1-F941EC69D748}" type="slidenum">
              <a:rPr lang="en-US"/>
              <a:pPr/>
              <a:t>75</a:t>
            </a:fld>
            <a:endParaRPr lang="en-US"/>
          </a:p>
        </p:txBody>
      </p:sp>
      <p:sp>
        <p:nvSpPr>
          <p:cNvPr id="27650" name="Text Box 2"/>
          <p:cNvSpPr txBox="1">
            <a:spLocks noChangeArrowheads="1"/>
          </p:cNvSpPr>
          <p:nvPr/>
        </p:nvSpPr>
        <p:spPr bwMode="auto">
          <a:xfrm>
            <a:off x="0" y="0"/>
            <a:ext cx="91440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a:solidFill>
                  <a:srgbClr val="0000FF"/>
                </a:solidFill>
                <a:effectLst>
                  <a:outerShdw blurRad="38100" dist="38100" dir="2700000" algn="tl">
                    <a:srgbClr val="000000"/>
                  </a:outerShdw>
                </a:effectLst>
                <a:latin typeface="Times New Roman" pitchFamily="18" charset="0"/>
              </a:rPr>
              <a:t>Boron substituted fullerene </a:t>
            </a:r>
          </a:p>
        </p:txBody>
      </p:sp>
      <p:graphicFrame>
        <p:nvGraphicFramePr>
          <p:cNvPr id="27651" name="Object 3"/>
          <p:cNvGraphicFramePr>
            <a:graphicFrameLocks noChangeAspect="1"/>
          </p:cNvGraphicFramePr>
          <p:nvPr/>
        </p:nvGraphicFramePr>
        <p:xfrm>
          <a:off x="3505200" y="609600"/>
          <a:ext cx="4495800" cy="2305050"/>
        </p:xfrm>
        <a:graphic>
          <a:graphicData uri="http://schemas.openxmlformats.org/presentationml/2006/ole">
            <mc:AlternateContent xmlns:mc="http://schemas.openxmlformats.org/markup-compatibility/2006">
              <mc:Choice xmlns:v="urn:schemas-microsoft-com:vml" Requires="v">
                <p:oleObj spid="_x0000_s19488" r:id="rId3" imgW="6240600" imgH="3200400" progId="">
                  <p:embed/>
                </p:oleObj>
              </mc:Choice>
              <mc:Fallback>
                <p:oleObj r:id="rId3" imgW="6240600" imgH="3200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609600"/>
                        <a:ext cx="4495800"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3" name="Object 5"/>
          <p:cNvGraphicFramePr>
            <a:graphicFrameLocks noChangeAspect="1"/>
          </p:cNvGraphicFramePr>
          <p:nvPr/>
        </p:nvGraphicFramePr>
        <p:xfrm>
          <a:off x="1177925" y="609600"/>
          <a:ext cx="2327275" cy="2327275"/>
        </p:xfrm>
        <a:graphic>
          <a:graphicData uri="http://schemas.openxmlformats.org/presentationml/2006/ole">
            <mc:AlternateContent xmlns:mc="http://schemas.openxmlformats.org/markup-compatibility/2006">
              <mc:Choice xmlns:v="urn:schemas-microsoft-com:vml" Requires="v">
                <p:oleObj spid="_x0000_s19489" r:id="rId5" imgW="2920680" imgH="3187440" progId="">
                  <p:embed/>
                </p:oleObj>
              </mc:Choice>
              <mc:Fallback>
                <p:oleObj r:id="rId5" imgW="2920680" imgH="31874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925" y="609600"/>
                        <a:ext cx="2327275" cy="2327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16" name="Group 68"/>
          <p:cNvGraphicFramePr>
            <a:graphicFrameLocks noGrp="1"/>
          </p:cNvGraphicFramePr>
          <p:nvPr/>
        </p:nvGraphicFramePr>
        <p:xfrm>
          <a:off x="685800" y="2941638"/>
          <a:ext cx="7696200" cy="3676524"/>
        </p:xfrm>
        <a:graphic>
          <a:graphicData uri="http://schemas.openxmlformats.org/drawingml/2006/table">
            <a:tbl>
              <a:tblPr/>
              <a:tblGrid>
                <a:gridCol w="2414588"/>
                <a:gridCol w="1882775"/>
                <a:gridCol w="1249362"/>
                <a:gridCol w="2149475"/>
              </a:tblGrid>
              <a:tr h="576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rgbClr val="99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00"/>
                          </a:solidFill>
                          <a:effectLst/>
                          <a:latin typeface="Times New Roman" pitchFamily="18" charset="0"/>
                        </a:rPr>
                        <a:t>Substitution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Total energy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cs typeface="Times New Roman" pitchFamily="18" charset="0"/>
                        </a:rPr>
                        <a:t> (Hartrees)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990000"/>
                        </a:buClr>
                        <a:buSzTx/>
                        <a:buFontTx/>
                        <a:buNone/>
                        <a:tabLst/>
                      </a:pPr>
                      <a:r>
                        <a:rPr kumimoji="0" lang="en-US" sz="1600" b="1" i="0" u="none" strike="noStrike" cap="none" normalizeH="0" baseline="0" smtClean="0">
                          <a:ln>
                            <a:noFill/>
                          </a:ln>
                          <a:solidFill>
                            <a:srgbClr val="990000"/>
                          </a:solidFill>
                          <a:effectLst/>
                          <a:latin typeface="Times New Roman" pitchFamily="18" charset="0"/>
                        </a:rPr>
                        <a:t>(H-H)</a:t>
                      </a:r>
                    </a:p>
                    <a:p>
                      <a:pPr marL="0" marR="0" lvl="0" indent="0" algn="ctr" defTabSz="914400" rtl="0" eaLnBrk="1" fontAlgn="base" latinLnBrk="0" hangingPunct="1">
                        <a:lnSpc>
                          <a:spcPct val="100000"/>
                        </a:lnSpc>
                        <a:spcBef>
                          <a:spcPct val="20000"/>
                        </a:spcBef>
                        <a:spcAft>
                          <a:spcPct val="0"/>
                        </a:spcAft>
                        <a:buClr>
                          <a:srgbClr val="990000"/>
                        </a:buClr>
                        <a:buSzTx/>
                        <a:buFontTx/>
                        <a:buNone/>
                        <a:tabLst/>
                      </a:pPr>
                      <a:r>
                        <a:rPr kumimoji="0" lang="en-US" sz="1600" b="1" i="0" u="none" strike="noStrike" cap="none" normalizeH="0" baseline="0" smtClean="0">
                          <a:ln>
                            <a:noFill/>
                          </a:ln>
                          <a:solidFill>
                            <a:srgbClr val="990000"/>
                          </a:solidFill>
                          <a:effectLst/>
                          <a:latin typeface="Times New Roman" pitchFamily="18" charset="0"/>
                        </a:rPr>
                        <a:t> </a:t>
                      </a:r>
                      <a:r>
                        <a:rPr kumimoji="0" lang="en-US" sz="1600" b="1" i="0" u="none" strike="noStrike" cap="none" normalizeH="0" baseline="0" smtClean="0">
                          <a:ln>
                            <a:noFill/>
                          </a:ln>
                          <a:solidFill>
                            <a:srgbClr val="990000"/>
                          </a:solidFill>
                          <a:effectLst/>
                          <a:latin typeface="Times New Roman" pitchFamily="18" charset="0"/>
                          <a:cs typeface="Times New Roman" pitchFamily="18" charset="0"/>
                        </a:rPr>
                        <a:t>Å</a:t>
                      </a:r>
                      <a:endParaRPr kumimoji="0" lang="en-US" sz="1600" b="1" i="0" u="none" strike="noStrike" cap="none" normalizeH="0" baseline="0" smtClean="0">
                        <a:ln>
                          <a:noFill/>
                        </a:ln>
                        <a:solidFill>
                          <a:srgbClr val="99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00"/>
                          </a:solidFill>
                          <a:effectLst/>
                          <a:latin typeface="Times New Roman" pitchFamily="18" charset="0"/>
                        </a:rPr>
                        <a:t>H</a:t>
                      </a:r>
                      <a:r>
                        <a:rPr kumimoji="0" lang="en-US" sz="1600" b="1" i="0" u="none" strike="noStrike" cap="none" normalizeH="0" baseline="-25000" smtClean="0">
                          <a:ln>
                            <a:noFill/>
                          </a:ln>
                          <a:solidFill>
                            <a:srgbClr val="990000"/>
                          </a:solidFill>
                          <a:effectLst/>
                          <a:latin typeface="Times New Roman" pitchFamily="18" charset="0"/>
                        </a:rPr>
                        <a:t>2</a:t>
                      </a:r>
                      <a:r>
                        <a:rPr kumimoji="0" lang="en-US" sz="1600" b="1" i="0" u="none" strike="noStrike" cap="none" normalizeH="0" baseline="0" smtClean="0">
                          <a:ln>
                            <a:noFill/>
                          </a:ln>
                          <a:solidFill>
                            <a:srgbClr val="990000"/>
                          </a:solidFill>
                          <a:effectLst/>
                          <a:latin typeface="Times New Roman" pitchFamily="18" charset="0"/>
                        </a:rPr>
                        <a:t> dissociation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00"/>
                          </a:solidFill>
                          <a:effectLst/>
                          <a:latin typeface="Times New Roman" pitchFamily="18" charset="0"/>
                        </a:rPr>
                        <a:t>energy (eV)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H</a:t>
                      </a:r>
                      <a:r>
                        <a:rPr kumimoji="0" lang="en-US" sz="1600" b="1" i="0" u="none" strike="noStrike" cap="none" normalizeH="0" baseline="-2500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-1.175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0.708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2"/>
                          </a:solidFill>
                          <a:effectLst/>
                          <a:latin typeface="Times New Roman" pitchFamily="18" charset="0"/>
                        </a:rPr>
                        <a:t>4.74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C</a:t>
                      </a:r>
                      <a:r>
                        <a:rPr kumimoji="0" lang="en-US" sz="1600" b="1" i="0" u="none" strike="noStrike" cap="none" normalizeH="0" baseline="-25000" smtClean="0">
                          <a:ln>
                            <a:noFill/>
                          </a:ln>
                          <a:solidFill>
                            <a:srgbClr val="006600"/>
                          </a:solidFill>
                          <a:effectLst/>
                          <a:latin typeface="Times New Roman" pitchFamily="18"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-2286.042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2"/>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C</a:t>
                      </a:r>
                      <a:r>
                        <a:rPr kumimoji="0" lang="en-US" sz="1600" b="1" i="0" u="none" strike="noStrike" cap="none" normalizeH="0" baseline="-25000" smtClean="0">
                          <a:ln>
                            <a:noFill/>
                          </a:ln>
                          <a:solidFill>
                            <a:srgbClr val="006600"/>
                          </a:solidFill>
                          <a:effectLst/>
                          <a:latin typeface="Times New Roman" pitchFamily="18" charset="0"/>
                        </a:rPr>
                        <a:t>60   </a:t>
                      </a:r>
                      <a:r>
                        <a:rPr kumimoji="0" lang="en-US" sz="1600" b="1" i="0" u="none" strike="noStrike" cap="none" normalizeH="0" baseline="0" smtClean="0">
                          <a:ln>
                            <a:noFill/>
                          </a:ln>
                          <a:solidFill>
                            <a:srgbClr val="006600"/>
                          </a:solidFill>
                          <a:effectLst/>
                          <a:latin typeface="Times New Roman" pitchFamily="18" charset="0"/>
                        </a:rPr>
                        <a:t>+ </a:t>
                      </a:r>
                      <a:r>
                        <a:rPr kumimoji="0" lang="en-US" sz="1600" b="1" i="0" u="none" strike="noStrike" cap="none" normalizeH="0" baseline="0" smtClean="0">
                          <a:ln>
                            <a:noFill/>
                          </a:ln>
                          <a:solidFill>
                            <a:schemeClr val="tx1"/>
                          </a:solidFill>
                          <a:effectLst/>
                          <a:latin typeface="Times New Roman" pitchFamily="18" charset="0"/>
                        </a:rPr>
                        <a:t>H</a:t>
                      </a:r>
                      <a:r>
                        <a:rPr kumimoji="0" lang="en-US" sz="1600" b="1" i="0" u="none" strike="noStrike" cap="none" normalizeH="0" baseline="-2500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-2287.211</a:t>
                      </a:r>
                      <a:endParaRPr kumimoji="0" lang="en-US" sz="1600" b="1"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0.707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2"/>
                          </a:solidFill>
                          <a:effectLst/>
                          <a:latin typeface="Times New Roman" pitchFamily="18" charset="0"/>
                        </a:rPr>
                        <a:t>4.61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0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BC</a:t>
                      </a:r>
                      <a:r>
                        <a:rPr kumimoji="0" lang="en-US" sz="1600" b="1" i="0" u="none" strike="noStrike" cap="none" normalizeH="0" baseline="-25000" smtClean="0">
                          <a:ln>
                            <a:noFill/>
                          </a:ln>
                          <a:solidFill>
                            <a:srgbClr val="006600"/>
                          </a:solidFill>
                          <a:effectLst/>
                          <a:latin typeface="Times New Roman" pitchFamily="18" charset="0"/>
                        </a:rPr>
                        <a:t>59</a:t>
                      </a:r>
                      <a:endParaRPr kumimoji="0" lang="en-US" sz="1600" b="1" i="0" u="none" strike="noStrike" cap="none" normalizeH="0" baseline="0" smtClean="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-2272.764</a:t>
                      </a:r>
                      <a:endParaRPr kumimoji="0" lang="en-US" sz="1600" b="1"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BC</a:t>
                      </a:r>
                      <a:r>
                        <a:rPr kumimoji="0" lang="en-US" sz="1600" b="1" i="0" u="none" strike="noStrike" cap="none" normalizeH="0" baseline="-25000" smtClean="0">
                          <a:ln>
                            <a:noFill/>
                          </a:ln>
                          <a:solidFill>
                            <a:srgbClr val="006600"/>
                          </a:solidFill>
                          <a:effectLst/>
                          <a:latin typeface="Times New Roman" pitchFamily="18" charset="0"/>
                        </a:rPr>
                        <a:t>59 </a:t>
                      </a:r>
                      <a:r>
                        <a:rPr kumimoji="0" lang="en-US" sz="1600" b="1" i="0" u="none" strike="noStrike" cap="none" normalizeH="0" baseline="0" smtClean="0">
                          <a:ln>
                            <a:noFill/>
                          </a:ln>
                          <a:solidFill>
                            <a:srgbClr val="006600"/>
                          </a:solidFill>
                          <a:effectLst/>
                          <a:latin typeface="Times New Roman" pitchFamily="18" charset="0"/>
                        </a:rPr>
                        <a:t>+</a:t>
                      </a:r>
                      <a:r>
                        <a:rPr kumimoji="0" lang="en-US" sz="1600" b="1" i="0" u="none" strike="noStrike" cap="none" normalizeH="0" baseline="0" smtClean="0">
                          <a:ln>
                            <a:noFill/>
                          </a:ln>
                          <a:solidFill>
                            <a:schemeClr val="tx1"/>
                          </a:solidFill>
                          <a:effectLst/>
                          <a:latin typeface="Times New Roman" pitchFamily="18" charset="0"/>
                        </a:rPr>
                        <a:t>H</a:t>
                      </a:r>
                      <a:r>
                        <a:rPr kumimoji="0" lang="en-US" sz="1600" b="1" i="0" u="none" strike="noStrike" cap="none" normalizeH="0" baseline="-2500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-2273.908</a:t>
                      </a:r>
                      <a:endParaRPr kumimoji="0" lang="en-US" sz="1600" b="1"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0.818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3.92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2BC</a:t>
                      </a:r>
                      <a:r>
                        <a:rPr kumimoji="0" lang="en-US" sz="1600" b="1" i="0" u="none" strike="noStrike" cap="none" normalizeH="0" baseline="-25000" smtClean="0">
                          <a:ln>
                            <a:noFill/>
                          </a:ln>
                          <a:solidFill>
                            <a:srgbClr val="006600"/>
                          </a:solidFill>
                          <a:effectLst/>
                          <a:latin typeface="Times New Roman" pitchFamily="18" charset="0"/>
                        </a:rPr>
                        <a:t>58   </a:t>
                      </a:r>
                      <a:r>
                        <a:rPr kumimoji="0" lang="en-US" sz="1600" b="1" i="0" u="none" strike="noStrike" cap="none" normalizeH="0" baseline="0" smtClean="0">
                          <a:ln>
                            <a:noFill/>
                          </a:ln>
                          <a:solidFill>
                            <a:srgbClr val="006600"/>
                          </a:solidFill>
                          <a:effectLst/>
                          <a:latin typeface="Times New Roman" pitchFamily="18" charset="0"/>
                        </a:rPr>
                        <a:t>(Adj)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-2259.506</a:t>
                      </a:r>
                      <a:endParaRPr kumimoji="0" lang="en-US" sz="1600" b="1"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2BC</a:t>
                      </a:r>
                      <a:r>
                        <a:rPr kumimoji="0" lang="en-US" sz="1600" b="1" i="0" u="none" strike="noStrike" cap="none" normalizeH="0" baseline="-25000" smtClean="0">
                          <a:ln>
                            <a:noFill/>
                          </a:ln>
                          <a:solidFill>
                            <a:srgbClr val="006600"/>
                          </a:solidFill>
                          <a:effectLst/>
                          <a:latin typeface="Times New Roman" pitchFamily="18" charset="0"/>
                        </a:rPr>
                        <a:t>58   </a:t>
                      </a:r>
                      <a:r>
                        <a:rPr kumimoji="0" lang="en-US" sz="1600" b="1" i="0" u="none" strike="noStrike" cap="none" normalizeH="0" baseline="0" smtClean="0">
                          <a:ln>
                            <a:noFill/>
                          </a:ln>
                          <a:solidFill>
                            <a:srgbClr val="006600"/>
                          </a:solidFill>
                          <a:effectLst/>
                          <a:latin typeface="Times New Roman" pitchFamily="18" charset="0"/>
                        </a:rPr>
                        <a:t>(Adj) +</a:t>
                      </a:r>
                      <a:r>
                        <a:rPr kumimoji="0" lang="en-US" sz="1600" b="1" i="0" u="none" strike="noStrike" cap="none" normalizeH="0" baseline="0" smtClean="0">
                          <a:ln>
                            <a:noFill/>
                          </a:ln>
                          <a:solidFill>
                            <a:schemeClr val="tx1"/>
                          </a:solidFill>
                          <a:effectLst/>
                          <a:latin typeface="Times New Roman" pitchFamily="18" charset="0"/>
                        </a:rPr>
                        <a:t>H</a:t>
                      </a:r>
                      <a:r>
                        <a:rPr kumimoji="0" lang="en-US" sz="1600" b="1" i="0" u="none" strike="noStrike" cap="none" normalizeH="0" baseline="-2500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-2560.567</a:t>
                      </a:r>
                      <a:endParaRPr kumimoji="0" lang="en-US" sz="1600" b="1" i="0" u="none" strike="noStrike" cap="none" normalizeH="0" baseline="-2500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1.126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rPr>
                        <a:t>1.66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2BC</a:t>
                      </a:r>
                      <a:r>
                        <a:rPr kumimoji="0" lang="en-US" sz="1600" b="1" i="0" u="none" strike="noStrike" cap="none" normalizeH="0" baseline="-25000" smtClean="0">
                          <a:ln>
                            <a:noFill/>
                          </a:ln>
                          <a:solidFill>
                            <a:srgbClr val="006600"/>
                          </a:solidFill>
                          <a:effectLst/>
                          <a:latin typeface="Times New Roman" pitchFamily="18" charset="0"/>
                        </a:rPr>
                        <a:t>58   </a:t>
                      </a:r>
                      <a:r>
                        <a:rPr kumimoji="0" lang="en-US" sz="1600" b="1" i="0" u="none" strike="noStrike" cap="none" normalizeH="0" baseline="0" smtClean="0">
                          <a:ln>
                            <a:noFill/>
                          </a:ln>
                          <a:solidFill>
                            <a:srgbClr val="FF0000"/>
                          </a:solidFill>
                          <a:effectLst/>
                          <a:latin typeface="Times New Roman" pitchFamily="18" charset="0"/>
                        </a:rPr>
                        <a:t>(Alt)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-2259.487</a:t>
                      </a:r>
                      <a:endParaRPr kumimoji="0" lang="en-US" sz="1600" b="1" i="0" u="none" strike="noStrike" cap="none" normalizeH="0" baseline="-2500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rPr>
                        <a:t>2BC</a:t>
                      </a:r>
                      <a:r>
                        <a:rPr kumimoji="0" lang="en-US" sz="1600" b="1" i="0" u="none" strike="noStrike" cap="none" normalizeH="0" baseline="-25000" smtClean="0">
                          <a:ln>
                            <a:noFill/>
                          </a:ln>
                          <a:solidFill>
                            <a:srgbClr val="006600"/>
                          </a:solidFill>
                          <a:effectLst/>
                          <a:latin typeface="Times New Roman" pitchFamily="18" charset="0"/>
                        </a:rPr>
                        <a:t>58   </a:t>
                      </a:r>
                      <a:r>
                        <a:rPr kumimoji="0" lang="en-US" sz="1600" b="1" i="0" u="none" strike="noStrike" cap="none" normalizeH="0" baseline="0" smtClean="0">
                          <a:ln>
                            <a:noFill/>
                          </a:ln>
                          <a:solidFill>
                            <a:srgbClr val="FF0000"/>
                          </a:solidFill>
                          <a:effectLst/>
                          <a:latin typeface="Times New Roman" pitchFamily="18" charset="0"/>
                        </a:rPr>
                        <a:t>(Alt) +</a:t>
                      </a:r>
                      <a:r>
                        <a:rPr kumimoji="0" lang="en-US" sz="1600" b="1" i="0" u="none" strike="noStrike" cap="none" normalizeH="0" baseline="0" smtClean="0">
                          <a:ln>
                            <a:noFill/>
                          </a:ln>
                          <a:solidFill>
                            <a:schemeClr val="tx1"/>
                          </a:solidFill>
                          <a:effectLst/>
                          <a:latin typeface="Times New Roman" pitchFamily="18" charset="0"/>
                        </a:rPr>
                        <a:t>H</a:t>
                      </a:r>
                      <a:r>
                        <a:rPr kumimoji="0" lang="en-US" sz="1600" b="1" i="0" u="none" strike="noStrike" cap="none" normalizeH="0" baseline="-2500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-2260.477</a:t>
                      </a:r>
                      <a:endParaRPr kumimoji="0" lang="en-US" sz="1600" b="1" i="0" u="none" strike="noStrike" cap="none" normalizeH="0" baseline="-2500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1.016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0.28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457128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46"/>
          <p:cNvSpPr>
            <a:spLocks noGrp="1"/>
          </p:cNvSpPr>
          <p:nvPr>
            <p:ph type="sldNum" sz="quarter" idx="12"/>
          </p:nvPr>
        </p:nvSpPr>
        <p:spPr/>
        <p:txBody>
          <a:bodyPr/>
          <a:lstStyle/>
          <a:p>
            <a:fld id="{21690591-ED1F-4456-AD8F-16ACD5F19DC9}" type="slidenum">
              <a:rPr lang="en-US"/>
              <a:pPr/>
              <a:t>76</a:t>
            </a:fld>
            <a:endParaRPr lang="en-US"/>
          </a:p>
        </p:txBody>
      </p:sp>
      <p:sp>
        <p:nvSpPr>
          <p:cNvPr id="29698" name="Text Box 2"/>
          <p:cNvSpPr txBox="1">
            <a:spLocks noChangeArrowheads="1"/>
          </p:cNvSpPr>
          <p:nvPr/>
        </p:nvSpPr>
        <p:spPr bwMode="auto">
          <a:xfrm>
            <a:off x="0" y="0"/>
            <a:ext cx="9144000" cy="396875"/>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a:solidFill>
                  <a:srgbClr val="0000FF"/>
                </a:solidFill>
                <a:effectLst>
                  <a:outerShdw blurRad="38100" dist="38100" dir="2700000" algn="tl">
                    <a:srgbClr val="000000"/>
                  </a:outerShdw>
                </a:effectLst>
                <a:latin typeface="Times New Roman" pitchFamily="18" charset="0"/>
              </a:rPr>
              <a:t>Transition state optimized parameters and the E</a:t>
            </a:r>
            <a:r>
              <a:rPr lang="en-US" sz="2000" b="1" baseline="-25000">
                <a:solidFill>
                  <a:srgbClr val="0000FF"/>
                </a:solidFill>
                <a:effectLst>
                  <a:outerShdw blurRad="38100" dist="38100" dir="2700000" algn="tl">
                    <a:srgbClr val="000000"/>
                  </a:outerShdw>
                </a:effectLst>
                <a:latin typeface="Times New Roman" pitchFamily="18" charset="0"/>
              </a:rPr>
              <a:t>a</a:t>
            </a:r>
            <a:r>
              <a:rPr lang="en-US" sz="2000" b="1">
                <a:solidFill>
                  <a:srgbClr val="0000FF"/>
                </a:solidFill>
                <a:effectLst>
                  <a:outerShdw blurRad="38100" dist="38100" dir="2700000" algn="tl">
                    <a:srgbClr val="000000"/>
                  </a:outerShdw>
                </a:effectLst>
                <a:latin typeface="Times New Roman" pitchFamily="18" charset="0"/>
              </a:rPr>
              <a:t> for the proposed pathway</a:t>
            </a:r>
          </a:p>
        </p:txBody>
      </p:sp>
      <p:sp>
        <p:nvSpPr>
          <p:cNvPr id="29699" name="Text Box 3"/>
          <p:cNvSpPr txBox="1">
            <a:spLocks noChangeArrowheads="1"/>
          </p:cNvSpPr>
          <p:nvPr/>
        </p:nvSpPr>
        <p:spPr bwMode="auto">
          <a:xfrm>
            <a:off x="8518525" y="498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2400">
              <a:latin typeface="Times New Roman" pitchFamily="18" charset="0"/>
            </a:endParaRPr>
          </a:p>
        </p:txBody>
      </p:sp>
      <p:graphicFrame>
        <p:nvGraphicFramePr>
          <p:cNvPr id="29741" name="Group 45"/>
          <p:cNvGraphicFramePr>
            <a:graphicFrameLocks noGrp="1"/>
          </p:cNvGraphicFramePr>
          <p:nvPr/>
        </p:nvGraphicFramePr>
        <p:xfrm>
          <a:off x="381000" y="609600"/>
          <a:ext cx="6934200" cy="2056702"/>
        </p:xfrm>
        <a:graphic>
          <a:graphicData uri="http://schemas.openxmlformats.org/drawingml/2006/table">
            <a:tbl>
              <a:tblPr/>
              <a:tblGrid>
                <a:gridCol w="1941513"/>
                <a:gridCol w="625475"/>
                <a:gridCol w="762000"/>
                <a:gridCol w="762000"/>
                <a:gridCol w="762000"/>
                <a:gridCol w="1041400"/>
                <a:gridCol w="1039812"/>
              </a:tblGrid>
              <a:tr h="893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rPr>
                        <a:t>Substitution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E</a:t>
                      </a:r>
                      <a:r>
                        <a:rPr kumimoji="0" lang="en-US" sz="1800" b="1" i="0" u="none" strike="noStrike" cap="none" normalizeH="0" baseline="-25000" smtClean="0">
                          <a:ln>
                            <a:noFill/>
                          </a:ln>
                          <a:solidFill>
                            <a:srgbClr val="FF0000"/>
                          </a:solidFill>
                          <a:effectLst/>
                          <a:latin typeface="Times New Roman" pitchFamily="18" charset="0"/>
                        </a:rPr>
                        <a:t>a</a:t>
                      </a:r>
                      <a:r>
                        <a:rPr kumimoji="0" lang="en-US" sz="1800" b="1" i="0" u="none" strike="noStrike" cap="none" normalizeH="0" baseline="0" smtClean="0">
                          <a:ln>
                            <a:noFill/>
                          </a:ln>
                          <a:solidFill>
                            <a:srgbClr val="FF0000"/>
                          </a:solidFill>
                          <a:effectLst/>
                          <a:latin typeface="Times New Roman" pitchFamily="18" charset="0"/>
                        </a:rPr>
                        <a:t>I   (eV)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H</a:t>
                      </a:r>
                      <a:r>
                        <a:rPr kumimoji="0" lang="en-US" sz="1800" b="1" i="0" u="none" strike="noStrike" cap="none" normalizeH="0" baseline="-25000" smtClean="0">
                          <a:ln>
                            <a:noFill/>
                          </a:ln>
                          <a:solidFill>
                            <a:srgbClr val="FF0000"/>
                          </a:solidFill>
                          <a:effectLst/>
                          <a:latin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rPr>
                        <a:t>-H</a:t>
                      </a:r>
                      <a:r>
                        <a:rPr kumimoji="0" lang="en-US" sz="1800" b="1" i="0" u="none" strike="noStrike" cap="none" normalizeH="0" baseline="-25000" smtClean="0">
                          <a:ln>
                            <a:noFill/>
                          </a:ln>
                          <a:solidFill>
                            <a:srgbClr val="FF0000"/>
                          </a:solidFill>
                          <a:effectLst/>
                          <a:latin typeface="Times New Roman" pitchFamily="18"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PGothic" pitchFamily="34" charset="-128"/>
                        </a:rPr>
                        <a:t>  </a:t>
                      </a: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rPr>
                        <a:t>(Å)</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B</a:t>
                      </a:r>
                      <a:r>
                        <a:rPr kumimoji="0" lang="en-US" sz="1800" b="1" i="0" u="none" strike="noStrike" cap="none" normalizeH="0" baseline="-25000" smtClean="0">
                          <a:ln>
                            <a:noFill/>
                          </a:ln>
                          <a:solidFill>
                            <a:srgbClr val="FF0000"/>
                          </a:solidFill>
                          <a:effectLst/>
                          <a:latin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rPr>
                        <a:t>-H</a:t>
                      </a:r>
                      <a:r>
                        <a:rPr kumimoji="0" lang="en-US" sz="1800" b="1" i="0" u="none" strike="noStrike" cap="none" normalizeH="0" baseline="-25000" smtClean="0">
                          <a:ln>
                            <a:noFill/>
                          </a:ln>
                          <a:solidFill>
                            <a:srgbClr val="FF0000"/>
                          </a:solidFill>
                          <a:effectLst/>
                          <a:latin typeface="Times New Roman" pitchFamily="18"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PGothic" pitchFamily="34" charset="-128"/>
                        </a:rPr>
                        <a:t>  </a:t>
                      </a: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rPr>
                        <a:t>(Å)</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B</a:t>
                      </a:r>
                      <a:r>
                        <a:rPr kumimoji="0" lang="en-US" sz="1800" b="1" i="0" u="none" strike="noStrike" cap="none" normalizeH="0" baseline="-25000" smtClean="0">
                          <a:ln>
                            <a:noFill/>
                          </a:ln>
                          <a:solidFill>
                            <a:srgbClr val="FF0000"/>
                          </a:solidFill>
                          <a:effectLst/>
                          <a:latin typeface="Times New Roman" pitchFamily="18" charset="0"/>
                        </a:rPr>
                        <a:t>2</a:t>
                      </a:r>
                      <a:r>
                        <a:rPr kumimoji="0" lang="en-US" sz="1800" b="1" i="0" u="none" strike="noStrike" cap="none" normalizeH="0" baseline="0" smtClean="0">
                          <a:ln>
                            <a:noFill/>
                          </a:ln>
                          <a:solidFill>
                            <a:srgbClr val="FF0000"/>
                          </a:solidFill>
                          <a:effectLst/>
                          <a:latin typeface="Times New Roman" pitchFamily="18" charset="0"/>
                        </a:rPr>
                        <a:t>-H</a:t>
                      </a:r>
                      <a:r>
                        <a:rPr kumimoji="0" lang="en-US" sz="1800" b="1" i="0" u="none" strike="noStrike" cap="none" normalizeH="0" baseline="-25000" smtClean="0">
                          <a:ln>
                            <a:noFill/>
                          </a:ln>
                          <a:solidFill>
                            <a:srgbClr val="FF0000"/>
                          </a:solidFill>
                          <a:effectLst/>
                          <a:latin typeface="Times New Roman" pitchFamily="18"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rPr>
                        <a:t> (Å)</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C-H</a:t>
                      </a:r>
                      <a:r>
                        <a:rPr kumimoji="0" lang="en-US" sz="1800" b="1" i="0" u="none" strike="noStrike" cap="none" normalizeH="0" baseline="-25000" smtClean="0">
                          <a:ln>
                            <a:noFill/>
                          </a:ln>
                          <a:solidFill>
                            <a:srgbClr val="FF0000"/>
                          </a:solidFill>
                          <a:effectLst/>
                          <a:latin typeface="Times New Roman" pitchFamily="18" charset="0"/>
                        </a:rPr>
                        <a:t>1</a:t>
                      </a:r>
                      <a:r>
                        <a:rPr kumimoji="0" lang="en-US" sz="1800" b="1" i="0" u="none" strike="noStrike" cap="none" normalizeH="0" baseline="0" smtClean="0">
                          <a:ln>
                            <a:noFill/>
                          </a:ln>
                          <a:solidFill>
                            <a:srgbClr val="FF0000"/>
                          </a:solidFill>
                          <a:effectLst/>
                          <a:latin typeface="Times New Roman" pitchFamily="18" charset="0"/>
                        </a:rPr>
                        <a:t>*</a:t>
                      </a:r>
                      <a:endParaRPr kumimoji="0" lang="en-US" sz="1800" b="1" i="0" u="none" strike="noStrike" cap="none" normalizeH="0" baseline="-2500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PGothic" pitchFamily="34" charset="-128"/>
                        </a:rPr>
                        <a:t>  </a:t>
                      </a: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rPr>
                        <a:t>(Å)</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C-H</a:t>
                      </a:r>
                      <a:r>
                        <a:rPr kumimoji="0" lang="en-US" sz="1800" b="1" i="0" u="none" strike="noStrike" cap="none" normalizeH="0" baseline="-25000" smtClean="0">
                          <a:ln>
                            <a:noFill/>
                          </a:ln>
                          <a:solidFill>
                            <a:srgbClr val="FF0000"/>
                          </a:solidFill>
                          <a:effectLst/>
                          <a:latin typeface="Times New Roman" pitchFamily="18" charset="0"/>
                        </a:rPr>
                        <a:t>2</a:t>
                      </a:r>
                      <a:r>
                        <a:rPr kumimoji="0" lang="en-US" sz="1800" b="1" i="0" u="none" strike="noStrike" cap="none" normalizeH="0" baseline="0" smtClean="0">
                          <a:ln>
                            <a:noFill/>
                          </a:ln>
                          <a:solidFill>
                            <a:srgbClr val="FF0000"/>
                          </a:solidFill>
                          <a:effectLst/>
                          <a:latin typeface="Times New Roman" pitchFamily="18" charset="0"/>
                        </a:rPr>
                        <a:t>*</a:t>
                      </a:r>
                      <a:endParaRPr kumimoji="0" lang="en-US" sz="1800" b="1" i="0" u="none" strike="noStrike" cap="none" normalizeH="0" baseline="-2500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rgbClr val="FF0000"/>
                          </a:solidFill>
                          <a:effectLst/>
                          <a:latin typeface="Times New Roman" pitchFamily="18" charset="0"/>
                          <a:ea typeface="MS PGothic" pitchFamily="34" charset="-128"/>
                        </a:rPr>
                        <a:t>  </a:t>
                      </a:r>
                      <a:r>
                        <a:rPr kumimoji="0" lang="en-US" altLang="ja-JP" sz="1800" b="1" i="0" u="none" strike="noStrike" cap="none" normalizeH="0" baseline="0" smtClean="0">
                          <a:ln>
                            <a:noFill/>
                          </a:ln>
                          <a:solidFill>
                            <a:srgbClr val="FF0000"/>
                          </a:solidFill>
                          <a:effectLst/>
                          <a:latin typeface="Times New Roman" pitchFamily="18" charset="0"/>
                          <a:ea typeface="MS Mincho" pitchFamily="49" charset="-128"/>
                        </a:rPr>
                        <a:t>(Å)</a:t>
                      </a:r>
                      <a:endParaRPr kumimoji="0" lang="en-US" sz="18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rPr>
                        <a:t>Adjacent     (X, 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2.26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2.52 (C</a:t>
                      </a:r>
                      <a:r>
                        <a:rPr kumimoji="0" lang="en-US" sz="1800" b="1" i="0" u="none" strike="noStrike" cap="none" normalizeH="0" baseline="-25000" smtClean="0">
                          <a:ln>
                            <a:noFill/>
                          </a:ln>
                          <a:solidFill>
                            <a:srgbClr val="9900CC"/>
                          </a:solidFill>
                          <a:effectLst/>
                          <a:latin typeface="Times New Roman" pitchFamily="18" charset="0"/>
                        </a:rPr>
                        <a:t>2</a:t>
                      </a:r>
                      <a:r>
                        <a:rPr kumimoji="0" lang="en-US" sz="1800" b="1" i="0" u="none" strike="noStrike" cap="none" normalizeH="0" baseline="0" smtClean="0">
                          <a:ln>
                            <a:noFill/>
                          </a:ln>
                          <a:solidFill>
                            <a:srgbClr val="9900CC"/>
                          </a:solidFill>
                          <a:effectLst/>
                          <a:latin typeface="Times New Roman" pitchFamily="18" charset="0"/>
                        </a:rPr>
                        <a:t>)</a:t>
                      </a:r>
                      <a:endParaRPr kumimoji="0" lang="en-US" sz="1800" b="1" i="0" u="none" strike="noStrike" cap="none" normalizeH="0" baseline="-25000" smtClean="0">
                        <a:ln>
                          <a:noFill/>
                        </a:ln>
                        <a:solidFill>
                          <a:srgbClr val="9900CC"/>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1.43 (C</a:t>
                      </a:r>
                      <a:r>
                        <a:rPr kumimoji="0" lang="en-US" sz="1800" b="1" i="0" u="none" strike="noStrike" cap="none" normalizeH="0" baseline="-25000" smtClean="0">
                          <a:ln>
                            <a:noFill/>
                          </a:ln>
                          <a:solidFill>
                            <a:srgbClr val="9900CC"/>
                          </a:solidFill>
                          <a:effectLst/>
                          <a:latin typeface="Times New Roman" pitchFamily="18" charset="0"/>
                        </a:rPr>
                        <a:t>4</a:t>
                      </a:r>
                      <a:r>
                        <a:rPr kumimoji="0" lang="en-US" sz="1800" b="1" i="0" u="none" strike="noStrike" cap="none" normalizeH="0" baseline="0" smtClean="0">
                          <a:ln>
                            <a:noFill/>
                          </a:ln>
                          <a:solidFill>
                            <a:srgbClr val="9900CC"/>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rPr>
                        <a:t>Alternate    (X, 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Times New Roman" pitchFamily="18" charset="0"/>
                        </a:rPr>
                        <a:t>0.50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2.95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1.25 (C</a:t>
                      </a:r>
                      <a:r>
                        <a:rPr kumimoji="0" lang="en-US" sz="1800" b="1" i="0" u="none" strike="noStrike" cap="none" normalizeH="0" baseline="-25000" smtClean="0">
                          <a:ln>
                            <a:noFill/>
                          </a:ln>
                          <a:solidFill>
                            <a:srgbClr val="9900CC"/>
                          </a:solidFill>
                          <a:effectLst/>
                          <a:latin typeface="Times New Roman" pitchFamily="18" charset="0"/>
                        </a:rPr>
                        <a:t>2</a:t>
                      </a:r>
                      <a:r>
                        <a:rPr kumimoji="0" lang="en-US" sz="1800" b="1" i="0" u="none" strike="noStrike" cap="none" normalizeH="0" baseline="0" smtClean="0">
                          <a:ln>
                            <a:noFill/>
                          </a:ln>
                          <a:solidFill>
                            <a:srgbClr val="9900CC"/>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CC"/>
                          </a:solidFill>
                          <a:effectLst/>
                          <a:latin typeface="Times New Roman" pitchFamily="18" charset="0"/>
                        </a:rPr>
                        <a:t>1.97 (C</a:t>
                      </a:r>
                      <a:r>
                        <a:rPr kumimoji="0" lang="en-US" sz="1800" b="1" i="0" u="none" strike="noStrike" cap="none" normalizeH="0" baseline="-25000" smtClean="0">
                          <a:ln>
                            <a:noFill/>
                          </a:ln>
                          <a:solidFill>
                            <a:srgbClr val="9900CC"/>
                          </a:solidFill>
                          <a:effectLst/>
                          <a:latin typeface="Times New Roman" pitchFamily="18" charset="0"/>
                        </a:rPr>
                        <a:t>5</a:t>
                      </a:r>
                      <a:r>
                        <a:rPr kumimoji="0" lang="en-US" sz="1800" b="1" i="0" u="none" strike="noStrike" cap="none" normalizeH="0" baseline="0" smtClean="0">
                          <a:ln>
                            <a:noFill/>
                          </a:ln>
                          <a:solidFill>
                            <a:srgbClr val="9900CC"/>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29734" name="Text Box 38"/>
          <p:cNvSpPr txBox="1">
            <a:spLocks noChangeArrowheads="1"/>
          </p:cNvSpPr>
          <p:nvPr/>
        </p:nvSpPr>
        <p:spPr bwMode="auto">
          <a:xfrm>
            <a:off x="974725" y="6289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latin typeface="Times New Roman" pitchFamily="18" charset="0"/>
            </a:endParaRPr>
          </a:p>
        </p:txBody>
      </p:sp>
      <p:sp>
        <p:nvSpPr>
          <p:cNvPr id="29735" name="Text Box 39"/>
          <p:cNvSpPr txBox="1">
            <a:spLocks noChangeArrowheads="1"/>
          </p:cNvSpPr>
          <p:nvPr/>
        </p:nvSpPr>
        <p:spPr bwMode="auto">
          <a:xfrm>
            <a:off x="0" y="2743200"/>
            <a:ext cx="876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a:solidFill>
                  <a:srgbClr val="000000"/>
                </a:solidFill>
                <a:latin typeface="Times New Roman" pitchFamily="18" charset="0"/>
                <a:ea typeface="MS PGothic" pitchFamily="34" charset="-128"/>
              </a:rPr>
              <a:t>     </a:t>
            </a:r>
            <a:r>
              <a:rPr lang="en-US" altLang="ja-JP" sz="1400" b="1">
                <a:solidFill>
                  <a:srgbClr val="0000FF"/>
                </a:solidFill>
                <a:latin typeface="Times New Roman" pitchFamily="18" charset="0"/>
                <a:ea typeface="MS PGothic" pitchFamily="34" charset="-128"/>
              </a:rPr>
              <a:t>E</a:t>
            </a:r>
            <a:r>
              <a:rPr lang="en-US" altLang="ja-JP" sz="1400" b="1" baseline="-25000">
                <a:solidFill>
                  <a:srgbClr val="0000FF"/>
                </a:solidFill>
                <a:latin typeface="Times New Roman" pitchFamily="18" charset="0"/>
                <a:ea typeface="MS PGothic" pitchFamily="34" charset="-128"/>
              </a:rPr>
              <a:t>a</a:t>
            </a:r>
            <a:r>
              <a:rPr lang="en-US" altLang="ja-JP" sz="1400" b="1">
                <a:solidFill>
                  <a:srgbClr val="0000FF"/>
                </a:solidFill>
                <a:latin typeface="Times New Roman" pitchFamily="18" charset="0"/>
                <a:ea typeface="MS PGothic" pitchFamily="34" charset="-128"/>
              </a:rPr>
              <a:t> = </a:t>
            </a:r>
            <a:r>
              <a:rPr lang="en-US" altLang="ja-JP" sz="1400" b="1">
                <a:solidFill>
                  <a:srgbClr val="0000FF"/>
                </a:solidFill>
                <a:latin typeface="Times New Roman" pitchFamily="18" charset="0"/>
                <a:ea typeface="MS Mincho" pitchFamily="49" charset="-128"/>
              </a:rPr>
              <a:t> E (each transition state) – E (reactant) </a:t>
            </a:r>
            <a:r>
              <a:rPr lang="en-US" altLang="ja-JP" sz="1400" b="1">
                <a:latin typeface="Times New Roman" pitchFamily="18" charset="0"/>
                <a:ea typeface="MS Mincho" pitchFamily="49" charset="-128"/>
              </a:rPr>
              <a:t> </a:t>
            </a:r>
            <a:r>
              <a:rPr lang="en-US" altLang="ja-JP" sz="1400" b="1">
                <a:solidFill>
                  <a:srgbClr val="FF0000"/>
                </a:solidFill>
                <a:latin typeface="Times New Roman" pitchFamily="18" charset="0"/>
                <a:ea typeface="MS Mincho" pitchFamily="49" charset="-128"/>
              </a:rPr>
              <a:t>* = Shortest C-H bond distance</a:t>
            </a:r>
            <a:endParaRPr lang="en-US" sz="1400" b="1">
              <a:solidFill>
                <a:srgbClr val="FF0000"/>
              </a:solidFill>
              <a:latin typeface="Times New Roman" pitchFamily="18" charset="0"/>
            </a:endParaRPr>
          </a:p>
        </p:txBody>
      </p:sp>
      <p:grpSp>
        <p:nvGrpSpPr>
          <p:cNvPr id="29736" name="Group 40"/>
          <p:cNvGrpSpPr>
            <a:grpSpLocks/>
          </p:cNvGrpSpPr>
          <p:nvPr/>
        </p:nvGrpSpPr>
        <p:grpSpPr bwMode="auto">
          <a:xfrm>
            <a:off x="7429500" y="609600"/>
            <a:ext cx="1714500" cy="1558925"/>
            <a:chOff x="4032" y="859"/>
            <a:chExt cx="1080" cy="982"/>
          </a:xfrm>
        </p:grpSpPr>
        <p:pic>
          <p:nvPicPr>
            <p:cNvPr id="29737"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 y="859"/>
              <a:ext cx="1080" cy="982"/>
            </a:xfrm>
            <a:prstGeom prst="rect">
              <a:avLst/>
            </a:prstGeom>
            <a:noFill/>
            <a:extLst>
              <a:ext uri="{909E8E84-426E-40DD-AFC4-6F175D3DCCD1}">
                <a14:hiddenFill xmlns:a14="http://schemas.microsoft.com/office/drawing/2010/main">
                  <a:solidFill>
                    <a:srgbClr val="FFFFFF"/>
                  </a:solidFill>
                </a14:hiddenFill>
              </a:ext>
            </a:extLst>
          </p:spPr>
        </p:pic>
        <p:sp>
          <p:nvSpPr>
            <p:cNvPr id="29738" name="Line 42"/>
            <p:cNvSpPr>
              <a:spLocks noChangeShapeType="1"/>
            </p:cNvSpPr>
            <p:nvPr/>
          </p:nvSpPr>
          <p:spPr bwMode="auto">
            <a:xfrm flipV="1">
              <a:off x="4800" y="1458"/>
              <a:ext cx="192" cy="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42" name="Rectangle 46"/>
          <p:cNvSpPr>
            <a:spLocks noChangeArrowheads="1"/>
          </p:cNvSpPr>
          <p:nvPr/>
        </p:nvSpPr>
        <p:spPr bwMode="auto">
          <a:xfrm>
            <a:off x="0" y="3276600"/>
            <a:ext cx="9144000" cy="53340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b="1">
                <a:solidFill>
                  <a:srgbClr val="0000FF"/>
                </a:solidFill>
                <a:effectLst>
                  <a:outerShdw blurRad="38100" dist="38100" dir="2700000" algn="tl">
                    <a:srgbClr val="000000"/>
                  </a:outerShdw>
                </a:effectLst>
                <a:latin typeface="Times New Roman" pitchFamily="18" charset="0"/>
              </a:rPr>
              <a:t>Outcome</a:t>
            </a:r>
          </a:p>
        </p:txBody>
      </p:sp>
      <p:sp>
        <p:nvSpPr>
          <p:cNvPr id="29743" name="Rectangle 47"/>
          <p:cNvSpPr>
            <a:spLocks noChangeArrowheads="1"/>
          </p:cNvSpPr>
          <p:nvPr/>
        </p:nvSpPr>
        <p:spPr bwMode="auto">
          <a:xfrm>
            <a:off x="152400" y="4114800"/>
            <a:ext cx="8839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90000"/>
              </a:lnSpc>
              <a:spcBef>
                <a:spcPct val="20000"/>
              </a:spcBef>
              <a:buClr>
                <a:srgbClr val="9900CC"/>
              </a:buClr>
              <a:buSzPct val="75000"/>
              <a:buFont typeface="Wingdings" pitchFamily="2" charset="2"/>
              <a:buChar char="Ø"/>
            </a:pPr>
            <a:r>
              <a:rPr lang="en-US" sz="2400" b="1">
                <a:solidFill>
                  <a:srgbClr val="FF3300"/>
                </a:solidFill>
                <a:latin typeface="Times New Roman" pitchFamily="18" charset="0"/>
              </a:rPr>
              <a:t>Substituted heteroatom acts as an active centre for hydrogen activation</a:t>
            </a:r>
          </a:p>
          <a:p>
            <a:pPr marL="342900" indent="-342900" algn="just">
              <a:lnSpc>
                <a:spcPct val="90000"/>
              </a:lnSpc>
              <a:spcBef>
                <a:spcPct val="20000"/>
              </a:spcBef>
              <a:buClr>
                <a:srgbClr val="9900CC"/>
              </a:buClr>
              <a:buSzPct val="75000"/>
              <a:buFont typeface="Wingdings" pitchFamily="2" charset="2"/>
              <a:buChar char="Ø"/>
            </a:pPr>
            <a:endParaRPr lang="en-US" sz="2400" b="1">
              <a:solidFill>
                <a:srgbClr val="FF3300"/>
              </a:solidFill>
              <a:latin typeface="Times New Roman" pitchFamily="18" charset="0"/>
            </a:endParaRPr>
          </a:p>
          <a:p>
            <a:pPr marL="342900" indent="-342900" algn="just">
              <a:lnSpc>
                <a:spcPct val="90000"/>
              </a:lnSpc>
              <a:spcBef>
                <a:spcPct val="20000"/>
              </a:spcBef>
              <a:buClr>
                <a:srgbClr val="9900CC"/>
              </a:buClr>
              <a:buSzPct val="75000"/>
              <a:buFont typeface="Wingdings" pitchFamily="2" charset="2"/>
              <a:buChar char="Ø"/>
            </a:pPr>
            <a:r>
              <a:rPr lang="en-US" sz="2400" b="1">
                <a:solidFill>
                  <a:srgbClr val="FF3300"/>
                </a:solidFill>
                <a:latin typeface="Times New Roman" pitchFamily="18" charset="0"/>
              </a:rPr>
              <a:t>For the effective hydrogenation and hydrogen storage, the heteroatoms should be incorporated geometrically and chemically into the carbon network</a:t>
            </a:r>
          </a:p>
        </p:txBody>
      </p:sp>
    </p:spTree>
    <p:extLst>
      <p:ext uri="{BB962C8B-B14F-4D97-AF65-F5344CB8AC3E}">
        <p14:creationId xmlns:p14="http://schemas.microsoft.com/office/powerpoint/2010/main" val="3278635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lide Number Placeholder 82"/>
          <p:cNvSpPr>
            <a:spLocks noGrp="1"/>
          </p:cNvSpPr>
          <p:nvPr>
            <p:ph type="sldNum" sz="quarter" idx="12"/>
          </p:nvPr>
        </p:nvSpPr>
        <p:spPr/>
        <p:txBody>
          <a:bodyPr/>
          <a:lstStyle/>
          <a:p>
            <a:fld id="{74D3FE76-5F84-4A51-8736-52B9C6E48DB3}" type="slidenum">
              <a:rPr lang="en-US"/>
              <a:pPr/>
              <a:t>77</a:t>
            </a:fld>
            <a:endParaRPr lang="en-US"/>
          </a:p>
        </p:txBody>
      </p:sp>
      <p:sp>
        <p:nvSpPr>
          <p:cNvPr id="31746" name="AutoShape 2"/>
          <p:cNvSpPr>
            <a:spLocks noChangeArrowheads="1"/>
          </p:cNvSpPr>
          <p:nvPr/>
        </p:nvSpPr>
        <p:spPr bwMode="auto">
          <a:xfrm>
            <a:off x="1905000" y="152400"/>
            <a:ext cx="5867400" cy="762000"/>
          </a:xfrm>
          <a:prstGeom prst="roundRect">
            <a:avLst>
              <a:gd name="adj" fmla="val 16667"/>
            </a:avLst>
          </a:prstGeom>
          <a:solidFill>
            <a:srgbClr val="66FFFF"/>
          </a:solidFill>
          <a:ln w="9525">
            <a:solidFill>
              <a:srgbClr val="FF3300"/>
            </a:solidFill>
            <a:round/>
            <a:headEnd/>
            <a:tailEnd/>
          </a:ln>
          <a:effectLst>
            <a:prstShdw prst="shdw17" dist="17961" dir="2700000">
              <a:srgbClr val="FF3300">
                <a:gamma/>
                <a:shade val="60000"/>
                <a:invGamma/>
              </a:srgbClr>
            </a:prstShdw>
          </a:effectLst>
        </p:spPr>
        <p:txBody>
          <a:bodyPr wrap="none" anchor="ctr"/>
          <a:lstStyle/>
          <a:p>
            <a:pPr algn="ctr"/>
            <a:r>
              <a:rPr lang="en-US" sz="2400" b="1">
                <a:solidFill>
                  <a:schemeClr val="accent2"/>
                </a:solidFill>
                <a:latin typeface="Times New Roman" pitchFamily="18" charset="0"/>
              </a:rPr>
              <a:t>High Pressure adsorption apparatus </a:t>
            </a:r>
          </a:p>
        </p:txBody>
      </p:sp>
      <p:grpSp>
        <p:nvGrpSpPr>
          <p:cNvPr id="31747" name="Group 3"/>
          <p:cNvGrpSpPr>
            <a:grpSpLocks/>
          </p:cNvGrpSpPr>
          <p:nvPr/>
        </p:nvGrpSpPr>
        <p:grpSpPr bwMode="auto">
          <a:xfrm>
            <a:off x="1347788" y="990600"/>
            <a:ext cx="6653212" cy="4648200"/>
            <a:chOff x="561" y="1152"/>
            <a:chExt cx="4191" cy="2928"/>
          </a:xfrm>
        </p:grpSpPr>
        <p:sp>
          <p:nvSpPr>
            <p:cNvPr id="31748" name="Line 4"/>
            <p:cNvSpPr>
              <a:spLocks noChangeShapeType="1"/>
            </p:cNvSpPr>
            <p:nvPr/>
          </p:nvSpPr>
          <p:spPr bwMode="auto">
            <a:xfrm>
              <a:off x="2241" y="1524"/>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 name="Line 5"/>
            <p:cNvSpPr>
              <a:spLocks noChangeShapeType="1"/>
            </p:cNvSpPr>
            <p:nvPr/>
          </p:nvSpPr>
          <p:spPr bwMode="auto">
            <a:xfrm>
              <a:off x="2277" y="153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AutoShape 6"/>
            <p:cNvSpPr>
              <a:spLocks noChangeArrowheads="1"/>
            </p:cNvSpPr>
            <p:nvPr/>
          </p:nvSpPr>
          <p:spPr bwMode="auto">
            <a:xfrm>
              <a:off x="3153" y="2208"/>
              <a:ext cx="144" cy="144"/>
            </a:xfrm>
            <a:prstGeom prst="plus">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p:cNvSpPr>
              <a:spLocks noChangeShapeType="1"/>
            </p:cNvSpPr>
            <p:nvPr/>
          </p:nvSpPr>
          <p:spPr bwMode="auto">
            <a:xfrm>
              <a:off x="2913" y="226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8"/>
            <p:cNvSpPr>
              <a:spLocks noChangeShapeType="1"/>
            </p:cNvSpPr>
            <p:nvPr/>
          </p:nvSpPr>
          <p:spPr bwMode="auto">
            <a:xfrm>
              <a:off x="2913" y="2292"/>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9"/>
            <p:cNvSpPr>
              <a:spLocks noChangeShapeType="1"/>
            </p:cNvSpPr>
            <p:nvPr/>
          </p:nvSpPr>
          <p:spPr bwMode="auto">
            <a:xfrm>
              <a:off x="3309" y="2268"/>
              <a:ext cx="2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10"/>
            <p:cNvSpPr>
              <a:spLocks noChangeShapeType="1"/>
            </p:cNvSpPr>
            <p:nvPr/>
          </p:nvSpPr>
          <p:spPr bwMode="auto">
            <a:xfrm>
              <a:off x="3309" y="2292"/>
              <a:ext cx="2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1"/>
            <p:cNvSpPr>
              <a:spLocks noChangeShapeType="1"/>
            </p:cNvSpPr>
            <p:nvPr/>
          </p:nvSpPr>
          <p:spPr bwMode="auto">
            <a:xfrm>
              <a:off x="3201" y="187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Line 12"/>
            <p:cNvSpPr>
              <a:spLocks noChangeShapeType="1"/>
            </p:cNvSpPr>
            <p:nvPr/>
          </p:nvSpPr>
          <p:spPr bwMode="auto">
            <a:xfrm>
              <a:off x="3237" y="187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Line 13"/>
            <p:cNvSpPr>
              <a:spLocks noChangeShapeType="1"/>
            </p:cNvSpPr>
            <p:nvPr/>
          </p:nvSpPr>
          <p:spPr bwMode="auto">
            <a:xfrm>
              <a:off x="3201" y="235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Line 14"/>
            <p:cNvSpPr>
              <a:spLocks noChangeShapeType="1"/>
            </p:cNvSpPr>
            <p:nvPr/>
          </p:nvSpPr>
          <p:spPr bwMode="auto">
            <a:xfrm>
              <a:off x="3237" y="235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AutoShape 15"/>
            <p:cNvSpPr>
              <a:spLocks noChangeArrowheads="1"/>
            </p:cNvSpPr>
            <p:nvPr/>
          </p:nvSpPr>
          <p:spPr bwMode="auto">
            <a:xfrm rot="5506388" flipH="1">
              <a:off x="3153" y="1824"/>
              <a:ext cx="144" cy="144"/>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0" name="AutoShape 16"/>
            <p:cNvSpPr>
              <a:spLocks noChangeArrowheads="1"/>
            </p:cNvSpPr>
            <p:nvPr/>
          </p:nvSpPr>
          <p:spPr bwMode="auto">
            <a:xfrm rot="5506388" flipH="1">
              <a:off x="3153" y="2592"/>
              <a:ext cx="144" cy="144"/>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1" name="AutoShape 17"/>
            <p:cNvSpPr>
              <a:spLocks noChangeArrowheads="1"/>
            </p:cNvSpPr>
            <p:nvPr/>
          </p:nvSpPr>
          <p:spPr bwMode="auto">
            <a:xfrm rot="106387" flipH="1">
              <a:off x="3524" y="2219"/>
              <a:ext cx="156" cy="133"/>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2" name="AutoShape 18"/>
            <p:cNvSpPr>
              <a:spLocks noChangeArrowheads="1"/>
            </p:cNvSpPr>
            <p:nvPr/>
          </p:nvSpPr>
          <p:spPr bwMode="auto">
            <a:xfrm rot="106387" flipH="1">
              <a:off x="2817" y="2208"/>
              <a:ext cx="144" cy="144"/>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3" name="AutoShape 19"/>
            <p:cNvSpPr>
              <a:spLocks noChangeArrowheads="1"/>
            </p:cNvSpPr>
            <p:nvPr/>
          </p:nvSpPr>
          <p:spPr bwMode="auto">
            <a:xfrm flipV="1">
              <a:off x="3117" y="1152"/>
              <a:ext cx="192" cy="528"/>
            </a:xfrm>
            <a:prstGeom prst="can">
              <a:avLst>
                <a:gd name="adj" fmla="val 68750"/>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4" name="Line 20"/>
            <p:cNvSpPr>
              <a:spLocks noChangeShapeType="1"/>
            </p:cNvSpPr>
            <p:nvPr/>
          </p:nvSpPr>
          <p:spPr bwMode="auto">
            <a:xfrm>
              <a:off x="4293" y="2376"/>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Line 21"/>
            <p:cNvSpPr>
              <a:spLocks noChangeShapeType="1"/>
            </p:cNvSpPr>
            <p:nvPr/>
          </p:nvSpPr>
          <p:spPr bwMode="auto">
            <a:xfrm>
              <a:off x="4317" y="1956"/>
              <a:ext cx="0" cy="24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6" name="Line 22"/>
            <p:cNvSpPr>
              <a:spLocks noChangeShapeType="1"/>
            </p:cNvSpPr>
            <p:nvPr/>
          </p:nvSpPr>
          <p:spPr bwMode="auto">
            <a:xfrm>
              <a:off x="3201" y="1632"/>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7" name="Line 23"/>
            <p:cNvSpPr>
              <a:spLocks noChangeShapeType="1"/>
            </p:cNvSpPr>
            <p:nvPr/>
          </p:nvSpPr>
          <p:spPr bwMode="auto">
            <a:xfrm>
              <a:off x="3237" y="1632"/>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Line 24"/>
            <p:cNvSpPr>
              <a:spLocks noChangeShapeType="1"/>
            </p:cNvSpPr>
            <p:nvPr/>
          </p:nvSpPr>
          <p:spPr bwMode="auto">
            <a:xfrm>
              <a:off x="3633" y="2304"/>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Line 25"/>
            <p:cNvSpPr>
              <a:spLocks noChangeShapeType="1"/>
            </p:cNvSpPr>
            <p:nvPr/>
          </p:nvSpPr>
          <p:spPr bwMode="auto">
            <a:xfrm>
              <a:off x="3633" y="2280"/>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0" name="AutoShape 26"/>
            <p:cNvSpPr>
              <a:spLocks noChangeArrowheads="1"/>
            </p:cNvSpPr>
            <p:nvPr/>
          </p:nvSpPr>
          <p:spPr bwMode="auto">
            <a:xfrm>
              <a:off x="2064" y="3744"/>
              <a:ext cx="2400" cy="336"/>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3300"/>
                </a:solidFill>
                <a:latin typeface="Times New Roman" pitchFamily="18" charset="0"/>
              </a:endParaRPr>
            </a:p>
          </p:txBody>
        </p:sp>
        <p:sp>
          <p:nvSpPr>
            <p:cNvPr id="31771" name="Line 27"/>
            <p:cNvSpPr>
              <a:spLocks noChangeShapeType="1"/>
            </p:cNvSpPr>
            <p:nvPr/>
          </p:nvSpPr>
          <p:spPr bwMode="auto">
            <a:xfrm>
              <a:off x="3201" y="268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Line 28"/>
            <p:cNvSpPr>
              <a:spLocks noChangeShapeType="1"/>
            </p:cNvSpPr>
            <p:nvPr/>
          </p:nvSpPr>
          <p:spPr bwMode="auto">
            <a:xfrm>
              <a:off x="3237" y="268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AutoShape 29"/>
            <p:cNvSpPr>
              <a:spLocks noChangeArrowheads="1"/>
            </p:cNvSpPr>
            <p:nvPr/>
          </p:nvSpPr>
          <p:spPr bwMode="auto">
            <a:xfrm>
              <a:off x="3189" y="2832"/>
              <a:ext cx="60" cy="384"/>
            </a:xfrm>
            <a:prstGeom prst="flowChartMagneticDisk">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 name="AutoShape 30"/>
            <p:cNvSpPr>
              <a:spLocks noChangeArrowheads="1"/>
            </p:cNvSpPr>
            <p:nvPr/>
          </p:nvSpPr>
          <p:spPr bwMode="auto">
            <a:xfrm>
              <a:off x="2157" y="1416"/>
              <a:ext cx="192" cy="192"/>
            </a:xfrm>
            <a:prstGeom prst="flowChar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75" name="Group 31"/>
            <p:cNvGrpSpPr>
              <a:grpSpLocks/>
            </p:cNvGrpSpPr>
            <p:nvPr/>
          </p:nvGrpSpPr>
          <p:grpSpPr bwMode="auto">
            <a:xfrm rot="10800000">
              <a:off x="4197" y="2184"/>
              <a:ext cx="144" cy="192"/>
              <a:chOff x="432" y="1920"/>
              <a:chExt cx="192" cy="336"/>
            </a:xfrm>
          </p:grpSpPr>
          <p:sp>
            <p:nvSpPr>
              <p:cNvPr id="31776" name="Line 32"/>
              <p:cNvSpPr>
                <a:spLocks noChangeShapeType="1"/>
              </p:cNvSpPr>
              <p:nvPr/>
            </p:nvSpPr>
            <p:spPr bwMode="auto">
              <a:xfrm>
                <a:off x="432" y="1920"/>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7" name="Line 33"/>
              <p:cNvSpPr>
                <a:spLocks noChangeShapeType="1"/>
              </p:cNvSpPr>
              <p:nvPr/>
            </p:nvSpPr>
            <p:spPr bwMode="auto">
              <a:xfrm>
                <a:off x="528" y="192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Line 34"/>
              <p:cNvSpPr>
                <a:spLocks noChangeShapeType="1"/>
              </p:cNvSpPr>
              <p:nvPr/>
            </p:nvSpPr>
            <p:spPr bwMode="auto">
              <a:xfrm>
                <a:off x="432" y="192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9" name="Line 35"/>
              <p:cNvSpPr>
                <a:spLocks noChangeShapeType="1"/>
              </p:cNvSpPr>
              <p:nvPr/>
            </p:nvSpPr>
            <p:spPr bwMode="auto">
              <a:xfrm>
                <a:off x="528" y="2016"/>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0" name="Line 36"/>
              <p:cNvSpPr>
                <a:spLocks noChangeShapeType="1"/>
              </p:cNvSpPr>
              <p:nvPr/>
            </p:nvSpPr>
            <p:spPr bwMode="auto">
              <a:xfrm>
                <a:off x="624" y="2016"/>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1" name="Line 37"/>
              <p:cNvSpPr>
                <a:spLocks noChangeShapeType="1"/>
              </p:cNvSpPr>
              <p:nvPr/>
            </p:nvSpPr>
            <p:spPr bwMode="auto">
              <a:xfrm>
                <a:off x="528" y="211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2" name="Line 38"/>
              <p:cNvSpPr>
                <a:spLocks noChangeShapeType="1"/>
              </p:cNvSpPr>
              <p:nvPr/>
            </p:nvSpPr>
            <p:spPr bwMode="auto">
              <a:xfrm>
                <a:off x="528" y="2112"/>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3" name="Line 39"/>
              <p:cNvSpPr>
                <a:spLocks noChangeShapeType="1"/>
              </p:cNvSpPr>
              <p:nvPr/>
            </p:nvSpPr>
            <p:spPr bwMode="auto">
              <a:xfrm>
                <a:off x="432" y="2256"/>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84" name="Line 40"/>
            <p:cNvSpPr>
              <a:spLocks noChangeShapeType="1"/>
            </p:cNvSpPr>
            <p:nvPr/>
          </p:nvSpPr>
          <p:spPr bwMode="auto">
            <a:xfrm>
              <a:off x="1953" y="226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5" name="AutoShape 41"/>
            <p:cNvSpPr>
              <a:spLocks noChangeArrowheads="1"/>
            </p:cNvSpPr>
            <p:nvPr/>
          </p:nvSpPr>
          <p:spPr bwMode="auto">
            <a:xfrm>
              <a:off x="2193" y="2208"/>
              <a:ext cx="144" cy="144"/>
            </a:xfrm>
            <a:prstGeom prst="plus">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6" name="Line 42"/>
            <p:cNvSpPr>
              <a:spLocks noChangeShapeType="1"/>
            </p:cNvSpPr>
            <p:nvPr/>
          </p:nvSpPr>
          <p:spPr bwMode="auto">
            <a:xfrm>
              <a:off x="2337" y="226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7" name="Line 43"/>
            <p:cNvSpPr>
              <a:spLocks noChangeShapeType="1"/>
            </p:cNvSpPr>
            <p:nvPr/>
          </p:nvSpPr>
          <p:spPr bwMode="auto">
            <a:xfrm>
              <a:off x="2337" y="2292"/>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8" name="Line 44"/>
            <p:cNvSpPr>
              <a:spLocks noChangeShapeType="1"/>
            </p:cNvSpPr>
            <p:nvPr/>
          </p:nvSpPr>
          <p:spPr bwMode="auto">
            <a:xfrm>
              <a:off x="2253" y="235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9" name="Line 45"/>
            <p:cNvSpPr>
              <a:spLocks noChangeShapeType="1"/>
            </p:cNvSpPr>
            <p:nvPr/>
          </p:nvSpPr>
          <p:spPr bwMode="auto">
            <a:xfrm>
              <a:off x="2289" y="235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0" name="Line 46"/>
            <p:cNvSpPr>
              <a:spLocks noChangeShapeType="1"/>
            </p:cNvSpPr>
            <p:nvPr/>
          </p:nvSpPr>
          <p:spPr bwMode="auto">
            <a:xfrm>
              <a:off x="2253" y="187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1" name="Line 47"/>
            <p:cNvSpPr>
              <a:spLocks noChangeShapeType="1"/>
            </p:cNvSpPr>
            <p:nvPr/>
          </p:nvSpPr>
          <p:spPr bwMode="auto">
            <a:xfrm>
              <a:off x="2289" y="187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2" name="Line 48"/>
            <p:cNvSpPr>
              <a:spLocks noChangeShapeType="1"/>
            </p:cNvSpPr>
            <p:nvPr/>
          </p:nvSpPr>
          <p:spPr bwMode="auto">
            <a:xfrm>
              <a:off x="1953" y="2292"/>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3" name="AutoShape 49"/>
            <p:cNvSpPr>
              <a:spLocks noChangeArrowheads="1"/>
            </p:cNvSpPr>
            <p:nvPr/>
          </p:nvSpPr>
          <p:spPr bwMode="auto">
            <a:xfrm rot="5506388" flipH="1">
              <a:off x="2193" y="1776"/>
              <a:ext cx="144" cy="144"/>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4" name="AutoShape 50"/>
            <p:cNvSpPr>
              <a:spLocks noChangeArrowheads="1"/>
            </p:cNvSpPr>
            <p:nvPr/>
          </p:nvSpPr>
          <p:spPr bwMode="auto">
            <a:xfrm rot="106387" flipH="1">
              <a:off x="1857" y="2208"/>
              <a:ext cx="156" cy="133"/>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5" name="Line 51"/>
            <p:cNvSpPr>
              <a:spLocks noChangeShapeType="1"/>
            </p:cNvSpPr>
            <p:nvPr/>
          </p:nvSpPr>
          <p:spPr bwMode="auto">
            <a:xfrm>
              <a:off x="3249" y="268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6" name="AutoShape 52"/>
            <p:cNvSpPr>
              <a:spLocks noChangeArrowheads="1"/>
            </p:cNvSpPr>
            <p:nvPr/>
          </p:nvSpPr>
          <p:spPr bwMode="auto">
            <a:xfrm rot="5506388" flipH="1">
              <a:off x="2193" y="2628"/>
              <a:ext cx="144" cy="144"/>
            </a:xfrm>
            <a:prstGeom prst="flowChartCollate">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7" name="Rectangle 53"/>
            <p:cNvSpPr>
              <a:spLocks noChangeArrowheads="1"/>
            </p:cNvSpPr>
            <p:nvPr/>
          </p:nvSpPr>
          <p:spPr bwMode="auto">
            <a:xfrm>
              <a:off x="561" y="1344"/>
              <a:ext cx="1392"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FF3300"/>
                  </a:solidFill>
                  <a:latin typeface="Times New Roman" pitchFamily="18" charset="0"/>
                </a:rPr>
                <a:t>Vacuum system </a:t>
              </a:r>
            </a:p>
          </p:txBody>
        </p:sp>
        <p:sp>
          <p:nvSpPr>
            <p:cNvPr id="31798" name="Line 54"/>
            <p:cNvSpPr>
              <a:spLocks noChangeShapeType="1"/>
            </p:cNvSpPr>
            <p:nvPr/>
          </p:nvSpPr>
          <p:spPr bwMode="auto">
            <a:xfrm>
              <a:off x="1521" y="2256"/>
              <a:ext cx="3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9" name="AutoShape 55"/>
            <p:cNvSpPr>
              <a:spLocks noChangeArrowheads="1"/>
            </p:cNvSpPr>
            <p:nvPr/>
          </p:nvSpPr>
          <p:spPr bwMode="auto">
            <a:xfrm rot="10902174" flipV="1">
              <a:off x="4258" y="2589"/>
              <a:ext cx="97" cy="483"/>
            </a:xfrm>
            <a:prstGeom prst="can">
              <a:avLst>
                <a:gd name="adj" fmla="val 124485"/>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0" name="Line 56"/>
            <p:cNvSpPr>
              <a:spLocks noChangeShapeType="1"/>
            </p:cNvSpPr>
            <p:nvPr/>
          </p:nvSpPr>
          <p:spPr bwMode="auto">
            <a:xfrm>
              <a:off x="4317" y="2376"/>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1" name="Freeform 57"/>
            <p:cNvSpPr>
              <a:spLocks/>
            </p:cNvSpPr>
            <p:nvPr/>
          </p:nvSpPr>
          <p:spPr bwMode="auto">
            <a:xfrm>
              <a:off x="3201" y="3168"/>
              <a:ext cx="151" cy="576"/>
            </a:xfrm>
            <a:custGeom>
              <a:avLst/>
              <a:gdLst>
                <a:gd name="T0" fmla="*/ 48 w 151"/>
                <a:gd name="T1" fmla="*/ 364 h 364"/>
                <a:gd name="T2" fmla="*/ 84 w 151"/>
                <a:gd name="T3" fmla="*/ 232 h 364"/>
                <a:gd name="T4" fmla="*/ 120 w 151"/>
                <a:gd name="T5" fmla="*/ 220 h 364"/>
                <a:gd name="T6" fmla="*/ 36 w 151"/>
                <a:gd name="T7" fmla="*/ 280 h 364"/>
                <a:gd name="T8" fmla="*/ 84 w 151"/>
                <a:gd name="T9" fmla="*/ 196 h 364"/>
                <a:gd name="T10" fmla="*/ 132 w 151"/>
                <a:gd name="T11" fmla="*/ 208 h 364"/>
                <a:gd name="T12" fmla="*/ 96 w 151"/>
                <a:gd name="T13" fmla="*/ 220 h 364"/>
                <a:gd name="T14" fmla="*/ 36 w 151"/>
                <a:gd name="T15" fmla="*/ 208 h 364"/>
                <a:gd name="T16" fmla="*/ 0 w 151"/>
                <a:gd name="T17" fmla="*/ 172 h 364"/>
                <a:gd name="T18" fmla="*/ 36 w 151"/>
                <a:gd name="T19" fmla="*/ 148 h 364"/>
                <a:gd name="T20" fmla="*/ 60 w 151"/>
                <a:gd name="T21" fmla="*/ 112 h 364"/>
                <a:gd name="T22" fmla="*/ 108 w 151"/>
                <a:gd name="T23" fmla="*/ 160 h 364"/>
                <a:gd name="T24" fmla="*/ 72 w 151"/>
                <a:gd name="T25" fmla="*/ 172 h 364"/>
                <a:gd name="T26" fmla="*/ 24 w 151"/>
                <a:gd name="T27" fmla="*/ 160 h 364"/>
                <a:gd name="T28" fmla="*/ 36 w 151"/>
                <a:gd name="T29" fmla="*/ 40 h 364"/>
                <a:gd name="T30" fmla="*/ 60 w 151"/>
                <a:gd name="T31" fmla="*/ 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364">
                  <a:moveTo>
                    <a:pt x="48" y="364"/>
                  </a:moveTo>
                  <a:cubicBezTo>
                    <a:pt x="58" y="334"/>
                    <a:pt x="66" y="250"/>
                    <a:pt x="84" y="232"/>
                  </a:cubicBezTo>
                  <a:cubicBezTo>
                    <a:pt x="93" y="223"/>
                    <a:pt x="108" y="224"/>
                    <a:pt x="120" y="220"/>
                  </a:cubicBezTo>
                  <a:cubicBezTo>
                    <a:pt x="151" y="314"/>
                    <a:pt x="123" y="292"/>
                    <a:pt x="36" y="280"/>
                  </a:cubicBezTo>
                  <a:cubicBezTo>
                    <a:pt x="17" y="222"/>
                    <a:pt x="28" y="215"/>
                    <a:pt x="84" y="196"/>
                  </a:cubicBezTo>
                  <a:cubicBezTo>
                    <a:pt x="100" y="200"/>
                    <a:pt x="125" y="193"/>
                    <a:pt x="132" y="208"/>
                  </a:cubicBezTo>
                  <a:cubicBezTo>
                    <a:pt x="138" y="219"/>
                    <a:pt x="109" y="220"/>
                    <a:pt x="96" y="220"/>
                  </a:cubicBezTo>
                  <a:cubicBezTo>
                    <a:pt x="76" y="220"/>
                    <a:pt x="56" y="212"/>
                    <a:pt x="36" y="208"/>
                  </a:cubicBezTo>
                  <a:cubicBezTo>
                    <a:pt x="24" y="196"/>
                    <a:pt x="0" y="189"/>
                    <a:pt x="0" y="172"/>
                  </a:cubicBezTo>
                  <a:cubicBezTo>
                    <a:pt x="0" y="158"/>
                    <a:pt x="26" y="158"/>
                    <a:pt x="36" y="148"/>
                  </a:cubicBezTo>
                  <a:cubicBezTo>
                    <a:pt x="46" y="138"/>
                    <a:pt x="52" y="124"/>
                    <a:pt x="60" y="112"/>
                  </a:cubicBezTo>
                  <a:cubicBezTo>
                    <a:pt x="74" y="117"/>
                    <a:pt x="126" y="123"/>
                    <a:pt x="108" y="160"/>
                  </a:cubicBezTo>
                  <a:cubicBezTo>
                    <a:pt x="102" y="171"/>
                    <a:pt x="84" y="168"/>
                    <a:pt x="72" y="172"/>
                  </a:cubicBezTo>
                  <a:cubicBezTo>
                    <a:pt x="56" y="168"/>
                    <a:pt x="28" y="176"/>
                    <a:pt x="24" y="160"/>
                  </a:cubicBezTo>
                  <a:cubicBezTo>
                    <a:pt x="13" y="121"/>
                    <a:pt x="30" y="80"/>
                    <a:pt x="36" y="40"/>
                  </a:cubicBezTo>
                  <a:cubicBezTo>
                    <a:pt x="42" y="0"/>
                    <a:pt x="38" y="4"/>
                    <a:pt x="60" y="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2" name="Freeform 58"/>
            <p:cNvSpPr>
              <a:spLocks/>
            </p:cNvSpPr>
            <p:nvPr/>
          </p:nvSpPr>
          <p:spPr bwMode="auto">
            <a:xfrm>
              <a:off x="4233" y="1440"/>
              <a:ext cx="147" cy="408"/>
            </a:xfrm>
            <a:custGeom>
              <a:avLst/>
              <a:gdLst>
                <a:gd name="T0" fmla="*/ 81 w 147"/>
                <a:gd name="T1" fmla="*/ 408 h 408"/>
                <a:gd name="T2" fmla="*/ 45 w 147"/>
                <a:gd name="T3" fmla="*/ 384 h 408"/>
                <a:gd name="T4" fmla="*/ 57 w 147"/>
                <a:gd name="T5" fmla="*/ 360 h 408"/>
                <a:gd name="T6" fmla="*/ 21 w 147"/>
                <a:gd name="T7" fmla="*/ 348 h 408"/>
                <a:gd name="T8" fmla="*/ 33 w 147"/>
                <a:gd name="T9" fmla="*/ 312 h 408"/>
                <a:gd name="T10" fmla="*/ 33 w 147"/>
                <a:gd name="T11" fmla="*/ 216 h 408"/>
                <a:gd name="T12" fmla="*/ 105 w 147"/>
                <a:gd name="T13" fmla="*/ 228 h 408"/>
                <a:gd name="T14" fmla="*/ 21 w 147"/>
                <a:gd name="T15" fmla="*/ 204 h 408"/>
                <a:gd name="T16" fmla="*/ 33 w 147"/>
                <a:gd name="T17" fmla="*/ 96 h 408"/>
                <a:gd name="T18" fmla="*/ 69 w 147"/>
                <a:gd name="T1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08">
                  <a:moveTo>
                    <a:pt x="81" y="408"/>
                  </a:moveTo>
                  <a:cubicBezTo>
                    <a:pt x="69" y="400"/>
                    <a:pt x="50" y="397"/>
                    <a:pt x="45" y="384"/>
                  </a:cubicBezTo>
                  <a:cubicBezTo>
                    <a:pt x="31" y="348"/>
                    <a:pt x="147" y="300"/>
                    <a:pt x="57" y="360"/>
                  </a:cubicBezTo>
                  <a:cubicBezTo>
                    <a:pt x="45" y="356"/>
                    <a:pt x="26" y="360"/>
                    <a:pt x="21" y="348"/>
                  </a:cubicBezTo>
                  <a:cubicBezTo>
                    <a:pt x="0" y="295"/>
                    <a:pt x="121" y="253"/>
                    <a:pt x="33" y="312"/>
                  </a:cubicBezTo>
                  <a:cubicBezTo>
                    <a:pt x="26" y="290"/>
                    <a:pt x="1" y="235"/>
                    <a:pt x="33" y="216"/>
                  </a:cubicBezTo>
                  <a:cubicBezTo>
                    <a:pt x="54" y="204"/>
                    <a:pt x="81" y="224"/>
                    <a:pt x="105" y="228"/>
                  </a:cubicBezTo>
                  <a:cubicBezTo>
                    <a:pt x="54" y="262"/>
                    <a:pt x="42" y="266"/>
                    <a:pt x="21" y="204"/>
                  </a:cubicBezTo>
                  <a:cubicBezTo>
                    <a:pt x="25" y="168"/>
                    <a:pt x="25" y="131"/>
                    <a:pt x="33" y="96"/>
                  </a:cubicBezTo>
                  <a:cubicBezTo>
                    <a:pt x="41" y="60"/>
                    <a:pt x="69" y="39"/>
                    <a:pt x="69" y="0"/>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3" name="Freeform 59"/>
            <p:cNvSpPr>
              <a:spLocks/>
            </p:cNvSpPr>
            <p:nvPr/>
          </p:nvSpPr>
          <p:spPr bwMode="auto">
            <a:xfrm>
              <a:off x="4302" y="1848"/>
              <a:ext cx="16" cy="144"/>
            </a:xfrm>
            <a:custGeom>
              <a:avLst/>
              <a:gdLst>
                <a:gd name="T0" fmla="*/ 0 w 16"/>
                <a:gd name="T1" fmla="*/ 0 h 144"/>
                <a:gd name="T2" fmla="*/ 0 w 16"/>
                <a:gd name="T3" fmla="*/ 144 h 144"/>
              </a:gdLst>
              <a:ahLst/>
              <a:cxnLst>
                <a:cxn ang="0">
                  <a:pos x="T0" y="T1"/>
                </a:cxn>
                <a:cxn ang="0">
                  <a:pos x="T2" y="T3"/>
                </a:cxn>
              </a:cxnLst>
              <a:rect l="0" t="0" r="r" b="b"/>
              <a:pathLst>
                <a:path w="16" h="144">
                  <a:moveTo>
                    <a:pt x="0" y="0"/>
                  </a:moveTo>
                  <a:cubicBezTo>
                    <a:pt x="8" y="60"/>
                    <a:pt x="16" y="120"/>
                    <a:pt x="0" y="144"/>
                  </a:cubicBezTo>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4" name="Text Box 60"/>
            <p:cNvSpPr txBox="1">
              <a:spLocks noChangeArrowheads="1"/>
            </p:cNvSpPr>
            <p:nvPr/>
          </p:nvSpPr>
          <p:spPr bwMode="auto">
            <a:xfrm>
              <a:off x="2266" y="3770"/>
              <a:ext cx="21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3300"/>
                  </a:solidFill>
                  <a:latin typeface="Times New Roman" pitchFamily="18" charset="0"/>
                </a:rPr>
                <a:t>Digital Pressure Indicator </a:t>
              </a:r>
            </a:p>
          </p:txBody>
        </p:sp>
        <p:sp>
          <p:nvSpPr>
            <p:cNvPr id="31805" name="Line 61"/>
            <p:cNvSpPr>
              <a:spLocks noChangeShapeType="1"/>
            </p:cNvSpPr>
            <p:nvPr/>
          </p:nvSpPr>
          <p:spPr bwMode="auto">
            <a:xfrm>
              <a:off x="1953" y="15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6" name="Line 62"/>
            <p:cNvSpPr>
              <a:spLocks noChangeShapeType="1"/>
            </p:cNvSpPr>
            <p:nvPr/>
          </p:nvSpPr>
          <p:spPr bwMode="auto">
            <a:xfrm>
              <a:off x="1953" y="1524"/>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7" name="Line 63"/>
            <p:cNvSpPr>
              <a:spLocks noChangeShapeType="1"/>
            </p:cNvSpPr>
            <p:nvPr/>
          </p:nvSpPr>
          <p:spPr bwMode="auto">
            <a:xfrm>
              <a:off x="1521" y="2280"/>
              <a:ext cx="4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8" name="Rectangle 64"/>
            <p:cNvSpPr>
              <a:spLocks noChangeArrowheads="1"/>
            </p:cNvSpPr>
            <p:nvPr/>
          </p:nvSpPr>
          <p:spPr bwMode="auto">
            <a:xfrm>
              <a:off x="705" y="2112"/>
              <a:ext cx="816"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FF3300"/>
                  </a:solidFill>
                  <a:latin typeface="Times New Roman" pitchFamily="18" charset="0"/>
                </a:rPr>
                <a:t>Vent </a:t>
              </a:r>
            </a:p>
          </p:txBody>
        </p:sp>
        <p:sp>
          <p:nvSpPr>
            <p:cNvPr id="31809" name="Rectangle 65"/>
            <p:cNvSpPr>
              <a:spLocks noChangeArrowheads="1"/>
            </p:cNvSpPr>
            <p:nvPr/>
          </p:nvSpPr>
          <p:spPr bwMode="auto">
            <a:xfrm>
              <a:off x="1809" y="3000"/>
              <a:ext cx="816"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FF3300"/>
                  </a:solidFill>
                  <a:latin typeface="Times New Roman" pitchFamily="18" charset="0"/>
                </a:rPr>
                <a:t>Gas inlet</a:t>
              </a:r>
            </a:p>
          </p:txBody>
        </p:sp>
        <p:sp>
          <p:nvSpPr>
            <p:cNvPr id="31810" name="Line 66"/>
            <p:cNvSpPr>
              <a:spLocks noChangeShapeType="1"/>
            </p:cNvSpPr>
            <p:nvPr/>
          </p:nvSpPr>
          <p:spPr bwMode="auto">
            <a:xfrm>
              <a:off x="2253" y="2724"/>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11" name="Line 67"/>
            <p:cNvSpPr>
              <a:spLocks noChangeShapeType="1"/>
            </p:cNvSpPr>
            <p:nvPr/>
          </p:nvSpPr>
          <p:spPr bwMode="auto">
            <a:xfrm>
              <a:off x="2277" y="2724"/>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12" name="AutoShape 68"/>
            <p:cNvSpPr>
              <a:spLocks noChangeArrowheads="1"/>
            </p:cNvSpPr>
            <p:nvPr/>
          </p:nvSpPr>
          <p:spPr bwMode="auto">
            <a:xfrm>
              <a:off x="3969" y="2496"/>
              <a:ext cx="672" cy="720"/>
            </a:xfrm>
            <a:prstGeom prst="can">
              <a:avLst>
                <a:gd name="adj" fmla="val 26786"/>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3" name="Text Box 69"/>
            <p:cNvSpPr txBox="1">
              <a:spLocks noChangeArrowheads="1"/>
            </p:cNvSpPr>
            <p:nvPr/>
          </p:nvSpPr>
          <p:spPr bwMode="auto">
            <a:xfrm>
              <a:off x="3969" y="3168"/>
              <a:ext cx="78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3300"/>
                  </a:solidFill>
                  <a:latin typeface="Times New Roman" pitchFamily="18" charset="0"/>
                </a:rPr>
                <a:t>Furnace </a:t>
              </a:r>
            </a:p>
          </p:txBody>
        </p:sp>
        <p:sp>
          <p:nvSpPr>
            <p:cNvPr id="31814" name="Text Box 70"/>
            <p:cNvSpPr txBox="1">
              <a:spLocks noChangeArrowheads="1"/>
            </p:cNvSpPr>
            <p:nvPr/>
          </p:nvSpPr>
          <p:spPr bwMode="auto">
            <a:xfrm>
              <a:off x="3287" y="2906"/>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3300"/>
                  </a:solidFill>
                  <a:latin typeface="Times New Roman" pitchFamily="18" charset="0"/>
                </a:rPr>
                <a:t>PT</a:t>
              </a:r>
            </a:p>
          </p:txBody>
        </p:sp>
        <p:sp>
          <p:nvSpPr>
            <p:cNvPr id="31815" name="Text Box 71"/>
            <p:cNvSpPr txBox="1">
              <a:spLocks noChangeArrowheads="1"/>
            </p:cNvSpPr>
            <p:nvPr/>
          </p:nvSpPr>
          <p:spPr bwMode="auto">
            <a:xfrm>
              <a:off x="3335" y="1296"/>
              <a:ext cx="3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3300"/>
                  </a:solidFill>
                  <a:latin typeface="Times New Roman" pitchFamily="18" charset="0"/>
                </a:rPr>
                <a:t>RC</a:t>
              </a:r>
            </a:p>
          </p:txBody>
        </p:sp>
        <p:sp>
          <p:nvSpPr>
            <p:cNvPr id="31816" name="Text Box 72"/>
            <p:cNvSpPr txBox="1">
              <a:spLocks noChangeArrowheads="1"/>
            </p:cNvSpPr>
            <p:nvPr/>
          </p:nvSpPr>
          <p:spPr bwMode="auto">
            <a:xfrm>
              <a:off x="4319" y="2666"/>
              <a:ext cx="3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3300"/>
                  </a:solidFill>
                  <a:latin typeface="Times New Roman" pitchFamily="18" charset="0"/>
                </a:rPr>
                <a:t>SC</a:t>
              </a:r>
            </a:p>
          </p:txBody>
        </p:sp>
        <p:sp>
          <p:nvSpPr>
            <p:cNvPr id="31817" name="Text Box 73"/>
            <p:cNvSpPr txBox="1">
              <a:spLocks noChangeArrowheads="1"/>
            </p:cNvSpPr>
            <p:nvPr/>
          </p:nvSpPr>
          <p:spPr bwMode="auto">
            <a:xfrm>
              <a:off x="4391" y="1562"/>
              <a:ext cx="3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3300"/>
                  </a:solidFill>
                  <a:latin typeface="Times New Roman" pitchFamily="18" charset="0"/>
                </a:rPr>
                <a:t>TC</a:t>
              </a:r>
            </a:p>
          </p:txBody>
        </p:sp>
        <p:sp>
          <p:nvSpPr>
            <p:cNvPr id="31818" name="Text Box 74"/>
            <p:cNvSpPr txBox="1">
              <a:spLocks noChangeArrowheads="1"/>
            </p:cNvSpPr>
            <p:nvPr/>
          </p:nvSpPr>
          <p:spPr bwMode="auto">
            <a:xfrm>
              <a:off x="2337" y="1728"/>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3300"/>
                  </a:solidFill>
                  <a:latin typeface="Times New Roman" pitchFamily="18" charset="0"/>
                </a:rPr>
                <a:t>NV</a:t>
              </a:r>
            </a:p>
          </p:txBody>
        </p:sp>
      </p:grpSp>
      <p:sp>
        <p:nvSpPr>
          <p:cNvPr id="31819" name="Text Box 75"/>
          <p:cNvSpPr txBox="1">
            <a:spLocks noChangeArrowheads="1"/>
          </p:cNvSpPr>
          <p:nvPr/>
        </p:nvSpPr>
        <p:spPr bwMode="auto">
          <a:xfrm>
            <a:off x="407988" y="3425825"/>
            <a:ext cx="23685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66"/>
                </a:solidFill>
                <a:latin typeface="Times New Roman" pitchFamily="18" charset="0"/>
              </a:rPr>
              <a:t>NV- Needle valve </a:t>
            </a:r>
          </a:p>
          <a:p>
            <a:r>
              <a:rPr lang="en-US">
                <a:solidFill>
                  <a:srgbClr val="FF0066"/>
                </a:solidFill>
                <a:latin typeface="Times New Roman" pitchFamily="18" charset="0"/>
              </a:rPr>
              <a:t>RC- Reference Cell </a:t>
            </a:r>
          </a:p>
          <a:p>
            <a:r>
              <a:rPr lang="en-US">
                <a:solidFill>
                  <a:srgbClr val="FF0066"/>
                </a:solidFill>
                <a:latin typeface="Times New Roman" pitchFamily="18" charset="0"/>
              </a:rPr>
              <a:t>PT- Pressure transducer</a:t>
            </a:r>
          </a:p>
          <a:p>
            <a:r>
              <a:rPr lang="en-US">
                <a:solidFill>
                  <a:srgbClr val="FF0066"/>
                </a:solidFill>
                <a:latin typeface="Times New Roman" pitchFamily="18" charset="0"/>
              </a:rPr>
              <a:t>SC- Sample cell</a:t>
            </a:r>
          </a:p>
          <a:p>
            <a:r>
              <a:rPr lang="en-US">
                <a:solidFill>
                  <a:srgbClr val="FF0066"/>
                </a:solidFill>
                <a:latin typeface="Times New Roman" pitchFamily="18" charset="0"/>
              </a:rPr>
              <a:t>TC- Thermocouple</a:t>
            </a:r>
          </a:p>
        </p:txBody>
      </p:sp>
      <p:sp>
        <p:nvSpPr>
          <p:cNvPr id="31820" name="Text Box 76"/>
          <p:cNvSpPr txBox="1">
            <a:spLocks noChangeArrowheads="1"/>
          </p:cNvSpPr>
          <p:nvPr/>
        </p:nvSpPr>
        <p:spPr bwMode="auto">
          <a:xfrm>
            <a:off x="304800" y="5334000"/>
            <a:ext cx="5105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ko-KR" sz="2400" b="1">
                <a:latin typeface="Times New Roman" pitchFamily="18" charset="0"/>
                <a:ea typeface="Gulim" pitchFamily="34" charset="-127"/>
              </a:rPr>
              <a:t>Calculation: </a:t>
            </a:r>
          </a:p>
          <a:p>
            <a:pPr algn="just"/>
            <a:r>
              <a:rPr lang="en-US" altLang="ko-KR" sz="2400" b="1">
                <a:latin typeface="Times New Roman" pitchFamily="18" charset="0"/>
                <a:ea typeface="Gulim" pitchFamily="34" charset="-127"/>
              </a:rPr>
              <a:t>P</a:t>
            </a:r>
            <a:r>
              <a:rPr lang="en-US" altLang="ko-KR" sz="2400" b="1" baseline="-25000">
                <a:latin typeface="Times New Roman" pitchFamily="18" charset="0"/>
                <a:ea typeface="Gulim" pitchFamily="34" charset="-127"/>
              </a:rPr>
              <a:t>i</a:t>
            </a:r>
            <a:r>
              <a:rPr lang="en-US" altLang="ko-KR" sz="2400" b="1">
                <a:latin typeface="Times New Roman" pitchFamily="18" charset="0"/>
                <a:ea typeface="Gulim" pitchFamily="34" charset="-127"/>
              </a:rPr>
              <a:t>V</a:t>
            </a:r>
            <a:r>
              <a:rPr lang="en-US" altLang="ko-KR" sz="2400" b="1" baseline="-25000">
                <a:latin typeface="Times New Roman" pitchFamily="18" charset="0"/>
                <a:ea typeface="Gulim" pitchFamily="34" charset="-127"/>
              </a:rPr>
              <a:t>i</a:t>
            </a:r>
            <a:r>
              <a:rPr lang="en-US" altLang="ko-KR" sz="2400" b="1">
                <a:latin typeface="Times New Roman" pitchFamily="18" charset="0"/>
                <a:ea typeface="Gulim" pitchFamily="34" charset="-127"/>
              </a:rPr>
              <a:t> = P</a:t>
            </a:r>
            <a:r>
              <a:rPr lang="en-US" altLang="ko-KR" sz="2400" b="1" baseline="-25000">
                <a:latin typeface="Times New Roman" pitchFamily="18" charset="0"/>
                <a:ea typeface="Gulim" pitchFamily="34" charset="-127"/>
              </a:rPr>
              <a:t>f</a:t>
            </a:r>
            <a:r>
              <a:rPr lang="en-US" altLang="ko-KR" sz="2400" b="1">
                <a:latin typeface="Times New Roman" pitchFamily="18" charset="0"/>
                <a:ea typeface="Gulim" pitchFamily="34" charset="-127"/>
              </a:rPr>
              <a:t> (V</a:t>
            </a:r>
            <a:r>
              <a:rPr lang="en-US" altLang="ko-KR" sz="2400" b="1" baseline="-25000">
                <a:latin typeface="Times New Roman" pitchFamily="18" charset="0"/>
                <a:ea typeface="Gulim" pitchFamily="34" charset="-127"/>
              </a:rPr>
              <a:t>1</a:t>
            </a:r>
            <a:r>
              <a:rPr lang="en-US" altLang="ko-KR" sz="2400" b="1">
                <a:latin typeface="Times New Roman" pitchFamily="18" charset="0"/>
                <a:ea typeface="Gulim" pitchFamily="34" charset="-127"/>
              </a:rPr>
              <a:t>+V</a:t>
            </a:r>
            <a:r>
              <a:rPr lang="en-US" altLang="ko-KR" sz="2400" b="1" baseline="-25000">
                <a:latin typeface="Times New Roman" pitchFamily="18" charset="0"/>
                <a:ea typeface="Gulim" pitchFamily="34" charset="-127"/>
              </a:rPr>
              <a:t>2</a:t>
            </a:r>
            <a:r>
              <a:rPr lang="en-US" altLang="ko-KR" sz="2400" b="1">
                <a:latin typeface="Times New Roman" pitchFamily="18" charset="0"/>
                <a:ea typeface="Gulim" pitchFamily="34" charset="-127"/>
              </a:rPr>
              <a:t>+V</a:t>
            </a:r>
            <a:r>
              <a:rPr lang="en-US" altLang="ko-KR" sz="2400" b="1" baseline="-25000">
                <a:latin typeface="Times New Roman" pitchFamily="18" charset="0"/>
                <a:ea typeface="Gulim" pitchFamily="34" charset="-127"/>
              </a:rPr>
              <a:t>3</a:t>
            </a:r>
            <a:r>
              <a:rPr lang="en-US" altLang="ko-KR" sz="2400" b="1">
                <a:latin typeface="Times New Roman" pitchFamily="18" charset="0"/>
                <a:ea typeface="Gulim" pitchFamily="34" charset="-127"/>
              </a:rPr>
              <a:t>+ V</a:t>
            </a:r>
            <a:r>
              <a:rPr lang="en-US" altLang="ko-KR" sz="2400" b="1" baseline="-25000">
                <a:latin typeface="Times New Roman" pitchFamily="18" charset="0"/>
                <a:ea typeface="Gulim" pitchFamily="34" charset="-127"/>
              </a:rPr>
              <a:t>ads</a:t>
            </a:r>
            <a:r>
              <a:rPr lang="en-US" altLang="ko-KR" sz="2400" b="1">
                <a:latin typeface="Times New Roman" pitchFamily="18" charset="0"/>
                <a:ea typeface="Gulim" pitchFamily="34" charset="-127"/>
              </a:rPr>
              <a:t>)</a:t>
            </a:r>
          </a:p>
          <a:p>
            <a:pPr algn="just"/>
            <a:r>
              <a:rPr lang="en-US" altLang="ko-KR" sz="2400" b="1">
                <a:latin typeface="Times New Roman" pitchFamily="18" charset="0"/>
                <a:ea typeface="Gulim" pitchFamily="34" charset="-127"/>
              </a:rPr>
              <a:t>V</a:t>
            </a:r>
            <a:r>
              <a:rPr lang="en-US" altLang="ko-KR" sz="2400" b="1" baseline="-25000">
                <a:latin typeface="Times New Roman" pitchFamily="18" charset="0"/>
                <a:ea typeface="Gulim" pitchFamily="34" charset="-127"/>
              </a:rPr>
              <a:t>ads</a:t>
            </a:r>
            <a:r>
              <a:rPr lang="en-US" altLang="ko-KR" sz="2400" b="1">
                <a:latin typeface="Times New Roman" pitchFamily="18" charset="0"/>
                <a:ea typeface="Gulim" pitchFamily="34" charset="-127"/>
              </a:rPr>
              <a:t> Z = V</a:t>
            </a:r>
            <a:r>
              <a:rPr lang="en-US" altLang="ko-KR" sz="2400" b="1" baseline="-25000">
                <a:latin typeface="Times New Roman" pitchFamily="18" charset="0"/>
                <a:ea typeface="Gulim" pitchFamily="34" charset="-127"/>
              </a:rPr>
              <a:t>correct</a:t>
            </a:r>
            <a:endParaRPr lang="en-US" baseline="-25000">
              <a:latin typeface="Times New Roman" pitchFamily="18" charset="0"/>
            </a:endParaRPr>
          </a:p>
        </p:txBody>
      </p:sp>
      <p:sp>
        <p:nvSpPr>
          <p:cNvPr id="31821" name="Text Box 77"/>
          <p:cNvSpPr txBox="1">
            <a:spLocks noChangeArrowheads="1"/>
          </p:cNvSpPr>
          <p:nvPr/>
        </p:nvSpPr>
        <p:spPr bwMode="auto">
          <a:xfrm>
            <a:off x="5791200" y="1600200"/>
            <a:ext cx="1193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400" b="1">
                <a:solidFill>
                  <a:srgbClr val="FF0066"/>
                </a:solidFill>
                <a:ea typeface="Gulim" pitchFamily="34" charset="-127"/>
              </a:rPr>
              <a:t>33.8 mL (V</a:t>
            </a:r>
            <a:r>
              <a:rPr lang="en-US" altLang="ko-KR" sz="1400" b="1" baseline="-25000">
                <a:solidFill>
                  <a:srgbClr val="FF0066"/>
                </a:solidFill>
                <a:ea typeface="Gulim" pitchFamily="34" charset="-127"/>
              </a:rPr>
              <a:t>1</a:t>
            </a:r>
            <a:r>
              <a:rPr lang="en-US" altLang="ko-KR" sz="1400" b="1">
                <a:solidFill>
                  <a:srgbClr val="FF0066"/>
                </a:solidFill>
                <a:ea typeface="Gulim" pitchFamily="34" charset="-127"/>
              </a:rPr>
              <a:t>)</a:t>
            </a:r>
            <a:endParaRPr lang="en-US" sz="1400" b="1">
              <a:solidFill>
                <a:srgbClr val="FF0066"/>
              </a:solidFill>
            </a:endParaRPr>
          </a:p>
        </p:txBody>
      </p:sp>
      <p:sp>
        <p:nvSpPr>
          <p:cNvPr id="31822" name="Rectangle 78"/>
          <p:cNvSpPr>
            <a:spLocks noChangeArrowheads="1"/>
          </p:cNvSpPr>
          <p:nvPr/>
        </p:nvSpPr>
        <p:spPr bwMode="auto">
          <a:xfrm>
            <a:off x="4038600" y="29718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a:solidFill>
                  <a:srgbClr val="FF0066"/>
                </a:solidFill>
                <a:ea typeface="Gulim" pitchFamily="34" charset="-127"/>
              </a:rPr>
              <a:t>V</a:t>
            </a:r>
            <a:r>
              <a:rPr lang="en-US" altLang="ko-KR" sz="1600" b="1" baseline="-25000">
                <a:solidFill>
                  <a:srgbClr val="FF0066"/>
                </a:solidFill>
                <a:ea typeface="Gulim" pitchFamily="34" charset="-127"/>
              </a:rPr>
              <a:t>2</a:t>
            </a:r>
            <a:r>
              <a:rPr lang="en-US" altLang="ko-KR" sz="1600" b="1">
                <a:solidFill>
                  <a:srgbClr val="FF0066"/>
                </a:solidFill>
                <a:ea typeface="Gulim" pitchFamily="34" charset="-127"/>
              </a:rPr>
              <a:t> (18.64 mL)</a:t>
            </a:r>
            <a:endParaRPr lang="en-US" sz="1600" b="1">
              <a:solidFill>
                <a:srgbClr val="FF0066"/>
              </a:solidFill>
            </a:endParaRPr>
          </a:p>
        </p:txBody>
      </p:sp>
      <p:sp>
        <p:nvSpPr>
          <p:cNvPr id="31823" name="Rectangle 79"/>
          <p:cNvSpPr>
            <a:spLocks noChangeArrowheads="1"/>
          </p:cNvSpPr>
          <p:nvPr/>
        </p:nvSpPr>
        <p:spPr bwMode="auto">
          <a:xfrm>
            <a:off x="7419975" y="3752850"/>
            <a:ext cx="1517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a:solidFill>
                  <a:srgbClr val="FF0066"/>
                </a:solidFill>
                <a:ea typeface="Gulim" pitchFamily="34" charset="-127"/>
              </a:rPr>
              <a:t>V</a:t>
            </a:r>
            <a:r>
              <a:rPr lang="en-US" altLang="ko-KR" sz="1600" b="1" baseline="-25000">
                <a:solidFill>
                  <a:srgbClr val="FF0066"/>
                </a:solidFill>
                <a:ea typeface="Gulim" pitchFamily="34" charset="-127"/>
              </a:rPr>
              <a:t>3</a:t>
            </a:r>
            <a:r>
              <a:rPr lang="en-US" altLang="ko-KR" sz="1600" b="1">
                <a:solidFill>
                  <a:srgbClr val="FF0066"/>
                </a:solidFill>
                <a:ea typeface="Gulim" pitchFamily="34" charset="-127"/>
              </a:rPr>
              <a:t> (20.72 mL).</a:t>
            </a:r>
            <a:endParaRPr lang="en-US" sz="1600" b="1">
              <a:solidFill>
                <a:srgbClr val="FF0066"/>
              </a:solidFill>
            </a:endParaRPr>
          </a:p>
        </p:txBody>
      </p:sp>
      <p:sp>
        <p:nvSpPr>
          <p:cNvPr id="31824" name="Text Box 80"/>
          <p:cNvSpPr txBox="1">
            <a:spLocks noChangeArrowheads="1"/>
          </p:cNvSpPr>
          <p:nvPr/>
        </p:nvSpPr>
        <p:spPr bwMode="auto">
          <a:xfrm>
            <a:off x="3429000" y="6248400"/>
            <a:ext cx="4968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latin typeface="Times New Roman" pitchFamily="18" charset="0"/>
              </a:rPr>
              <a:t>Where Z = Compressibility factor</a:t>
            </a:r>
          </a:p>
        </p:txBody>
      </p:sp>
    </p:spTree>
    <p:extLst>
      <p:ext uri="{BB962C8B-B14F-4D97-AF65-F5344CB8AC3E}">
        <p14:creationId xmlns:p14="http://schemas.microsoft.com/office/powerpoint/2010/main" val="6365673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AE39272-A153-4B0F-B9D7-AE35BE42A23E}" type="slidenum">
              <a:rPr lang="en-US"/>
              <a:pPr/>
              <a:t>78</a:t>
            </a:fld>
            <a:endParaRPr lang="en-US"/>
          </a:p>
        </p:txBody>
      </p:sp>
      <p:sp>
        <p:nvSpPr>
          <p:cNvPr id="33794" name="Text Box 2"/>
          <p:cNvSpPr txBox="1">
            <a:spLocks noChangeArrowheads="1"/>
          </p:cNvSpPr>
          <p:nvPr/>
        </p:nvSpPr>
        <p:spPr bwMode="auto">
          <a:xfrm>
            <a:off x="0" y="16764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sz="2800" b="1">
                <a:solidFill>
                  <a:schemeClr val="accent2"/>
                </a:solidFill>
                <a:latin typeface="Times New Roman" pitchFamily="18" charset="0"/>
              </a:rPr>
              <a:t>	</a:t>
            </a:r>
          </a:p>
        </p:txBody>
      </p:sp>
      <p:sp>
        <p:nvSpPr>
          <p:cNvPr id="33795" name="Rectangle 3"/>
          <p:cNvSpPr>
            <a:spLocks noChangeArrowheads="1"/>
          </p:cNvSpPr>
          <p:nvPr/>
        </p:nvSpPr>
        <p:spPr bwMode="auto">
          <a:xfrm>
            <a:off x="0" y="1295400"/>
            <a:ext cx="9144000" cy="45720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b="1">
                <a:solidFill>
                  <a:srgbClr val="0000FF"/>
                </a:solidFill>
                <a:effectLst>
                  <a:outerShdw blurRad="38100" dist="38100" dir="2700000" algn="tl">
                    <a:srgbClr val="000000"/>
                  </a:outerShdw>
                </a:effectLst>
                <a:latin typeface="Times New Roman" pitchFamily="18" charset="0"/>
              </a:rPr>
              <a:t>Activated Carbon and their modifications</a:t>
            </a:r>
          </a:p>
        </p:txBody>
      </p:sp>
      <p:sp>
        <p:nvSpPr>
          <p:cNvPr id="33796" name="Text Box 4"/>
          <p:cNvSpPr txBox="1">
            <a:spLocks noChangeArrowheads="1"/>
          </p:cNvSpPr>
          <p:nvPr/>
        </p:nvSpPr>
        <p:spPr bwMode="auto">
          <a:xfrm>
            <a:off x="228600" y="1679575"/>
            <a:ext cx="8778875" cy="472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sz="2400" b="1">
                <a:solidFill>
                  <a:schemeClr val="accent2"/>
                </a:solidFill>
                <a:latin typeface="Times New Roman" pitchFamily="18" charset="0"/>
              </a:rPr>
              <a:t>	</a:t>
            </a:r>
          </a:p>
          <a:p>
            <a:pPr>
              <a:buClr>
                <a:srgbClr val="FF5050"/>
              </a:buClr>
              <a:buFont typeface="Wingdings" pitchFamily="2" charset="2"/>
              <a:buChar char="v"/>
            </a:pPr>
            <a:r>
              <a:rPr lang="en-US" sz="2800" b="1">
                <a:solidFill>
                  <a:schemeClr val="accent2"/>
                </a:solidFill>
                <a:latin typeface="Times New Roman" pitchFamily="18" charset="0"/>
              </a:rPr>
              <a:t>Activated carbon </a:t>
            </a:r>
          </a:p>
          <a:p>
            <a:endParaRPr lang="en-US" sz="2800" b="1">
              <a:solidFill>
                <a:schemeClr val="accent2"/>
              </a:solidFill>
              <a:latin typeface="Times New Roman" pitchFamily="18" charset="0"/>
            </a:endParaRPr>
          </a:p>
          <a:p>
            <a:r>
              <a:rPr lang="en-US" sz="2400" b="1">
                <a:solidFill>
                  <a:srgbClr val="993300"/>
                </a:solidFill>
                <a:latin typeface="Times New Roman" pitchFamily="18" charset="0"/>
              </a:rPr>
              <a:t>	(CALGON &amp; CDX-975)</a:t>
            </a:r>
          </a:p>
          <a:p>
            <a:pPr lvl="1"/>
            <a:endParaRPr lang="en-US" sz="2400" b="1">
              <a:solidFill>
                <a:srgbClr val="993300"/>
              </a:solidFill>
              <a:latin typeface="Times New Roman" pitchFamily="18" charset="0"/>
            </a:endParaRPr>
          </a:p>
          <a:p>
            <a:pPr>
              <a:buClr>
                <a:srgbClr val="FF5050"/>
              </a:buClr>
              <a:buFont typeface="Wingdings" pitchFamily="2" charset="2"/>
              <a:buChar char="v"/>
            </a:pPr>
            <a:r>
              <a:rPr lang="en-US" sz="2800" b="1">
                <a:solidFill>
                  <a:schemeClr val="accent2"/>
                </a:solidFill>
                <a:latin typeface="Times New Roman" pitchFamily="18" charset="0"/>
              </a:rPr>
              <a:t>Metal supported on CALGON</a:t>
            </a:r>
          </a:p>
          <a:p>
            <a:pPr lvl="1"/>
            <a:r>
              <a:rPr lang="en-US" sz="2400" b="1">
                <a:solidFill>
                  <a:srgbClr val="993300"/>
                </a:solidFill>
                <a:latin typeface="Times New Roman" pitchFamily="18" charset="0"/>
              </a:rPr>
              <a:t>Nickel metal - (2, 5 &amp; 20 wt %) - physical mixture of acetate metal precursor - reduction in hydrogen atmosphere at 450 </a:t>
            </a:r>
            <a:r>
              <a:rPr lang="en-US" sz="2400" b="1">
                <a:solidFill>
                  <a:srgbClr val="993300"/>
                </a:solidFill>
                <a:latin typeface="Times New Roman" pitchFamily="18" charset="0"/>
                <a:sym typeface="Symbol" pitchFamily="18" charset="2"/>
              </a:rPr>
              <a:t></a:t>
            </a:r>
            <a:r>
              <a:rPr lang="en-US" sz="2400" b="1">
                <a:solidFill>
                  <a:srgbClr val="993300"/>
                </a:solidFill>
                <a:latin typeface="Times New Roman" pitchFamily="18" charset="0"/>
              </a:rPr>
              <a:t>C</a:t>
            </a:r>
          </a:p>
          <a:p>
            <a:pPr lvl="1"/>
            <a:endParaRPr lang="en-US" sz="2400" b="1">
              <a:solidFill>
                <a:schemeClr val="accent2"/>
              </a:solidFill>
              <a:latin typeface="Times New Roman" pitchFamily="18" charset="0"/>
            </a:endParaRPr>
          </a:p>
          <a:p>
            <a:pPr>
              <a:buClr>
                <a:srgbClr val="FF5050"/>
              </a:buClr>
              <a:buFont typeface="Wingdings" pitchFamily="2" charset="2"/>
              <a:buChar char="v"/>
            </a:pPr>
            <a:r>
              <a:rPr lang="en-US" sz="2800" b="1">
                <a:solidFill>
                  <a:schemeClr val="accent2"/>
                </a:solidFill>
                <a:latin typeface="Times New Roman" pitchFamily="18" charset="0"/>
              </a:rPr>
              <a:t>Chemical treatment on CDX-975 </a:t>
            </a:r>
          </a:p>
          <a:p>
            <a:pPr lvl="1"/>
            <a:r>
              <a:rPr lang="en-US" sz="2400" b="1">
                <a:solidFill>
                  <a:srgbClr val="993300"/>
                </a:solidFill>
                <a:latin typeface="Times New Roman" pitchFamily="18" charset="0"/>
              </a:rPr>
              <a:t>Chemical treatment with 1M HNO</a:t>
            </a:r>
            <a:r>
              <a:rPr lang="en-US" sz="2400" b="1" baseline="-25000">
                <a:solidFill>
                  <a:srgbClr val="993300"/>
                </a:solidFill>
                <a:latin typeface="Times New Roman" pitchFamily="18" charset="0"/>
              </a:rPr>
              <a:t>3</a:t>
            </a:r>
            <a:r>
              <a:rPr lang="en-US" sz="2400" b="1">
                <a:solidFill>
                  <a:srgbClr val="993300"/>
                </a:solidFill>
                <a:latin typeface="Times New Roman" pitchFamily="18" charset="0"/>
              </a:rPr>
              <a:t>  for acid treatment and for amine treatment  tri ethylene tetra amine.</a:t>
            </a:r>
            <a:r>
              <a:rPr lang="en-US" sz="2400" b="1">
                <a:solidFill>
                  <a:schemeClr val="accent2"/>
                </a:solidFill>
                <a:latin typeface="Times New Roman" pitchFamily="18" charset="0"/>
              </a:rPr>
              <a:t> </a:t>
            </a:r>
          </a:p>
        </p:txBody>
      </p:sp>
      <p:sp>
        <p:nvSpPr>
          <p:cNvPr id="33797" name="Rectangle 5"/>
          <p:cNvSpPr>
            <a:spLocks noChangeArrowheads="1"/>
          </p:cNvSpPr>
          <p:nvPr/>
        </p:nvSpPr>
        <p:spPr bwMode="auto">
          <a:xfrm>
            <a:off x="0" y="152400"/>
            <a:ext cx="9144000" cy="60960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b="1">
                <a:solidFill>
                  <a:srgbClr val="0000FF"/>
                </a:solidFill>
                <a:effectLst>
                  <a:outerShdw blurRad="38100" dist="38100" dir="2700000" algn="tl">
                    <a:srgbClr val="000000"/>
                  </a:outerShdw>
                </a:effectLst>
                <a:latin typeface="Times New Roman" pitchFamily="18" charset="0"/>
              </a:rPr>
              <a:t>Chapter 4. Hydrogen storage capacity in activated carbon </a:t>
            </a:r>
          </a:p>
        </p:txBody>
      </p:sp>
    </p:spTree>
    <p:extLst>
      <p:ext uri="{BB962C8B-B14F-4D97-AF65-F5344CB8AC3E}">
        <p14:creationId xmlns:p14="http://schemas.microsoft.com/office/powerpoint/2010/main" val="41699220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laceholder 114"/>
          <p:cNvSpPr>
            <a:spLocks noGrp="1"/>
          </p:cNvSpPr>
          <p:nvPr>
            <p:ph type="sldNum" sz="quarter" idx="12"/>
          </p:nvPr>
        </p:nvSpPr>
        <p:spPr/>
        <p:txBody>
          <a:bodyPr/>
          <a:lstStyle/>
          <a:p>
            <a:fld id="{05B23FFA-5A94-4C2C-95CF-C1C92ECF4894}" type="slidenum">
              <a:rPr lang="en-US"/>
              <a:pPr/>
              <a:t>79</a:t>
            </a:fld>
            <a:endParaRPr lang="en-US"/>
          </a:p>
        </p:txBody>
      </p:sp>
      <p:graphicFrame>
        <p:nvGraphicFramePr>
          <p:cNvPr id="34818" name="Group 2"/>
          <p:cNvGraphicFramePr>
            <a:graphicFrameLocks noGrp="1"/>
          </p:cNvGraphicFramePr>
          <p:nvPr/>
        </p:nvGraphicFramePr>
        <p:xfrm>
          <a:off x="304800" y="1143000"/>
          <a:ext cx="8610600" cy="5327333"/>
        </p:xfrm>
        <a:graphic>
          <a:graphicData uri="http://schemas.openxmlformats.org/drawingml/2006/table">
            <a:tbl>
              <a:tblPr/>
              <a:tblGrid>
                <a:gridCol w="1066800"/>
                <a:gridCol w="990600"/>
                <a:gridCol w="990600"/>
                <a:gridCol w="762000"/>
                <a:gridCol w="762000"/>
                <a:gridCol w="762000"/>
                <a:gridCol w="990600"/>
                <a:gridCol w="1066800"/>
                <a:gridCol w="182563"/>
                <a:gridCol w="1036637"/>
              </a:tblGrid>
              <a:tr h="446088">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00"/>
                          </a:solidFill>
                          <a:effectLst/>
                          <a:latin typeface="Times New Roman" pitchFamily="18" charset="0"/>
                          <a:ea typeface="Batang" pitchFamily="18" charset="-127"/>
                        </a:rPr>
                        <a:t>Calgon</a:t>
                      </a:r>
                      <a:endParaRPr kumimoji="0" lang="en-US" altLang="ko-KR" sz="2000" b="1" i="0" u="none" strike="noStrike" cap="none" normalizeH="0" baseline="0" smtClean="0">
                        <a:ln>
                          <a:noFill/>
                        </a:ln>
                        <a:solidFill>
                          <a:srgbClr val="FF0000"/>
                        </a:solidFill>
                        <a:effectLst/>
                        <a:latin typeface="Times New Roman" pitchFamily="18" charset="0"/>
                        <a:ea typeface="Gulim" pitchFamily="34" charset="-127"/>
                      </a:endParaRPr>
                    </a:p>
                    <a:p>
                      <a:pPr marL="0" marR="0" lvl="0" indent="0" algn="ctr" defTabSz="914400" rtl="0" eaLnBrk="1" fontAlgn="base" latinLnBrk="0" hangingPunct="1">
                        <a:lnSpc>
                          <a:spcPct val="100000"/>
                        </a:lnSpc>
                        <a:spcBef>
                          <a:spcPct val="0"/>
                        </a:spcBef>
                        <a:spcAft>
                          <a:spcPct val="0"/>
                        </a:spcAft>
                        <a:buClrTx/>
                        <a:buSzTx/>
                        <a:buFontTx/>
                        <a:buNone/>
                        <a:tabLst>
                          <a:tab pos="0" algn="l"/>
                        </a:tabLst>
                      </a:pPr>
                      <a:endParaRPr kumimoji="0" lang="en-US" altLang="ko-KR" sz="2000" b="1" i="0" u="none" strike="noStrike" cap="none" normalizeH="0" baseline="0" smtClean="0">
                        <a:ln>
                          <a:noFill/>
                        </a:ln>
                        <a:solidFill>
                          <a:srgbClr val="FF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00"/>
                          </a:solidFill>
                          <a:effectLst/>
                          <a:latin typeface="Times New Roman" pitchFamily="18" charset="0"/>
                          <a:ea typeface="Gulim" pitchFamily="34" charset="-127"/>
                        </a:rPr>
                        <a:t>Nickel/Carbon (Calgon)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accent2"/>
                          </a:solidFill>
                          <a:effectLst/>
                          <a:latin typeface="Times New Roman" pitchFamily="18" charset="0"/>
                          <a:ea typeface="Batang" pitchFamily="18" charset="-127"/>
                        </a:rPr>
                        <a:t>CDX- 975</a:t>
                      </a:r>
                      <a:endParaRPr kumimoji="0" lang="en-US" altLang="ko-KR" sz="2000" b="1" i="0" u="none" strike="noStrike" cap="none" normalizeH="0" baseline="0" smtClean="0">
                        <a:ln>
                          <a:noFill/>
                        </a:ln>
                        <a:solidFill>
                          <a:schemeClr val="accent2"/>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accent2"/>
                          </a:solidFill>
                          <a:effectLst/>
                          <a:latin typeface="Times New Roman" pitchFamily="18" charset="0"/>
                          <a:ea typeface="Batang" pitchFamily="18" charset="-127"/>
                        </a:rPr>
                        <a:t>T-CDX</a:t>
                      </a:r>
                      <a:endParaRPr kumimoji="0" lang="en-US" altLang="ko-KR" sz="2000" b="1" i="0" u="none" strike="noStrike" cap="none" normalizeH="0" baseline="0" smtClean="0">
                        <a:ln>
                          <a:noFill/>
                        </a:ln>
                        <a:solidFill>
                          <a:schemeClr val="accent2"/>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accent2"/>
                          </a:solidFill>
                          <a:effectLst/>
                          <a:latin typeface="Times New Roman" pitchFamily="18" charset="0"/>
                          <a:ea typeface="Batang" pitchFamily="18" charset="-127"/>
                        </a:rPr>
                        <a:t>A-CDX</a:t>
                      </a:r>
                      <a:endParaRPr kumimoji="0" lang="en-US" altLang="ko-KR" sz="2000" b="1" i="0" u="none" strike="noStrike" cap="none" normalizeH="0" baseline="0" smtClean="0">
                        <a:ln>
                          <a:noFill/>
                        </a:ln>
                        <a:solidFill>
                          <a:schemeClr val="accent2"/>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accent2"/>
                          </a:solidFill>
                          <a:effectLst/>
                          <a:latin typeface="Times New Roman" pitchFamily="18" charset="0"/>
                          <a:ea typeface="Batang" pitchFamily="18" charset="-127"/>
                        </a:rPr>
                        <a:t>TA-CDX</a:t>
                      </a:r>
                      <a:endParaRPr kumimoji="0" lang="en-US" altLang="ko-KR" sz="2000" b="1" i="0" u="none" strike="noStrike" cap="none" normalizeH="0" baseline="0" smtClean="0">
                        <a:ln>
                          <a:noFill/>
                        </a:ln>
                        <a:solidFill>
                          <a:schemeClr val="accent2"/>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r>
              <a:tr h="46831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20 wt%</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5 wt%</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2 wt%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800000"/>
                          </a:solidFill>
                          <a:effectLst/>
                          <a:latin typeface="Times New Roman" pitchFamily="18" charset="0"/>
                          <a:ea typeface="Batang" pitchFamily="18" charset="-127"/>
                        </a:rPr>
                        <a:t>Surface area (m</a:t>
                      </a:r>
                      <a:r>
                        <a:rPr kumimoji="0" lang="en-US" altLang="ko-KR" sz="2000" b="1" i="0" u="none" strike="noStrike" cap="none" normalizeH="0" baseline="30000" smtClean="0">
                          <a:ln>
                            <a:noFill/>
                          </a:ln>
                          <a:solidFill>
                            <a:srgbClr val="800000"/>
                          </a:solidFill>
                          <a:effectLst/>
                          <a:latin typeface="Times New Roman" pitchFamily="18" charset="0"/>
                          <a:ea typeface="Batang" pitchFamily="18" charset="-127"/>
                        </a:rPr>
                        <a:t>2</a:t>
                      </a:r>
                      <a:r>
                        <a:rPr kumimoji="0" lang="en-US" altLang="ko-KR" sz="2000" b="1" i="0" u="none" strike="noStrike" cap="none" normalizeH="0" baseline="0" smtClean="0">
                          <a:ln>
                            <a:noFill/>
                          </a:ln>
                          <a:solidFill>
                            <a:srgbClr val="800000"/>
                          </a:solidFill>
                          <a:effectLst/>
                          <a:latin typeface="Times New Roman" pitchFamily="18" charset="0"/>
                          <a:ea typeface="Batang" pitchFamily="18" charset="-127"/>
                        </a:rPr>
                        <a:t>/g)</a:t>
                      </a:r>
                      <a:endParaRPr kumimoji="0" lang="en-US" altLang="ko-KR" sz="2000" b="1" i="0" u="none" strike="noStrike" cap="none" normalizeH="0" baseline="0" smtClean="0">
                        <a:ln>
                          <a:noFill/>
                        </a:ln>
                        <a:solidFill>
                          <a:srgbClr val="80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931</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00FF"/>
                          </a:solidFill>
                          <a:effectLst/>
                          <a:latin typeface="Times New Roman" pitchFamily="18" charset="0"/>
                          <a:ea typeface="Batang" pitchFamily="18" charset="-127"/>
                        </a:rPr>
                        <a:t>616</a:t>
                      </a:r>
                      <a:endParaRPr kumimoji="0" lang="en-US" altLang="ko-KR" sz="2000" b="1" i="0" u="none" strike="noStrike" cap="none" normalizeH="0" baseline="0" smtClean="0">
                        <a:ln>
                          <a:noFill/>
                        </a:ln>
                        <a:solidFill>
                          <a:srgbClr val="0000FF"/>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00FF"/>
                          </a:solidFill>
                          <a:effectLst/>
                          <a:latin typeface="Times New Roman" pitchFamily="18" charset="0"/>
                          <a:ea typeface="Batang" pitchFamily="18" charset="-127"/>
                        </a:rPr>
                        <a:t>750</a:t>
                      </a:r>
                      <a:endParaRPr kumimoji="0" lang="en-US" altLang="ko-KR" sz="2000" b="1" i="0" u="none" strike="noStrike" cap="none" normalizeH="0" baseline="0" smtClean="0">
                        <a:ln>
                          <a:noFill/>
                        </a:ln>
                        <a:solidFill>
                          <a:srgbClr val="0000FF"/>
                        </a:solidFill>
                        <a:effectLst/>
                        <a:latin typeface="Times New Roman" pitchFamily="18" charset="0"/>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00FF"/>
                          </a:solidFill>
                          <a:effectLst/>
                          <a:latin typeface="Times New Roman" pitchFamily="18" charset="0"/>
                          <a:ea typeface="Batang" pitchFamily="18" charset="-127"/>
                        </a:rPr>
                        <a:t>1066</a:t>
                      </a:r>
                      <a:endParaRPr kumimoji="0" lang="en-US" altLang="ko-KR" sz="2000" b="1" i="0" u="none" strike="noStrike" cap="none" normalizeH="0" baseline="0" smtClean="0">
                        <a:ln>
                          <a:noFill/>
                        </a:ln>
                        <a:solidFill>
                          <a:srgbClr val="0000FF"/>
                        </a:solidFill>
                        <a:effectLst/>
                        <a:latin typeface="Times New Roman" pitchFamily="18" charset="0"/>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325</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224</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129</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124</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07988">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8000"/>
                          </a:solidFill>
                          <a:effectLst/>
                          <a:latin typeface="Times New Roman" pitchFamily="18" charset="0"/>
                          <a:ea typeface="Gulim" pitchFamily="34" charset="-127"/>
                        </a:rPr>
                        <a:t>Hydrogen   absorption  at 1 atm (cm</a:t>
                      </a:r>
                      <a:r>
                        <a:rPr kumimoji="0" lang="en-US" altLang="ko-KR" sz="2000" b="1" i="0" u="none" strike="noStrike" cap="none" normalizeH="0" baseline="30000" smtClean="0">
                          <a:ln>
                            <a:noFill/>
                          </a:ln>
                          <a:solidFill>
                            <a:srgbClr val="008000"/>
                          </a:solidFill>
                          <a:effectLst/>
                          <a:latin typeface="Times New Roman" pitchFamily="18" charset="0"/>
                          <a:ea typeface="Gulim" pitchFamily="34" charset="-127"/>
                        </a:rPr>
                        <a:t>3</a:t>
                      </a:r>
                      <a:r>
                        <a:rPr kumimoji="0" lang="en-US" altLang="ko-KR" sz="2000" b="1" i="0" u="none" strike="noStrike" cap="none" normalizeH="0" baseline="0" smtClean="0">
                          <a:ln>
                            <a:noFill/>
                          </a:ln>
                          <a:solidFill>
                            <a:srgbClr val="008000"/>
                          </a:solidFill>
                          <a:effectLst/>
                          <a:latin typeface="Times New Roman" pitchFamily="18" charset="0"/>
                          <a:ea typeface="Gulim" pitchFamily="34" charset="-127"/>
                        </a:rPr>
                        <a:t>/g)</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302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77K</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137.7</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54.4</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44.5</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120.8</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28.1</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27.3</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8.2</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10.4</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298K</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0.70</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0.5</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0.53</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0.7</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373K</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0.43</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3.14</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1.4</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1.53</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2.83</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3.17</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3.03</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2.97</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423K</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1.95</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1.7</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CC0000"/>
                          </a:solidFill>
                          <a:effectLst/>
                          <a:latin typeface="Times New Roman" pitchFamily="18" charset="0"/>
                          <a:ea typeface="Batang" pitchFamily="18" charset="-127"/>
                        </a:rPr>
                        <a:t>2.05</a:t>
                      </a:r>
                      <a:endParaRPr kumimoji="0" lang="en-US" altLang="ko-KR" sz="2000" b="1" i="0" u="none" strike="noStrike" cap="none" normalizeH="0" baseline="0" smtClean="0">
                        <a:ln>
                          <a:noFill/>
                        </a:ln>
                        <a:solidFill>
                          <a:srgbClr val="CC00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4.18</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4.25</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4.30</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473K</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5.0</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006600"/>
                          </a:solidFill>
                          <a:effectLst/>
                          <a:latin typeface="Times New Roman" pitchFamily="18" charset="0"/>
                          <a:ea typeface="Batang" pitchFamily="18" charset="-127"/>
                        </a:rPr>
                        <a:t>4.60</a:t>
                      </a: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endParaRPr kumimoji="0" lang="en-US" altLang="ko-KR" sz="2000" b="1" i="0" u="none" strike="noStrike" cap="none" normalizeH="0" baseline="0" smtClean="0">
                        <a:ln>
                          <a:noFill/>
                        </a:ln>
                        <a:solidFill>
                          <a:srgbClr val="006600"/>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endParaRPr kumimoji="0" lang="en-US" altLang="ko-KR" sz="2000" b="1" i="0" u="none" strike="noStrike" cap="none" normalizeH="0" baseline="0" smtClean="0">
                        <a:ln>
                          <a:noFill/>
                        </a:ln>
                        <a:solidFill>
                          <a:schemeClr val="accent2"/>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rgbClr val="FF0066"/>
                          </a:solidFill>
                          <a:effectLst/>
                          <a:latin typeface="Times New Roman" pitchFamily="18" charset="0"/>
                          <a:ea typeface="Batang" pitchFamily="18" charset="-127"/>
                        </a:rPr>
                        <a:t>523K</a:t>
                      </a:r>
                      <a:endParaRPr kumimoji="0" lang="en-US" altLang="ko-KR" sz="2000" b="1" i="0" u="none" strike="noStrike" cap="none" normalizeH="0" baseline="0" smtClean="0">
                        <a:ln>
                          <a:noFill/>
                        </a:ln>
                        <a:solidFill>
                          <a:srgbClr val="FF0066"/>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CC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4.80</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altLang="ko-KR" sz="2000" b="1" i="0" u="none" strike="noStrike" cap="none" normalizeH="0" baseline="0" smtClean="0">
                          <a:ln>
                            <a:noFill/>
                          </a:ln>
                          <a:solidFill>
                            <a:schemeClr val="tx1"/>
                          </a:solidFill>
                          <a:effectLst/>
                          <a:latin typeface="Times New Roman" pitchFamily="18" charset="0"/>
                          <a:ea typeface="Batang" pitchFamily="18" charset="-127"/>
                        </a:rPr>
                        <a:t>6.36</a:t>
                      </a: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endParaRPr kumimoji="0" lang="en-US" altLang="ko-KR" sz="2000" b="1" i="0" u="none" strike="noStrike" cap="none" normalizeH="0" baseline="0" smtClean="0">
                        <a:ln>
                          <a:noFill/>
                        </a:ln>
                        <a:solidFill>
                          <a:schemeClr val="tx1"/>
                        </a:solidFill>
                        <a:effectLst/>
                        <a:latin typeface="Times New Roman" pitchFamily="18"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endParaRPr kumimoji="0" lang="en-US" altLang="ko-KR" sz="2000" b="1" i="0" u="none" strike="noStrike" cap="none" normalizeH="0" baseline="0" smtClean="0">
                        <a:ln>
                          <a:noFill/>
                        </a:ln>
                        <a:solidFill>
                          <a:srgbClr val="800000"/>
                        </a:solidFill>
                        <a:effectLst/>
                        <a:latin typeface="Times New Roman" pitchFamily="18" charset="0"/>
                        <a:ea typeface="Gulim"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4928" name="Text Box 112"/>
          <p:cNvSpPr txBox="1">
            <a:spLocks noChangeArrowheads="1"/>
          </p:cNvSpPr>
          <p:nvPr/>
        </p:nvSpPr>
        <p:spPr bwMode="auto">
          <a:xfrm>
            <a:off x="0" y="152400"/>
            <a:ext cx="91440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Hydrogen absorption capacity at 1 atm pressure</a:t>
            </a:r>
          </a:p>
        </p:txBody>
      </p:sp>
    </p:spTree>
    <p:extLst>
      <p:ext uri="{BB962C8B-B14F-4D97-AF65-F5344CB8AC3E}">
        <p14:creationId xmlns:p14="http://schemas.microsoft.com/office/powerpoint/2010/main" val="1175849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25"/>
          <p:cNvSpPr>
            <a:spLocks noGrp="1"/>
          </p:cNvSpPr>
          <p:nvPr>
            <p:ph type="dt" sz="half" idx="10"/>
          </p:nvPr>
        </p:nvSpPr>
        <p:spPr/>
        <p:txBody>
          <a:bodyPr/>
          <a:lstStyle/>
          <a:p>
            <a:fld id="{24E0DB88-6FFD-4986-9BC5-D15D7D619EED}" type="datetime1">
              <a:rPr lang="en-US"/>
              <a:pPr/>
              <a:t>4/5/2013</a:t>
            </a:fld>
            <a:endParaRPr lang="en-US"/>
          </a:p>
        </p:txBody>
      </p:sp>
      <p:sp>
        <p:nvSpPr>
          <p:cNvPr id="27" name="Footer Placeholder 26"/>
          <p:cNvSpPr>
            <a:spLocks noGrp="1"/>
          </p:cNvSpPr>
          <p:nvPr>
            <p:ph type="ftr" sz="quarter" idx="11"/>
          </p:nvPr>
        </p:nvSpPr>
        <p:spPr/>
        <p:txBody>
          <a:bodyPr/>
          <a:lstStyle/>
          <a:p>
            <a:r>
              <a:rPr lang="en-US"/>
              <a:t>NCCR-IITM</a:t>
            </a:r>
          </a:p>
        </p:txBody>
      </p:sp>
      <p:sp>
        <p:nvSpPr>
          <p:cNvPr id="28" name="Slide Number Placeholder 27"/>
          <p:cNvSpPr>
            <a:spLocks noGrp="1"/>
          </p:cNvSpPr>
          <p:nvPr>
            <p:ph type="sldNum" sz="quarter" idx="12"/>
          </p:nvPr>
        </p:nvSpPr>
        <p:spPr/>
        <p:txBody>
          <a:bodyPr/>
          <a:lstStyle/>
          <a:p>
            <a:fld id="{A671172D-F1C8-486C-A5E9-CF1B8ED89F55}" type="slidenum">
              <a:rPr lang="en-US"/>
              <a:pPr/>
              <a:t>8</a:t>
            </a:fld>
            <a:endParaRPr lang="en-US"/>
          </a:p>
        </p:txBody>
      </p:sp>
      <p:sp>
        <p:nvSpPr>
          <p:cNvPr id="163842" name="Text Box 2"/>
          <p:cNvSpPr txBox="1">
            <a:spLocks noChangeArrowheads="1"/>
          </p:cNvSpPr>
          <p:nvPr/>
        </p:nvSpPr>
        <p:spPr bwMode="auto">
          <a:xfrm>
            <a:off x="0" y="14288"/>
            <a:ext cx="9144000" cy="366712"/>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Binary sulfide photo-catalysts</a:t>
            </a:r>
          </a:p>
        </p:txBody>
      </p:sp>
      <p:graphicFrame>
        <p:nvGraphicFramePr>
          <p:cNvPr id="163866" name="Group 26"/>
          <p:cNvGraphicFramePr>
            <a:graphicFrameLocks noGrp="1"/>
          </p:cNvGraphicFramePr>
          <p:nvPr/>
        </p:nvGraphicFramePr>
        <p:xfrm>
          <a:off x="990600" y="3429000"/>
          <a:ext cx="6781800" cy="2191385"/>
        </p:xfrm>
        <a:graphic>
          <a:graphicData uri="http://schemas.openxmlformats.org/drawingml/2006/table">
            <a:tbl>
              <a:tblPr/>
              <a:tblGrid>
                <a:gridCol w="1676400"/>
                <a:gridCol w="1905000"/>
                <a:gridCol w="3200400"/>
              </a:tblGrid>
              <a:tr h="454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Catalyst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Advantages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Disadvantages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CdS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Smaller band gap; can evolve H</a:t>
                      </a:r>
                      <a:r>
                        <a:rPr kumimoji="0" lang="en-US" sz="1600" b="0" i="0" u="none" strike="noStrike" cap="none" normalizeH="0" baseline="-25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6600"/>
                          </a:solidFill>
                          <a:effectLst/>
                          <a:latin typeface="Arial" charset="0"/>
                        </a:rPr>
                        <a:t>Photo-corrosion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ZnS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Can evolve H</a:t>
                      </a:r>
                      <a:r>
                        <a:rPr kumimoji="0" lang="en-US" sz="1600" b="0" i="0" u="none" strike="noStrike" cap="none" normalizeH="0" baseline="-2500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6600"/>
                          </a:solidFill>
                          <a:effectLst/>
                          <a:latin typeface="Arial" charset="0"/>
                        </a:rPr>
                        <a:t>Large band gap ; Photo-corrosion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836CA"/>
                          </a:solidFill>
                          <a:effectLst/>
                          <a:latin typeface="Arial" charset="0"/>
                        </a:rPr>
                        <a:t>AgInS</a:t>
                      </a:r>
                      <a:r>
                        <a:rPr kumimoji="0" lang="en-US" sz="1600" b="0" i="0" u="none" strike="noStrike" cap="none" normalizeH="0" baseline="-25000" smtClean="0">
                          <a:ln>
                            <a:noFill/>
                          </a:ln>
                          <a:solidFill>
                            <a:srgbClr val="0836CA"/>
                          </a:solidFill>
                          <a:effectLst/>
                          <a:latin typeface="Arial" charset="0"/>
                        </a:rPr>
                        <a:t>2</a:t>
                      </a:r>
                      <a:r>
                        <a:rPr kumimoji="0" lang="en-US" sz="1600" b="0" i="0" u="none" strike="noStrike" cap="none" normalizeH="0" baseline="0" smtClean="0">
                          <a:ln>
                            <a:noFill/>
                          </a:ln>
                          <a:solidFill>
                            <a:srgbClr val="0836CA"/>
                          </a:solidFill>
                          <a:effectLst/>
                          <a:latin typeface="Arial" charset="0"/>
                        </a:rPr>
                        <a:t>, CdInS</a:t>
                      </a:r>
                      <a:r>
                        <a:rPr kumimoji="0" lang="en-US" sz="1600" b="0" i="0" u="none" strike="noStrike" cap="none" normalizeH="0" baseline="-25000" smtClean="0">
                          <a:ln>
                            <a:noFill/>
                          </a:ln>
                          <a:solidFill>
                            <a:srgbClr val="0836CA"/>
                          </a:solidFill>
                          <a:effectLst/>
                          <a:latin typeface="Arial" charset="0"/>
                        </a:rPr>
                        <a:t>4</a:t>
                      </a:r>
                      <a:r>
                        <a:rPr kumimoji="0" lang="en-US" sz="1600" b="0" i="0" u="none" strike="noStrike" cap="none" normalizeH="0" baseline="0" smtClean="0">
                          <a:ln>
                            <a:noFill/>
                          </a:ln>
                          <a:solidFill>
                            <a:srgbClr val="0836CA"/>
                          </a:solidFill>
                          <a:effectLst/>
                          <a:latin typeface="Arial" charset="0"/>
                        </a:rPr>
                        <a:t>, SnInS</a:t>
                      </a:r>
                      <a:r>
                        <a:rPr kumimoji="0" lang="en-US" sz="1600" b="0" i="0" u="none" strike="noStrike" cap="none" normalizeH="0" baseline="-25000" smtClean="0">
                          <a:ln>
                            <a:noFill/>
                          </a:ln>
                          <a:solidFill>
                            <a:srgbClr val="0836CA"/>
                          </a:solidFill>
                          <a:effectLst/>
                          <a:latin typeface="Arial" charset="0"/>
                        </a:rPr>
                        <a:t>4</a:t>
                      </a:r>
                      <a:r>
                        <a:rPr kumimoji="0" lang="en-US" sz="1600" b="0" i="0" u="none" strike="noStrike" cap="none" normalizeH="0" baseline="0" smtClean="0">
                          <a:ln>
                            <a:noFill/>
                          </a:ln>
                          <a:solidFill>
                            <a:srgbClr val="0836CA"/>
                          </a:solidFill>
                          <a:effectLst/>
                          <a:latin typeface="Arial" charset="0"/>
                        </a:rPr>
                        <a:t>, AgIn</a:t>
                      </a:r>
                      <a:r>
                        <a:rPr kumimoji="0" lang="en-US" sz="1600" b="0" i="0" u="none" strike="noStrike" cap="none" normalizeH="0" baseline="-25000" smtClean="0">
                          <a:ln>
                            <a:noFill/>
                          </a:ln>
                          <a:solidFill>
                            <a:srgbClr val="0836CA"/>
                          </a:solidFill>
                          <a:effectLst/>
                          <a:latin typeface="Arial" charset="0"/>
                        </a:rPr>
                        <a:t>5</a:t>
                      </a:r>
                      <a:r>
                        <a:rPr kumimoji="0" lang="en-US" sz="1600" b="0" i="0" u="none" strike="noStrike" cap="none" normalizeH="0" baseline="0" smtClean="0">
                          <a:ln>
                            <a:noFill/>
                          </a:ln>
                          <a:solidFill>
                            <a:srgbClr val="0836CA"/>
                          </a:solidFill>
                          <a:effectLst/>
                          <a:latin typeface="Arial" charset="0"/>
                        </a:rPr>
                        <a:t>S</a:t>
                      </a:r>
                      <a:r>
                        <a:rPr kumimoji="0" lang="en-US" sz="1600" b="0" i="0" u="none" strike="noStrike" cap="none" normalizeH="0" baseline="-25000" smtClean="0">
                          <a:ln>
                            <a:noFill/>
                          </a:ln>
                          <a:solidFill>
                            <a:srgbClr val="0836CA"/>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Small band gap; Can evolve H</a:t>
                      </a:r>
                      <a:r>
                        <a:rPr kumimoji="0" lang="en-US" sz="1600" b="0" i="0" u="none" strike="noStrike" cap="none" normalizeH="0" baseline="-2500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6600"/>
                          </a:solidFill>
                          <a:effectLst/>
                          <a:latin typeface="Arial" charset="0"/>
                        </a:rPr>
                        <a:t>Photo-corrosion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3865" name="Text Box 25"/>
          <p:cNvSpPr txBox="1">
            <a:spLocks noChangeArrowheads="1"/>
          </p:cNvSpPr>
          <p:nvPr/>
        </p:nvSpPr>
        <p:spPr bwMode="auto">
          <a:xfrm>
            <a:off x="304800" y="1139825"/>
            <a:ext cx="8305800"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Clr>
                <a:srgbClr val="FF0000"/>
              </a:buClr>
              <a:buFont typeface="Wingdings" pitchFamily="2" charset="2"/>
              <a:buChar char="v"/>
            </a:pPr>
            <a:r>
              <a:rPr lang="en-US" sz="1600"/>
              <a:t>VB -  more negative potential due to S 3p orbitals</a:t>
            </a:r>
          </a:p>
          <a:p>
            <a:pPr eaLnBrk="0" hangingPunct="0">
              <a:spcBef>
                <a:spcPct val="50000"/>
              </a:spcBef>
              <a:buClr>
                <a:srgbClr val="FF0000"/>
              </a:buClr>
              <a:buFont typeface="Wingdings" pitchFamily="2" charset="2"/>
              <a:buChar char="v"/>
            </a:pPr>
            <a:r>
              <a:rPr lang="en-US" sz="1600"/>
              <a:t>Most sulfide conduction bands lower in energy than H</a:t>
            </a:r>
            <a:r>
              <a:rPr lang="en-US" sz="1600" baseline="-25000"/>
              <a:t>2</a:t>
            </a:r>
            <a:r>
              <a:rPr lang="en-US" sz="1600"/>
              <a:t> evolution potential</a:t>
            </a:r>
          </a:p>
          <a:p>
            <a:pPr eaLnBrk="0" hangingPunct="0">
              <a:spcBef>
                <a:spcPct val="50000"/>
              </a:spcBef>
              <a:buClr>
                <a:srgbClr val="FF0000"/>
              </a:buClr>
              <a:buFont typeface="Wingdings" pitchFamily="2" charset="2"/>
              <a:buChar char="v"/>
            </a:pPr>
            <a:r>
              <a:rPr lang="en-US" sz="1600"/>
              <a:t>Suffer from photo-corrosion </a:t>
            </a:r>
          </a:p>
          <a:p>
            <a:pPr eaLnBrk="0" hangingPunct="0">
              <a:spcBef>
                <a:spcPct val="50000"/>
              </a:spcBef>
              <a:buClr>
                <a:srgbClr val="FF0000"/>
              </a:buClr>
              <a:buFont typeface="Wingdings" pitchFamily="2" charset="2"/>
              <a:buChar char="v"/>
            </a:pPr>
            <a:r>
              <a:rPr lang="en-US" sz="1600"/>
              <a:t>Sacrificial agents (S</a:t>
            </a:r>
            <a:r>
              <a:rPr lang="en-US" sz="1600" baseline="30000"/>
              <a:t>2-</a:t>
            </a:r>
            <a:r>
              <a:rPr lang="en-US" sz="1600"/>
              <a:t>/SO</a:t>
            </a:r>
            <a:r>
              <a:rPr lang="en-US" sz="1600" baseline="-25000"/>
              <a:t>3</a:t>
            </a:r>
            <a:r>
              <a:rPr lang="en-US" sz="1600" baseline="30000"/>
              <a:t>2-</a:t>
            </a:r>
            <a:r>
              <a:rPr lang="en-US" sz="1600"/>
              <a:t>) required to prevent photo-corrosion</a:t>
            </a:r>
          </a:p>
        </p:txBody>
      </p:sp>
    </p:spTree>
    <p:extLst>
      <p:ext uri="{BB962C8B-B14F-4D97-AF65-F5344CB8AC3E}">
        <p14:creationId xmlns:p14="http://schemas.microsoft.com/office/powerpoint/2010/main" val="29447414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19363D4-C0DE-44B3-BE7D-AEA09EB2CE22}" type="slidenum">
              <a:rPr lang="en-US"/>
              <a:pPr/>
              <a:t>80</a:t>
            </a:fld>
            <a:endParaRPr lang="en-US"/>
          </a:p>
        </p:txBody>
      </p:sp>
      <p:sp>
        <p:nvSpPr>
          <p:cNvPr id="35843" name="Text Box 3"/>
          <p:cNvSpPr txBox="1">
            <a:spLocks noChangeArrowheads="1"/>
          </p:cNvSpPr>
          <p:nvPr/>
        </p:nvSpPr>
        <p:spPr bwMode="auto">
          <a:xfrm>
            <a:off x="0" y="228600"/>
            <a:ext cx="9144000" cy="45720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solidFill>
                  <a:srgbClr val="0000FF"/>
                </a:solidFill>
                <a:effectLst>
                  <a:outerShdw blurRad="38100" dist="38100" dir="2700000" algn="tl">
                    <a:srgbClr val="000000"/>
                  </a:outerShdw>
                </a:effectLst>
                <a:latin typeface="Times New Roman" pitchFamily="18" charset="0"/>
              </a:rPr>
              <a:t>High pressure hydrogen absorption activity of activated carbon</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l="6485" t="9602" r="13237" b="3513"/>
          <a:stretch>
            <a:fillRect/>
          </a:stretch>
        </p:blipFill>
        <p:spPr bwMode="auto">
          <a:xfrm>
            <a:off x="1524000" y="1066800"/>
            <a:ext cx="56388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212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47"/>
          <p:cNvSpPr>
            <a:spLocks noGrp="1"/>
          </p:cNvSpPr>
          <p:nvPr>
            <p:ph type="sldNum" sz="quarter" idx="12"/>
          </p:nvPr>
        </p:nvSpPr>
        <p:spPr/>
        <p:txBody>
          <a:bodyPr/>
          <a:lstStyle/>
          <a:p>
            <a:fld id="{1B1CB139-4F02-4168-BDE7-E79A37AED355}" type="slidenum">
              <a:rPr lang="en-US"/>
              <a:pPr/>
              <a:t>81</a:t>
            </a:fld>
            <a:endParaRPr lang="en-US"/>
          </a:p>
        </p:txBody>
      </p:sp>
      <p:graphicFrame>
        <p:nvGraphicFramePr>
          <p:cNvPr id="79041" name="Group 193"/>
          <p:cNvGraphicFramePr>
            <a:graphicFrameLocks noGrp="1"/>
          </p:cNvGraphicFramePr>
          <p:nvPr>
            <p:ph/>
          </p:nvPr>
        </p:nvGraphicFramePr>
        <p:xfrm>
          <a:off x="304800" y="609600"/>
          <a:ext cx="8382000" cy="5581650"/>
        </p:xfrm>
        <a:graphic>
          <a:graphicData uri="http://schemas.openxmlformats.org/drawingml/2006/table">
            <a:tbl>
              <a:tblPr/>
              <a:tblGrid>
                <a:gridCol w="1447800"/>
                <a:gridCol w="1576388"/>
                <a:gridCol w="1471612"/>
                <a:gridCol w="2209800"/>
                <a:gridCol w="1676400"/>
              </a:tblGrid>
              <a:tr h="1006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Carbon materials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800000"/>
                          </a:solidFill>
                          <a:effectLst/>
                          <a:latin typeface="Times New Roman" pitchFamily="18" charset="0"/>
                        </a:rPr>
                        <a:t>Template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800000"/>
                          </a:solidFill>
                          <a:effectLst/>
                          <a:latin typeface="Times New Roman" pitchFamily="18" charset="0"/>
                        </a:rPr>
                        <a:t>Carbon Source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800000"/>
                          </a:solidFill>
                          <a:effectLst/>
                          <a:latin typeface="Times New Roman" pitchFamily="18" charset="0"/>
                        </a:rPr>
                        <a:t>Technique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800000"/>
                          </a:solidFill>
                          <a:effectLst/>
                          <a:latin typeface="Times New Roman" pitchFamily="18" charset="0"/>
                        </a:rPr>
                        <a:t>Morphology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PDC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Silica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PVP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Precipitation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Rod shape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MEC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Silica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Insitu precipitation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Coiled and fibers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CNT1 &amp; NCNT 1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(6.4 %)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Alumina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membrane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PPA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PPY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In-situ polymerization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Tubular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CNT2 &amp; NCNT2 (2.5%)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Zeolite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Acetylene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Acetylene + Pyridine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Chemical vapor deposition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Tubes and fibers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rPr>
                        <a:t>CNT3 &amp; NCNT3 (1.8%)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Clay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(pillared)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Acetylene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00"/>
                          </a:solidFill>
                          <a:effectLst/>
                          <a:latin typeface="Times New Roman" pitchFamily="18" charset="0"/>
                        </a:rPr>
                        <a:t>Acetylene + pyridine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Chemical vapor deposition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3300"/>
                          </a:solidFill>
                          <a:effectLst/>
                          <a:latin typeface="Times New Roman" pitchFamily="18" charset="0"/>
                        </a:rPr>
                        <a:t>Tubes and fibers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390660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3500875-28E6-4EF0-BC23-DEB9E2EF65D1}" type="slidenum">
              <a:rPr lang="en-US"/>
              <a:pPr/>
              <a:t>82</a:t>
            </a:fld>
            <a:endParaRPr lang="en-US"/>
          </a:p>
        </p:txBody>
      </p:sp>
      <p:sp>
        <p:nvSpPr>
          <p:cNvPr id="91138" name="Rectangle 2"/>
          <p:cNvSpPr>
            <a:spLocks noGrp="1" noChangeArrowheads="1"/>
          </p:cNvSpPr>
          <p:nvPr>
            <p:ph type="title"/>
          </p:nvPr>
        </p:nvSpPr>
        <p:spPr>
          <a:xfrm>
            <a:off x="457200" y="274638"/>
            <a:ext cx="8229600" cy="487362"/>
          </a:xfrm>
        </p:spPr>
        <p:txBody>
          <a:bodyPr>
            <a:normAutofit fontScale="90000"/>
          </a:bodyPr>
          <a:lstStyle/>
          <a:p>
            <a:r>
              <a:rPr lang="en-US" sz="2800" b="1">
                <a:solidFill>
                  <a:srgbClr val="FF0000"/>
                </a:solidFill>
              </a:rPr>
              <a:t>Characterization of Carbon Nanotubes</a:t>
            </a:r>
          </a:p>
        </p:txBody>
      </p:sp>
      <p:pic>
        <p:nvPicPr>
          <p:cNvPr id="91140"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l="13382" t="10281" r="10052" b="3766"/>
          <a:stretch>
            <a:fillRect/>
          </a:stretch>
        </p:blipFill>
        <p:spPr>
          <a:xfrm>
            <a:off x="533400" y="817563"/>
            <a:ext cx="4114800" cy="317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2500" t="9911" r="12500" b="4504"/>
          <a:stretch>
            <a:fillRect/>
          </a:stretch>
        </p:blipFill>
        <p:spPr bwMode="auto">
          <a:xfrm>
            <a:off x="4572000" y="762000"/>
            <a:ext cx="38100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238" y="4111625"/>
            <a:ext cx="29114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075" y="4149725"/>
            <a:ext cx="3159125" cy="25146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8335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62"/>
          <p:cNvSpPr>
            <a:spLocks noGrp="1"/>
          </p:cNvSpPr>
          <p:nvPr>
            <p:ph type="sldNum" sz="quarter" idx="12"/>
          </p:nvPr>
        </p:nvSpPr>
        <p:spPr/>
        <p:txBody>
          <a:bodyPr/>
          <a:lstStyle/>
          <a:p>
            <a:fld id="{E27AA05B-3F3F-4E44-9DF1-85228D118D9F}" type="slidenum">
              <a:rPr lang="en-US"/>
              <a:pPr/>
              <a:t>83</a:t>
            </a:fld>
            <a:endParaRPr lang="en-US"/>
          </a:p>
        </p:txBody>
      </p:sp>
      <p:sp>
        <p:nvSpPr>
          <p:cNvPr id="48130" name="Text Box 2"/>
          <p:cNvSpPr txBox="1">
            <a:spLocks noChangeArrowheads="1"/>
          </p:cNvSpPr>
          <p:nvPr/>
        </p:nvSpPr>
        <p:spPr bwMode="auto">
          <a:xfrm>
            <a:off x="0" y="136525"/>
            <a:ext cx="9144000" cy="94615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0000FF"/>
                </a:solidFill>
                <a:effectLst>
                  <a:outerShdw blurRad="38100" dist="38100" dir="2700000" algn="tl">
                    <a:srgbClr val="000000"/>
                  </a:outerShdw>
                </a:effectLst>
                <a:latin typeface="Times New Roman" pitchFamily="18" charset="0"/>
                <a:cs typeface="Times New Roman" pitchFamily="18" charset="0"/>
              </a:rPr>
              <a:t>Specific surface area and amount of hydrogen absorbed at 1 atm &amp; different temperatures</a:t>
            </a:r>
            <a:endParaRPr lang="en-US" sz="2800" b="1">
              <a:solidFill>
                <a:srgbClr val="0000FF"/>
              </a:solidFill>
              <a:effectLst>
                <a:outerShdw blurRad="38100" dist="38100" dir="2700000" algn="tl">
                  <a:srgbClr val="000000"/>
                </a:outerShdw>
              </a:effectLst>
              <a:latin typeface="Times New Roman" pitchFamily="18" charset="0"/>
            </a:endParaRPr>
          </a:p>
        </p:txBody>
      </p:sp>
      <p:graphicFrame>
        <p:nvGraphicFramePr>
          <p:cNvPr id="48488" name="Group 360"/>
          <p:cNvGraphicFramePr>
            <a:graphicFrameLocks noGrp="1"/>
          </p:cNvGraphicFramePr>
          <p:nvPr/>
        </p:nvGraphicFramePr>
        <p:xfrm>
          <a:off x="457200" y="1371600"/>
          <a:ext cx="8458200" cy="4542476"/>
        </p:xfrm>
        <a:graphic>
          <a:graphicData uri="http://schemas.openxmlformats.org/drawingml/2006/table">
            <a:tbl>
              <a:tblPr/>
              <a:tblGrid>
                <a:gridCol w="1868488"/>
                <a:gridCol w="1712912"/>
                <a:gridCol w="1971675"/>
                <a:gridCol w="1344613"/>
                <a:gridCol w="1560512"/>
              </a:tblGrid>
              <a:tr h="776288">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Sample</a:t>
                      </a:r>
                      <a:endParaRPr kumimoji="0" lang="en-US" sz="2400" b="1" i="0" u="none" strike="noStrike" cap="none" normalizeH="0" baseline="0" smtClean="0">
                        <a:ln>
                          <a:noFill/>
                        </a:ln>
                        <a:solidFill>
                          <a:srgbClr val="FF00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SSA (m</a:t>
                      </a:r>
                      <a:r>
                        <a:rPr kumimoji="0" lang="en-US" altLang="ko-KR" sz="2400" b="1" i="0" u="none" strike="noStrike" cap="none" normalizeH="0" baseline="30000" smtClean="0">
                          <a:ln>
                            <a:noFill/>
                          </a:ln>
                          <a:solidFill>
                            <a:srgbClr val="006600"/>
                          </a:solidFill>
                          <a:effectLst/>
                          <a:latin typeface="Times New Roman" pitchFamily="18" charset="0"/>
                          <a:ea typeface="Batang" pitchFamily="18" charset="-127"/>
                          <a:cs typeface="Times New Roman" pitchFamily="18" charset="0"/>
                        </a:rPr>
                        <a:t>2</a:t>
                      </a: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altLang="ko-KR" sz="2400" b="1" i="0" u="none" strike="noStrike" cap="none" normalizeH="0" baseline="0" smtClean="0">
                          <a:ln>
                            <a:noFill/>
                          </a:ln>
                          <a:solidFill>
                            <a:schemeClr val="accent2"/>
                          </a:solidFill>
                          <a:effectLst/>
                          <a:latin typeface="Times New Roman" pitchFamily="18" charset="0"/>
                          <a:ea typeface="Gulim" pitchFamily="34" charset="-127"/>
                          <a:cs typeface="Times New Roman" pitchFamily="18" charset="0"/>
                        </a:rPr>
                        <a:t>Hydrogen   absorption  at 1 atm (cm</a:t>
                      </a:r>
                      <a:r>
                        <a:rPr kumimoji="0" lang="da-DK" altLang="ko-KR" sz="2400" b="1" i="0" u="none" strike="noStrike" cap="none" normalizeH="0" baseline="30000" smtClean="0">
                          <a:ln>
                            <a:noFill/>
                          </a:ln>
                          <a:solidFill>
                            <a:schemeClr val="accent2"/>
                          </a:solidFill>
                          <a:effectLst/>
                          <a:latin typeface="Times New Roman" pitchFamily="18" charset="0"/>
                          <a:ea typeface="Gulim" pitchFamily="34" charset="-127"/>
                          <a:cs typeface="Times New Roman" pitchFamily="18" charset="0"/>
                        </a:rPr>
                        <a:t>3</a:t>
                      </a:r>
                      <a:r>
                        <a:rPr kumimoji="0" lang="da-DK" altLang="ko-KR" sz="2400" b="1" i="0" u="none" strike="noStrike" cap="none" normalizeH="0" baseline="0" smtClean="0">
                          <a:ln>
                            <a:noFill/>
                          </a:ln>
                          <a:solidFill>
                            <a:schemeClr val="accent2"/>
                          </a:solidFill>
                          <a:effectLst/>
                          <a:latin typeface="Times New Roman" pitchFamily="18" charset="0"/>
                          <a:ea typeface="Gulim" pitchFamily="34" charset="-127"/>
                          <a:cs typeface="Times New Roman" pitchFamily="18" charset="0"/>
                        </a:rPr>
                        <a:t>/g) at various temperatures (K)</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65138">
                <a:tc vMerge="1">
                  <a:txBody>
                    <a:bodyPr/>
                    <a:lstStyle/>
                    <a:p>
                      <a:endParaRPr lang="en-US"/>
                    </a:p>
                  </a:txBody>
                  <a:tcPr/>
                </a:tc>
                <a:tc vMerge="1">
                  <a:txBody>
                    <a:bodyPr/>
                    <a:lstStyle/>
                    <a:p>
                      <a:endParaRPr 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accent2"/>
                          </a:solidFill>
                          <a:effectLst/>
                          <a:latin typeface="Times New Roman" pitchFamily="18" charset="0"/>
                          <a:cs typeface="Times New Roman" pitchFamily="18" charset="0"/>
                        </a:rPr>
                        <a:t>77</a:t>
                      </a:r>
                      <a:endParaRPr kumimoji="0" lang="en-US" sz="2400" b="1" i="0" u="none" strike="noStrike" cap="none" normalizeH="0" baseline="0" smtClean="0">
                        <a:ln>
                          <a:noFill/>
                        </a:ln>
                        <a:solidFill>
                          <a:schemeClr val="accent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accent2"/>
                          </a:solidFill>
                          <a:effectLst/>
                          <a:latin typeface="Times New Roman" pitchFamily="18" charset="0"/>
                          <a:ea typeface="Batang" pitchFamily="18" charset="-127"/>
                          <a:cs typeface="Times New Roman" pitchFamily="18" charset="0"/>
                        </a:rPr>
                        <a:t>298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accent2"/>
                          </a:solidFill>
                          <a:effectLst/>
                          <a:latin typeface="Times New Roman" pitchFamily="18" charset="0"/>
                          <a:cs typeface="Times New Roman" pitchFamily="18" charset="0"/>
                        </a:rPr>
                        <a:t>373</a:t>
                      </a:r>
                      <a:endParaRPr kumimoji="0" lang="en-US" sz="2400" b="1" i="0" u="none" strike="noStrike" cap="none" normalizeH="0" baseline="0" smtClean="0">
                        <a:ln>
                          <a:noFill/>
                        </a:ln>
                        <a:solidFill>
                          <a:schemeClr val="accent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PDC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cs typeface="Times New Roman" pitchFamily="18" charset="0"/>
                        </a:rPr>
                        <a:t>93.0</a:t>
                      </a:r>
                      <a:endParaRPr kumimoji="0" lang="en-US" sz="24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20.2</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0.34</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0.90</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MEC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cs typeface="Times New Roman" pitchFamily="18" charset="0"/>
                        </a:rPr>
                        <a:t>182</a:t>
                      </a:r>
                      <a:endParaRPr kumimoji="0" lang="en-US" sz="24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64.4</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2.78</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NCNT1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Gulim" pitchFamily="34" charset="-127"/>
                          <a:cs typeface="Times New Roman" pitchFamily="18" charset="0"/>
                        </a:rPr>
                        <a:t>246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Gulim" pitchFamily="34" charset="-127"/>
                          <a:cs typeface="Times New Roman" pitchFamily="18" charset="0"/>
                        </a:rPr>
                        <a:t>47.5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Gulim" pitchFamily="34" charset="-127"/>
                          <a:cs typeface="Times New Roman" pitchFamily="18" charset="0"/>
                        </a:rPr>
                        <a:t>6.11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CNT2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633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28.0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3.42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Batang" pitchFamily="18" charset="-127"/>
                          <a:cs typeface="Times New Roman" pitchFamily="18" charset="0"/>
                        </a:rPr>
                        <a:t>NCNT2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646.5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CNT3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48.8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NCNT3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66.4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7.45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549029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807E3FB-0F72-4D32-B390-8FCD6315A5D1}" type="slidenum">
              <a:rPr lang="en-US"/>
              <a:pPr/>
              <a:t>84</a:t>
            </a:fld>
            <a:endParaRPr lang="en-US"/>
          </a:p>
        </p:txBody>
      </p:sp>
      <p:pic>
        <p:nvPicPr>
          <p:cNvPr id="921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5324" t="10510" r="10417" b="3304"/>
          <a:stretch>
            <a:fillRect/>
          </a:stretch>
        </p:blipFill>
        <p:spPr bwMode="auto">
          <a:xfrm>
            <a:off x="136525" y="1493838"/>
            <a:ext cx="4572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6250" t="10811" r="12500" b="2702"/>
          <a:stretch>
            <a:fillRect/>
          </a:stretch>
        </p:blipFill>
        <p:spPr bwMode="auto">
          <a:xfrm>
            <a:off x="4724400" y="1533525"/>
            <a:ext cx="42672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7"/>
          <p:cNvSpPr txBox="1">
            <a:spLocks noChangeArrowheads="1"/>
          </p:cNvSpPr>
          <p:nvPr/>
        </p:nvSpPr>
        <p:spPr bwMode="auto">
          <a:xfrm>
            <a:off x="0" y="152400"/>
            <a:ext cx="9144000" cy="519113"/>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Hydrogen storage capacity at various pressures</a:t>
            </a:r>
          </a:p>
        </p:txBody>
      </p:sp>
    </p:spTree>
    <p:extLst>
      <p:ext uri="{BB962C8B-B14F-4D97-AF65-F5344CB8AC3E}">
        <p14:creationId xmlns:p14="http://schemas.microsoft.com/office/powerpoint/2010/main" val="11607899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p:cNvSpPr>
            <a:spLocks noGrp="1"/>
          </p:cNvSpPr>
          <p:nvPr>
            <p:ph type="sldNum" sz="quarter" idx="12"/>
          </p:nvPr>
        </p:nvSpPr>
        <p:spPr/>
        <p:txBody>
          <a:bodyPr/>
          <a:lstStyle/>
          <a:p>
            <a:fld id="{CA247122-21C4-4C4B-A9ED-DC0C53EA6815}" type="slidenum">
              <a:rPr lang="en-US"/>
              <a:pPr/>
              <a:t>85</a:t>
            </a:fld>
            <a:endParaRPr lang="en-US"/>
          </a:p>
        </p:txBody>
      </p:sp>
      <p:graphicFrame>
        <p:nvGraphicFramePr>
          <p:cNvPr id="94210" name="Group 2"/>
          <p:cNvGraphicFramePr>
            <a:graphicFrameLocks noGrp="1"/>
          </p:cNvGraphicFramePr>
          <p:nvPr>
            <p:ph/>
          </p:nvPr>
        </p:nvGraphicFramePr>
        <p:xfrm>
          <a:off x="295275" y="1066800"/>
          <a:ext cx="8610600" cy="4730496"/>
        </p:xfrm>
        <a:graphic>
          <a:graphicData uri="http://schemas.openxmlformats.org/drawingml/2006/table">
            <a:tbl>
              <a:tblPr/>
              <a:tblGrid>
                <a:gridCol w="1922463"/>
                <a:gridCol w="2257425"/>
                <a:gridCol w="2220912"/>
                <a:gridCol w="2209800"/>
              </a:tblGrid>
              <a:tr h="876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Times New Roman" pitchFamily="18" charset="0"/>
                        </a:rPr>
                        <a:t>Template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Times New Roman" pitchFamily="18" charset="0"/>
                        </a:rPr>
                        <a:t>Carbon Source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Times New Roman" pitchFamily="18" charset="0"/>
                        </a:rPr>
                        <a:t>Technique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Times New Roman" pitchFamily="18" charset="0"/>
                        </a:rPr>
                        <a:t>Morphology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1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Alumina membrane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rPr>
                        <a:t>(BCNT1)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Polymer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(hydroborane)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In-situ polymerization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Tubular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1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Zeolite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rPr>
                        <a:t>(BCNT2)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Hydrocarbon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rPr>
                        <a:t>(Acetylene + borane gas)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Chemical vapor deposition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Tubes and Fibers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1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Clay (pillared)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rPr>
                        <a:t>(BCNT3)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Hydrocarbon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rPr>
                        <a:t>(Acetylene + borane gas)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Chemical vapor deposition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3300"/>
                          </a:solidFill>
                          <a:effectLst/>
                          <a:latin typeface="Times New Roman" pitchFamily="18" charset="0"/>
                        </a:rPr>
                        <a:t>Tubes and Fibers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064762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2"/>
          </p:nvPr>
        </p:nvSpPr>
        <p:spPr/>
        <p:txBody>
          <a:bodyPr/>
          <a:lstStyle/>
          <a:p>
            <a:fld id="{7B0572E8-63BC-4CAB-9B20-CFAA4867E56E}" type="slidenum">
              <a:rPr lang="en-US"/>
              <a:pPr/>
              <a:t>86</a:t>
            </a:fld>
            <a:endParaRPr lang="en-US"/>
          </a:p>
        </p:txBody>
      </p:sp>
      <p:sp>
        <p:nvSpPr>
          <p:cNvPr id="51202" name="Rectangle 2"/>
          <p:cNvSpPr>
            <a:spLocks noChangeArrowheads="1"/>
          </p:cNvSpPr>
          <p:nvPr/>
        </p:nvSpPr>
        <p:spPr bwMode="auto">
          <a:xfrm>
            <a:off x="304800" y="1219200"/>
            <a:ext cx="3436938" cy="6858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Alumina membrane</a:t>
            </a:r>
          </a:p>
          <a:p>
            <a:pPr algn="ctr"/>
            <a:r>
              <a:rPr lang="en-US" sz="2000" b="1">
                <a:solidFill>
                  <a:srgbClr val="FF0000"/>
                </a:solidFill>
                <a:latin typeface="Times New Roman" pitchFamily="18" charset="0"/>
              </a:rPr>
              <a:t>(0.2</a:t>
            </a:r>
            <a:r>
              <a:rPr lang="el-GR" sz="2000" b="1">
                <a:solidFill>
                  <a:srgbClr val="FF0000"/>
                </a:solidFill>
                <a:latin typeface="Times New Roman" pitchFamily="18" charset="0"/>
                <a:cs typeface="Times New Roman" pitchFamily="18" charset="0"/>
              </a:rPr>
              <a:t>μ</a:t>
            </a:r>
            <a:r>
              <a:rPr lang="en-US" sz="2000" b="1">
                <a:solidFill>
                  <a:srgbClr val="FF0000"/>
                </a:solidFill>
                <a:latin typeface="Times New Roman" pitchFamily="18" charset="0"/>
                <a:cs typeface="Times New Roman" pitchFamily="18" charset="0"/>
              </a:rPr>
              <a:t>m pore size)</a:t>
            </a:r>
            <a:r>
              <a:rPr lang="en-US" sz="2000" b="1">
                <a:solidFill>
                  <a:srgbClr val="FF0000"/>
                </a:solidFill>
                <a:latin typeface="Times New Roman" pitchFamily="18" charset="0"/>
              </a:rPr>
              <a:t>  in THF </a:t>
            </a:r>
          </a:p>
        </p:txBody>
      </p:sp>
      <p:sp>
        <p:nvSpPr>
          <p:cNvPr id="51203" name="Rectangle 3"/>
          <p:cNvSpPr>
            <a:spLocks noChangeArrowheads="1"/>
          </p:cNvSpPr>
          <p:nvPr/>
        </p:nvSpPr>
        <p:spPr bwMode="auto">
          <a:xfrm>
            <a:off x="4953000" y="1219200"/>
            <a:ext cx="2438400" cy="4572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Borane (BH</a:t>
            </a:r>
            <a:r>
              <a:rPr lang="en-US" sz="2000" b="1" baseline="-25000">
                <a:solidFill>
                  <a:srgbClr val="FF0000"/>
                </a:solidFill>
                <a:latin typeface="Times New Roman" pitchFamily="18" charset="0"/>
              </a:rPr>
              <a:t>3</a:t>
            </a:r>
            <a:r>
              <a:rPr lang="en-US" sz="2000" b="1">
                <a:solidFill>
                  <a:srgbClr val="FF0000"/>
                </a:solidFill>
                <a:latin typeface="Times New Roman" pitchFamily="18" charset="0"/>
              </a:rPr>
              <a:t>.THF)</a:t>
            </a:r>
            <a:endParaRPr lang="en-US" sz="2000" b="1" baseline="-25000">
              <a:solidFill>
                <a:srgbClr val="FF0000"/>
              </a:solidFill>
              <a:latin typeface="Times New Roman" pitchFamily="18" charset="0"/>
            </a:endParaRPr>
          </a:p>
        </p:txBody>
      </p:sp>
      <p:sp>
        <p:nvSpPr>
          <p:cNvPr id="51204" name="Rectangle 4"/>
          <p:cNvSpPr>
            <a:spLocks noChangeArrowheads="1"/>
          </p:cNvSpPr>
          <p:nvPr/>
        </p:nvSpPr>
        <p:spPr bwMode="auto">
          <a:xfrm>
            <a:off x="4953000" y="1828800"/>
            <a:ext cx="2438400" cy="4572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Divinyl benzene </a:t>
            </a:r>
          </a:p>
        </p:txBody>
      </p:sp>
      <p:sp>
        <p:nvSpPr>
          <p:cNvPr id="51205" name="Rectangle 5"/>
          <p:cNvSpPr>
            <a:spLocks noChangeArrowheads="1"/>
          </p:cNvSpPr>
          <p:nvPr/>
        </p:nvSpPr>
        <p:spPr bwMode="auto">
          <a:xfrm>
            <a:off x="3200400" y="2438400"/>
            <a:ext cx="1676400" cy="4572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Stirred 273 K  </a:t>
            </a:r>
          </a:p>
        </p:txBody>
      </p:sp>
      <p:sp>
        <p:nvSpPr>
          <p:cNvPr id="51206" name="Rectangle 6"/>
          <p:cNvSpPr>
            <a:spLocks noChangeArrowheads="1"/>
          </p:cNvSpPr>
          <p:nvPr/>
        </p:nvSpPr>
        <p:spPr bwMode="auto">
          <a:xfrm>
            <a:off x="2895600" y="3384550"/>
            <a:ext cx="2286000" cy="4572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Polymer /Alumina</a:t>
            </a:r>
          </a:p>
        </p:txBody>
      </p:sp>
      <p:sp>
        <p:nvSpPr>
          <p:cNvPr id="51207" name="Rectangle 7"/>
          <p:cNvSpPr>
            <a:spLocks noChangeArrowheads="1"/>
          </p:cNvSpPr>
          <p:nvPr/>
        </p:nvSpPr>
        <p:spPr bwMode="auto">
          <a:xfrm>
            <a:off x="2917825" y="4251325"/>
            <a:ext cx="2209800" cy="396875"/>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Carbon / Alumina </a:t>
            </a:r>
          </a:p>
        </p:txBody>
      </p:sp>
      <p:sp>
        <p:nvSpPr>
          <p:cNvPr id="51208" name="Rectangle 8"/>
          <p:cNvSpPr>
            <a:spLocks noChangeArrowheads="1"/>
          </p:cNvSpPr>
          <p:nvPr/>
        </p:nvSpPr>
        <p:spPr bwMode="auto">
          <a:xfrm>
            <a:off x="3236913" y="4987925"/>
            <a:ext cx="1563687" cy="422275"/>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48% HF 24h</a:t>
            </a:r>
          </a:p>
        </p:txBody>
      </p:sp>
      <p:sp>
        <p:nvSpPr>
          <p:cNvPr id="51209" name="Rectangle 9"/>
          <p:cNvSpPr>
            <a:spLocks noChangeArrowheads="1"/>
          </p:cNvSpPr>
          <p:nvPr/>
        </p:nvSpPr>
        <p:spPr bwMode="auto">
          <a:xfrm>
            <a:off x="5181600" y="3810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Carbonization 1173K Ar,4h</a:t>
            </a:r>
          </a:p>
        </p:txBody>
      </p:sp>
      <p:sp>
        <p:nvSpPr>
          <p:cNvPr id="51210" name="Rectangle 10"/>
          <p:cNvSpPr>
            <a:spLocks noChangeArrowheads="1"/>
          </p:cNvSpPr>
          <p:nvPr/>
        </p:nvSpPr>
        <p:spPr bwMode="auto">
          <a:xfrm>
            <a:off x="4267200" y="28956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Polymerization at RT 3h</a:t>
            </a:r>
          </a:p>
        </p:txBody>
      </p:sp>
      <p:sp>
        <p:nvSpPr>
          <p:cNvPr id="51211" name="Line 11"/>
          <p:cNvSpPr>
            <a:spLocks noChangeShapeType="1"/>
          </p:cNvSpPr>
          <p:nvPr/>
        </p:nvSpPr>
        <p:spPr bwMode="auto">
          <a:xfrm>
            <a:off x="4038600" y="1447800"/>
            <a:ext cx="0" cy="990600"/>
          </a:xfrm>
          <a:prstGeom prst="line">
            <a:avLst/>
          </a:prstGeom>
          <a:noFill/>
          <a:ln w="38100" cmpd="dbl">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2" name="Line 12"/>
          <p:cNvSpPr>
            <a:spLocks noChangeShapeType="1"/>
          </p:cNvSpPr>
          <p:nvPr/>
        </p:nvSpPr>
        <p:spPr bwMode="auto">
          <a:xfrm>
            <a:off x="4038600" y="2895600"/>
            <a:ext cx="0" cy="533400"/>
          </a:xfrm>
          <a:prstGeom prst="line">
            <a:avLst/>
          </a:prstGeom>
          <a:noFill/>
          <a:ln w="38100" cmpd="dbl">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3" name="Line 13"/>
          <p:cNvSpPr>
            <a:spLocks noChangeShapeType="1"/>
          </p:cNvSpPr>
          <p:nvPr/>
        </p:nvSpPr>
        <p:spPr bwMode="auto">
          <a:xfrm>
            <a:off x="3733800" y="1447800"/>
            <a:ext cx="1219200" cy="0"/>
          </a:xfrm>
          <a:prstGeom prst="line">
            <a:avLst/>
          </a:prstGeom>
          <a:noFill/>
          <a:ln w="38100" cmpd="dbl">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4" name="Line 14"/>
          <p:cNvSpPr>
            <a:spLocks noChangeShapeType="1"/>
          </p:cNvSpPr>
          <p:nvPr/>
        </p:nvSpPr>
        <p:spPr bwMode="auto">
          <a:xfrm>
            <a:off x="4038600" y="2057400"/>
            <a:ext cx="914400" cy="0"/>
          </a:xfrm>
          <a:prstGeom prst="line">
            <a:avLst/>
          </a:prstGeom>
          <a:noFill/>
          <a:ln w="38100" cmpd="dbl">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5" name="Line 15"/>
          <p:cNvSpPr>
            <a:spLocks noChangeShapeType="1"/>
          </p:cNvSpPr>
          <p:nvPr/>
        </p:nvSpPr>
        <p:spPr bwMode="auto">
          <a:xfrm>
            <a:off x="4038600" y="3886200"/>
            <a:ext cx="0" cy="381000"/>
          </a:xfrm>
          <a:prstGeom prst="line">
            <a:avLst/>
          </a:prstGeom>
          <a:noFill/>
          <a:ln w="38100" cmpd="dbl">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6" name="Line 16"/>
          <p:cNvSpPr>
            <a:spLocks noChangeShapeType="1"/>
          </p:cNvSpPr>
          <p:nvPr/>
        </p:nvSpPr>
        <p:spPr bwMode="auto">
          <a:xfrm>
            <a:off x="4832350" y="5181600"/>
            <a:ext cx="762000" cy="0"/>
          </a:xfrm>
          <a:prstGeom prst="line">
            <a:avLst/>
          </a:prstGeom>
          <a:noFill/>
          <a:ln w="38100" cmpd="dbl">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7" name="Rectangle 17"/>
          <p:cNvSpPr>
            <a:spLocks noChangeArrowheads="1"/>
          </p:cNvSpPr>
          <p:nvPr/>
        </p:nvSpPr>
        <p:spPr bwMode="auto">
          <a:xfrm>
            <a:off x="5626100" y="5029200"/>
            <a:ext cx="3352800" cy="3810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00"/>
                </a:solidFill>
                <a:latin typeface="Times New Roman" pitchFamily="18" charset="0"/>
              </a:rPr>
              <a:t>Carbon nanotubes (</a:t>
            </a:r>
            <a:r>
              <a:rPr lang="en-US" sz="2000" b="1">
                <a:solidFill>
                  <a:srgbClr val="0000FF"/>
                </a:solidFill>
                <a:latin typeface="Times New Roman" pitchFamily="18" charset="0"/>
              </a:rPr>
              <a:t>BCNT1</a:t>
            </a:r>
            <a:r>
              <a:rPr lang="en-US" sz="2000" b="1">
                <a:solidFill>
                  <a:srgbClr val="FF0000"/>
                </a:solidFill>
                <a:latin typeface="Times New Roman" pitchFamily="18" charset="0"/>
              </a:rPr>
              <a:t>)</a:t>
            </a:r>
          </a:p>
        </p:txBody>
      </p:sp>
      <p:sp>
        <p:nvSpPr>
          <p:cNvPr id="51218" name="Line 18"/>
          <p:cNvSpPr>
            <a:spLocks noChangeShapeType="1"/>
          </p:cNvSpPr>
          <p:nvPr/>
        </p:nvSpPr>
        <p:spPr bwMode="auto">
          <a:xfrm>
            <a:off x="4038600" y="4648200"/>
            <a:ext cx="0" cy="381000"/>
          </a:xfrm>
          <a:prstGeom prst="line">
            <a:avLst/>
          </a:prstGeom>
          <a:noFill/>
          <a:ln w="38100" cmpd="dbl">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9" name="Rectangle 19"/>
          <p:cNvSpPr>
            <a:spLocks noChangeArrowheads="1"/>
          </p:cNvSpPr>
          <p:nvPr/>
        </p:nvSpPr>
        <p:spPr bwMode="auto">
          <a:xfrm>
            <a:off x="0" y="485775"/>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220" name="Rectangle 20"/>
          <p:cNvSpPr>
            <a:spLocks noChangeArrowheads="1"/>
          </p:cNvSpPr>
          <p:nvPr/>
        </p:nvSpPr>
        <p:spPr bwMode="auto">
          <a:xfrm>
            <a:off x="0" y="152400"/>
            <a:ext cx="9144000" cy="838200"/>
          </a:xfrm>
          <a:prstGeom prst="rect">
            <a:avLst/>
          </a:prstGeom>
          <a:gradFill rotWithShape="1">
            <a:gsLst>
              <a:gs pos="0">
                <a:srgbClr val="FFFFCC"/>
              </a:gs>
              <a:gs pos="50000">
                <a:srgbClr val="FFFFCC">
                  <a:gamma/>
                  <a:tint val="0"/>
                  <a:invGamma/>
                </a:srgbClr>
              </a:gs>
              <a:gs pos="100000">
                <a:srgbClr val="FFFF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b="1">
                <a:solidFill>
                  <a:srgbClr val="0000FF"/>
                </a:solidFill>
                <a:effectLst>
                  <a:outerShdw blurRad="38100" dist="38100" dir="2700000" algn="tl">
                    <a:srgbClr val="000000"/>
                  </a:outerShdw>
                </a:effectLst>
                <a:latin typeface="Comic Sans MS" pitchFamily="66" charset="0"/>
              </a:rPr>
              <a:t>Boron containing carbon nanotubes prepared using alumina membrane</a:t>
            </a:r>
          </a:p>
        </p:txBody>
      </p:sp>
      <p:sp>
        <p:nvSpPr>
          <p:cNvPr id="51221" name="Rectangle 21"/>
          <p:cNvSpPr>
            <a:spLocks noChangeArrowheads="1"/>
          </p:cNvSpPr>
          <p:nvPr/>
        </p:nvSpPr>
        <p:spPr bwMode="auto">
          <a:xfrm>
            <a:off x="3048000" y="5400675"/>
            <a:ext cx="14589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b="1">
                <a:solidFill>
                  <a:srgbClr val="9900CC"/>
                </a:solidFill>
                <a:latin typeface="Times New Roman" pitchFamily="18" charset="0"/>
                <a:ea typeface="Gulim" pitchFamily="34" charset="-127"/>
              </a:rPr>
              <a:t>0</a:t>
            </a:r>
            <a:r>
              <a:rPr lang="en-US" altLang="ko-KR" sz="2000" b="1">
                <a:solidFill>
                  <a:srgbClr val="9900CC"/>
                </a:solidFill>
                <a:latin typeface="Times New Roman" pitchFamily="18" charset="0"/>
                <a:ea typeface="Gulim" pitchFamily="34" charset="-127"/>
                <a:sym typeface="Symbol" pitchFamily="18" charset="2"/>
              </a:rPr>
              <a:t></a:t>
            </a:r>
            <a:r>
              <a:rPr lang="en-US" altLang="ko-KR" sz="2000" b="1">
                <a:solidFill>
                  <a:srgbClr val="9900CC"/>
                </a:solidFill>
                <a:latin typeface="Times New Roman" pitchFamily="18" charset="0"/>
                <a:ea typeface="Gulim" pitchFamily="34" charset="-127"/>
              </a:rPr>
              <a:t>C</a:t>
            </a:r>
          </a:p>
          <a:p>
            <a:pPr algn="ctr"/>
            <a:r>
              <a:rPr lang="en-US" altLang="ko-KR" sz="2000" b="1">
                <a:solidFill>
                  <a:srgbClr val="9900CC"/>
                </a:solidFill>
                <a:latin typeface="Times New Roman" pitchFamily="18" charset="0"/>
                <a:ea typeface="Gulim" pitchFamily="34" charset="-127"/>
              </a:rPr>
              <a:t>THF solvent</a:t>
            </a:r>
          </a:p>
          <a:p>
            <a:pPr algn="ctr"/>
            <a:r>
              <a:rPr lang="en-US" altLang="ko-KR" sz="2000" b="1">
                <a:solidFill>
                  <a:srgbClr val="9900CC"/>
                </a:solidFill>
                <a:latin typeface="Times New Roman" pitchFamily="18" charset="0"/>
                <a:ea typeface="Gulim" pitchFamily="34" charset="-127"/>
              </a:rPr>
              <a:t>N</a:t>
            </a:r>
            <a:r>
              <a:rPr lang="en-US" altLang="ko-KR" sz="2000" b="1" baseline="-25000">
                <a:solidFill>
                  <a:srgbClr val="9900CC"/>
                </a:solidFill>
                <a:latin typeface="Times New Roman" pitchFamily="18" charset="0"/>
                <a:ea typeface="Gulim" pitchFamily="34" charset="-127"/>
              </a:rPr>
              <a:t>2 </a:t>
            </a:r>
            <a:r>
              <a:rPr lang="en-US" altLang="ko-KR" sz="2000" b="1">
                <a:solidFill>
                  <a:srgbClr val="9900CC"/>
                </a:solidFill>
                <a:latin typeface="Times New Roman" pitchFamily="18" charset="0"/>
                <a:ea typeface="Gulim" pitchFamily="34" charset="-127"/>
              </a:rPr>
              <a:t>atm</a:t>
            </a:r>
          </a:p>
        </p:txBody>
      </p:sp>
      <p:sp>
        <p:nvSpPr>
          <p:cNvPr id="51222" name="Line 22"/>
          <p:cNvSpPr>
            <a:spLocks noChangeShapeType="1"/>
          </p:cNvSpPr>
          <p:nvPr/>
        </p:nvSpPr>
        <p:spPr bwMode="auto">
          <a:xfrm>
            <a:off x="3048000" y="6419850"/>
            <a:ext cx="1649413"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1223" name="Object 23"/>
          <p:cNvGraphicFramePr>
            <a:graphicFrameLocks noChangeAspect="1"/>
          </p:cNvGraphicFramePr>
          <p:nvPr/>
        </p:nvGraphicFramePr>
        <p:xfrm>
          <a:off x="533400" y="5429250"/>
          <a:ext cx="684213" cy="1333500"/>
        </p:xfrm>
        <a:graphic>
          <a:graphicData uri="http://schemas.openxmlformats.org/presentationml/2006/ole">
            <mc:AlternateContent xmlns:mc="http://schemas.openxmlformats.org/markup-compatibility/2006">
              <mc:Choice xmlns:v="urn:schemas-microsoft-com:vml" Requires="v">
                <p:oleObj spid="_x0000_s20512" name="CS ChemDraw Drawing" r:id="rId3" imgW="738360" imgH="1942560" progId="ChemDraw.Document.6.0">
                  <p:embed/>
                </p:oleObj>
              </mc:Choice>
              <mc:Fallback>
                <p:oleObj name="CS ChemDraw Drawing" r:id="rId3" imgW="738360" imgH="194256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429250"/>
                        <a:ext cx="684213"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24" name="Text Box 24"/>
          <p:cNvSpPr txBox="1">
            <a:spLocks noChangeArrowheads="1"/>
          </p:cNvSpPr>
          <p:nvPr/>
        </p:nvSpPr>
        <p:spPr bwMode="auto">
          <a:xfrm>
            <a:off x="1447800" y="6035675"/>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2000" b="1">
                <a:solidFill>
                  <a:srgbClr val="006600"/>
                </a:solidFill>
                <a:latin typeface="Times New Roman" pitchFamily="18" charset="0"/>
                <a:ea typeface="Gulim" pitchFamily="34" charset="-127"/>
              </a:rPr>
              <a:t>+ BH</a:t>
            </a:r>
            <a:r>
              <a:rPr lang="en-US" altLang="ko-KR" sz="2000" b="1" baseline="-25000">
                <a:solidFill>
                  <a:srgbClr val="006600"/>
                </a:solidFill>
                <a:latin typeface="Times New Roman" pitchFamily="18" charset="0"/>
                <a:ea typeface="Gulim" pitchFamily="34" charset="-127"/>
              </a:rPr>
              <a:t>3</a:t>
            </a:r>
            <a:r>
              <a:rPr lang="en-US" altLang="ko-KR" sz="2000" b="1">
                <a:solidFill>
                  <a:srgbClr val="006600"/>
                </a:solidFill>
                <a:latin typeface="Times New Roman" pitchFamily="18" charset="0"/>
                <a:ea typeface="Gulim" pitchFamily="34" charset="-127"/>
              </a:rPr>
              <a:t>:THF</a:t>
            </a:r>
            <a:endParaRPr lang="en-US" sz="2000" b="1">
              <a:solidFill>
                <a:srgbClr val="006600"/>
              </a:solidFill>
              <a:latin typeface="Times New Roman" pitchFamily="18" charset="0"/>
            </a:endParaRPr>
          </a:p>
        </p:txBody>
      </p:sp>
      <p:graphicFrame>
        <p:nvGraphicFramePr>
          <p:cNvPr id="51225" name="Object 25"/>
          <p:cNvGraphicFramePr>
            <a:graphicFrameLocks noChangeAspect="1"/>
          </p:cNvGraphicFramePr>
          <p:nvPr/>
        </p:nvGraphicFramePr>
        <p:xfrm>
          <a:off x="4953000" y="5505450"/>
          <a:ext cx="3124200" cy="1276350"/>
        </p:xfrm>
        <a:graphic>
          <a:graphicData uri="http://schemas.openxmlformats.org/presentationml/2006/ole">
            <mc:AlternateContent xmlns:mc="http://schemas.openxmlformats.org/markup-compatibility/2006">
              <mc:Choice xmlns:v="urn:schemas-microsoft-com:vml" Requires="v">
                <p:oleObj spid="_x0000_s20513" name="CS ChemDraw Drawing" r:id="rId5" imgW="3751560" imgH="1532160" progId="ChemDraw.Document.6.0">
                  <p:embed/>
                </p:oleObj>
              </mc:Choice>
              <mc:Fallback>
                <p:oleObj name="CS ChemDraw Drawing" r:id="rId5" imgW="3751560" imgH="153216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505450"/>
                        <a:ext cx="31242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26" name="Rectangle 26"/>
          <p:cNvSpPr>
            <a:spLocks noChangeArrowheads="1"/>
          </p:cNvSpPr>
          <p:nvPr/>
        </p:nvSpPr>
        <p:spPr bwMode="auto">
          <a:xfrm>
            <a:off x="4800600" y="6491288"/>
            <a:ext cx="333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FF"/>
                </a:solidFill>
                <a:effectLst>
                  <a:outerShdw blurRad="38100" dist="38100" dir="2700000" algn="tl">
                    <a:srgbClr val="C0C0C0"/>
                  </a:outerShdw>
                </a:effectLst>
              </a:rPr>
              <a:t>using hydroborane polymers</a:t>
            </a:r>
          </a:p>
        </p:txBody>
      </p:sp>
    </p:spTree>
    <p:extLst>
      <p:ext uri="{BB962C8B-B14F-4D97-AF65-F5344CB8AC3E}">
        <p14:creationId xmlns:p14="http://schemas.microsoft.com/office/powerpoint/2010/main" val="24701672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47"/>
          <p:cNvSpPr>
            <a:spLocks noGrp="1"/>
          </p:cNvSpPr>
          <p:nvPr>
            <p:ph type="sldNum" sz="quarter" idx="12"/>
          </p:nvPr>
        </p:nvSpPr>
        <p:spPr/>
        <p:txBody>
          <a:bodyPr/>
          <a:lstStyle/>
          <a:p>
            <a:fld id="{5848D625-2270-4D21-B39D-C950D52A9A3F}" type="slidenum">
              <a:rPr lang="en-US"/>
              <a:pPr/>
              <a:t>87</a:t>
            </a:fld>
            <a:endParaRPr lang="en-US"/>
          </a:p>
        </p:txBody>
      </p:sp>
      <p:grpSp>
        <p:nvGrpSpPr>
          <p:cNvPr id="52226" name="Group 2"/>
          <p:cNvGrpSpPr>
            <a:grpSpLocks/>
          </p:cNvGrpSpPr>
          <p:nvPr/>
        </p:nvGrpSpPr>
        <p:grpSpPr bwMode="auto">
          <a:xfrm>
            <a:off x="85725" y="1090613"/>
            <a:ext cx="8753475" cy="4992687"/>
            <a:chOff x="54" y="687"/>
            <a:chExt cx="5514" cy="3145"/>
          </a:xfrm>
        </p:grpSpPr>
        <p:graphicFrame>
          <p:nvGraphicFramePr>
            <p:cNvPr id="52227" name="Object 3"/>
            <p:cNvGraphicFramePr>
              <a:graphicFrameLocks noChangeAspect="1"/>
            </p:cNvGraphicFramePr>
            <p:nvPr/>
          </p:nvGraphicFramePr>
          <p:xfrm>
            <a:off x="480" y="1968"/>
            <a:ext cx="1488" cy="1547"/>
          </p:xfrm>
          <a:graphic>
            <a:graphicData uri="http://schemas.openxmlformats.org/presentationml/2006/ole">
              <mc:AlternateContent xmlns:mc="http://schemas.openxmlformats.org/markup-compatibility/2006">
                <mc:Choice xmlns:v="urn:schemas-microsoft-com:vml" Requires="v">
                  <p:oleObj spid="_x0000_s21626" name="CS ChemDraw Drawing" r:id="rId3" imgW="856059" imgH="918210" progId="ChemDraw.Document.6.0">
                    <p:embed/>
                  </p:oleObj>
                </mc:Choice>
                <mc:Fallback>
                  <p:oleObj name="CS ChemDraw Drawing" r:id="rId3" imgW="856059" imgH="91821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1968"/>
                          <a:ext cx="1488" cy="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8" name="Line 4"/>
            <p:cNvSpPr>
              <a:spLocks noChangeShapeType="1"/>
            </p:cNvSpPr>
            <p:nvPr/>
          </p:nvSpPr>
          <p:spPr bwMode="auto">
            <a:xfrm>
              <a:off x="2256" y="960"/>
              <a:ext cx="24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9" name="Line 5"/>
            <p:cNvSpPr>
              <a:spLocks noChangeShapeType="1"/>
            </p:cNvSpPr>
            <p:nvPr/>
          </p:nvSpPr>
          <p:spPr bwMode="auto">
            <a:xfrm>
              <a:off x="2256" y="1104"/>
              <a:ext cx="24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0" name="Oval 6"/>
            <p:cNvSpPr>
              <a:spLocks noChangeArrowheads="1"/>
            </p:cNvSpPr>
            <p:nvPr/>
          </p:nvSpPr>
          <p:spPr bwMode="auto">
            <a:xfrm>
              <a:off x="2208" y="946"/>
              <a:ext cx="96" cy="1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Oval 7"/>
            <p:cNvSpPr>
              <a:spLocks noChangeArrowheads="1"/>
            </p:cNvSpPr>
            <p:nvPr/>
          </p:nvSpPr>
          <p:spPr bwMode="auto">
            <a:xfrm>
              <a:off x="4636" y="946"/>
              <a:ext cx="96" cy="1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 name="AutoShape 8"/>
            <p:cNvSpPr>
              <a:spLocks noChangeArrowheads="1"/>
            </p:cNvSpPr>
            <p:nvPr/>
          </p:nvSpPr>
          <p:spPr bwMode="auto">
            <a:xfrm>
              <a:off x="3216" y="1056"/>
              <a:ext cx="624" cy="4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AutoShape 9"/>
            <p:cNvSpPr>
              <a:spLocks noChangeArrowheads="1"/>
            </p:cNvSpPr>
            <p:nvPr/>
          </p:nvSpPr>
          <p:spPr bwMode="auto">
            <a:xfrm>
              <a:off x="2544" y="687"/>
              <a:ext cx="1872" cy="657"/>
            </a:xfrm>
            <a:prstGeom prst="bevel">
              <a:avLst>
                <a:gd name="adj" fmla="val 12500"/>
              </a:avLst>
            </a:prstGeom>
            <a:noFill/>
            <a:ln w="952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Rectangle 10"/>
            <p:cNvSpPr>
              <a:spLocks noChangeArrowheads="1"/>
            </p:cNvSpPr>
            <p:nvPr/>
          </p:nvSpPr>
          <p:spPr bwMode="auto">
            <a:xfrm>
              <a:off x="740" y="3456"/>
              <a:ext cx="120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5" name="AutoShape 11"/>
            <p:cNvSpPr>
              <a:spLocks noChangeArrowheads="1"/>
            </p:cNvSpPr>
            <p:nvPr/>
          </p:nvSpPr>
          <p:spPr bwMode="auto">
            <a:xfrm>
              <a:off x="884" y="3168"/>
              <a:ext cx="816" cy="288"/>
            </a:xfrm>
            <a:prstGeom prst="flowChartMagneticDisk">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36" name="Line 12"/>
            <p:cNvSpPr>
              <a:spLocks noChangeShapeType="1"/>
            </p:cNvSpPr>
            <p:nvPr/>
          </p:nvSpPr>
          <p:spPr bwMode="auto">
            <a:xfrm>
              <a:off x="1536" y="1008"/>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7" name="Line 13"/>
            <p:cNvSpPr>
              <a:spLocks noChangeShapeType="1"/>
            </p:cNvSpPr>
            <p:nvPr/>
          </p:nvSpPr>
          <p:spPr bwMode="auto">
            <a:xfrm>
              <a:off x="1776" y="1008"/>
              <a:ext cx="14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8" name="AutoShape 14"/>
            <p:cNvSpPr>
              <a:spLocks noChangeArrowheads="1"/>
            </p:cNvSpPr>
            <p:nvPr/>
          </p:nvSpPr>
          <p:spPr bwMode="auto">
            <a:xfrm>
              <a:off x="2694" y="2510"/>
              <a:ext cx="192" cy="192"/>
            </a:xfrm>
            <a:prstGeom prst="flowChartCollat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2239" name="Object 15"/>
            <p:cNvGraphicFramePr>
              <a:graphicFrameLocks noChangeAspect="1"/>
            </p:cNvGraphicFramePr>
            <p:nvPr/>
          </p:nvGraphicFramePr>
          <p:xfrm>
            <a:off x="960" y="1718"/>
            <a:ext cx="539" cy="538"/>
          </p:xfrm>
          <a:graphic>
            <a:graphicData uri="http://schemas.openxmlformats.org/presentationml/2006/ole">
              <mc:AlternateContent xmlns:mc="http://schemas.openxmlformats.org/markup-compatibility/2006">
                <mc:Choice xmlns:v="urn:schemas-microsoft-com:vml" Requires="v">
                  <p:oleObj spid="_x0000_s21627" name="CS ChemDraw Drawing" r:id="rId5" imgW="855583" imgH="854392" progId="ChemDraw.Document.6.0">
                    <p:embed/>
                  </p:oleObj>
                </mc:Choice>
                <mc:Fallback>
                  <p:oleObj name="CS ChemDraw Drawing" r:id="rId5" imgW="855583" imgH="854392"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 y="1718"/>
                          <a:ext cx="539"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40" name="Object 16"/>
            <p:cNvGraphicFramePr>
              <a:graphicFrameLocks noChangeAspect="1"/>
            </p:cNvGraphicFramePr>
            <p:nvPr/>
          </p:nvGraphicFramePr>
          <p:xfrm>
            <a:off x="1892" y="1344"/>
            <a:ext cx="539" cy="538"/>
          </p:xfrm>
          <a:graphic>
            <a:graphicData uri="http://schemas.openxmlformats.org/presentationml/2006/ole">
              <mc:AlternateContent xmlns:mc="http://schemas.openxmlformats.org/markup-compatibility/2006">
                <mc:Choice xmlns:v="urn:schemas-microsoft-com:vml" Requires="v">
                  <p:oleObj spid="_x0000_s21628" name="CS ChemDraw Drawing" r:id="rId7" imgW="855583" imgH="854392" progId="ChemDraw.Document.6.0">
                    <p:embed/>
                  </p:oleObj>
                </mc:Choice>
                <mc:Fallback>
                  <p:oleObj name="CS ChemDraw Drawing" r:id="rId7" imgW="855583" imgH="854392"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2" y="1344"/>
                          <a:ext cx="539"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41" name="Line 17"/>
            <p:cNvSpPr>
              <a:spLocks noChangeShapeType="1"/>
            </p:cNvSpPr>
            <p:nvPr/>
          </p:nvSpPr>
          <p:spPr bwMode="auto">
            <a:xfrm>
              <a:off x="2208" y="1872"/>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2" name="Line 18"/>
            <p:cNvSpPr>
              <a:spLocks noChangeShapeType="1"/>
            </p:cNvSpPr>
            <p:nvPr/>
          </p:nvSpPr>
          <p:spPr bwMode="auto">
            <a:xfrm>
              <a:off x="2242" y="1872"/>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3" name="Line 19"/>
            <p:cNvSpPr>
              <a:spLocks noChangeShapeType="1"/>
            </p:cNvSpPr>
            <p:nvPr/>
          </p:nvSpPr>
          <p:spPr bwMode="auto">
            <a:xfrm>
              <a:off x="2208" y="262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4" name="Line 20"/>
            <p:cNvSpPr>
              <a:spLocks noChangeShapeType="1"/>
            </p:cNvSpPr>
            <p:nvPr/>
          </p:nvSpPr>
          <p:spPr bwMode="auto">
            <a:xfrm>
              <a:off x="2256" y="2592"/>
              <a:ext cx="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2245" name="Object 21"/>
            <p:cNvGraphicFramePr>
              <a:graphicFrameLocks noChangeAspect="1"/>
            </p:cNvGraphicFramePr>
            <p:nvPr/>
          </p:nvGraphicFramePr>
          <p:xfrm>
            <a:off x="174" y="2468"/>
            <a:ext cx="574" cy="624"/>
          </p:xfrm>
          <a:graphic>
            <a:graphicData uri="http://schemas.openxmlformats.org/presentationml/2006/ole">
              <mc:AlternateContent xmlns:mc="http://schemas.openxmlformats.org/markup-compatibility/2006">
                <mc:Choice xmlns:v="urn:schemas-microsoft-com:vml" Requires="v">
                  <p:oleObj spid="_x0000_s21629" name="CS ChemDraw Drawing" r:id="rId8" imgW="911781" imgH="621744" progId="ChemDraw.Document.6.0">
                    <p:embed/>
                  </p:oleObj>
                </mc:Choice>
                <mc:Fallback>
                  <p:oleObj name="CS ChemDraw Drawing" r:id="rId8" imgW="911781" imgH="621744"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 y="2468"/>
                          <a:ext cx="574"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46" name="Object 22"/>
            <p:cNvGraphicFramePr>
              <a:graphicFrameLocks noChangeAspect="1"/>
            </p:cNvGraphicFramePr>
            <p:nvPr/>
          </p:nvGraphicFramePr>
          <p:xfrm>
            <a:off x="1008" y="906"/>
            <a:ext cx="574" cy="624"/>
          </p:xfrm>
          <a:graphic>
            <a:graphicData uri="http://schemas.openxmlformats.org/presentationml/2006/ole">
              <mc:AlternateContent xmlns:mc="http://schemas.openxmlformats.org/markup-compatibility/2006">
                <mc:Choice xmlns:v="urn:schemas-microsoft-com:vml" Requires="v">
                  <p:oleObj spid="_x0000_s21630" name="CS ChemDraw Drawing" r:id="rId10" imgW="911781" imgH="621744" progId="ChemDraw.Document.6.0">
                    <p:embed/>
                  </p:oleObj>
                </mc:Choice>
                <mc:Fallback>
                  <p:oleObj name="CS ChemDraw Drawing" r:id="rId10" imgW="911781" imgH="621744"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 y="906"/>
                          <a:ext cx="574"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47" name="Object 23"/>
            <p:cNvGraphicFramePr>
              <a:graphicFrameLocks noChangeAspect="1"/>
            </p:cNvGraphicFramePr>
            <p:nvPr/>
          </p:nvGraphicFramePr>
          <p:xfrm>
            <a:off x="2790" y="2454"/>
            <a:ext cx="394" cy="567"/>
          </p:xfrm>
          <a:graphic>
            <a:graphicData uri="http://schemas.openxmlformats.org/presentationml/2006/ole">
              <mc:AlternateContent xmlns:mc="http://schemas.openxmlformats.org/markup-compatibility/2006">
                <mc:Choice xmlns:v="urn:schemas-microsoft-com:vml" Requires="v">
                  <p:oleObj spid="_x0000_s21631" name="CS ChemDraw Drawing" r:id="rId11" imgW="625078" imgH="900827" progId="ChemDraw.Document.6.0">
                    <p:embed/>
                  </p:oleObj>
                </mc:Choice>
                <mc:Fallback>
                  <p:oleObj name="CS ChemDraw Drawing" r:id="rId11" imgW="625078" imgH="900827" progId="ChemDraw.Document.6.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 y="2454"/>
                          <a:ext cx="394" cy="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48" name="Object 24"/>
            <p:cNvGraphicFramePr>
              <a:graphicFrameLocks noChangeAspect="1"/>
            </p:cNvGraphicFramePr>
            <p:nvPr/>
          </p:nvGraphicFramePr>
          <p:xfrm>
            <a:off x="660" y="1628"/>
            <a:ext cx="408" cy="432"/>
          </p:xfrm>
          <a:graphic>
            <a:graphicData uri="http://schemas.openxmlformats.org/presentationml/2006/ole">
              <mc:AlternateContent xmlns:mc="http://schemas.openxmlformats.org/markup-compatibility/2006">
                <mc:Choice xmlns:v="urn:schemas-microsoft-com:vml" Requires="v">
                  <p:oleObj spid="_x0000_s21632" name="CS ChemDraw Drawing" r:id="rId13" imgW="354806" imgH="374809" progId="ChemDraw.Document.6.0">
                    <p:embed/>
                  </p:oleObj>
                </mc:Choice>
                <mc:Fallback>
                  <p:oleObj name="CS ChemDraw Drawing" r:id="rId13" imgW="354806" imgH="374809" progId="ChemDraw.Document.6.0">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0" y="1628"/>
                          <a:ext cx="40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49" name="Object 25"/>
            <p:cNvGraphicFramePr>
              <a:graphicFrameLocks noChangeAspect="1"/>
            </p:cNvGraphicFramePr>
            <p:nvPr/>
          </p:nvGraphicFramePr>
          <p:xfrm>
            <a:off x="918" y="1440"/>
            <a:ext cx="239" cy="384"/>
          </p:xfrm>
          <a:graphic>
            <a:graphicData uri="http://schemas.openxmlformats.org/presentationml/2006/ole">
              <mc:AlternateContent xmlns:mc="http://schemas.openxmlformats.org/markup-compatibility/2006">
                <mc:Choice xmlns:v="urn:schemas-microsoft-com:vml" Requires="v">
                  <p:oleObj spid="_x0000_s21633" name="CS ChemDraw Drawing" r:id="rId15" imgW="616982" imgH="990362" progId="ChemDraw.Document.6.0">
                    <p:embed/>
                  </p:oleObj>
                </mc:Choice>
                <mc:Fallback>
                  <p:oleObj name="CS ChemDraw Drawing" r:id="rId15" imgW="616982" imgH="990362" progId="ChemDraw.Document.6.0">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8" y="1440"/>
                          <a:ext cx="239"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50" name="Line 26"/>
            <p:cNvSpPr>
              <a:spLocks noChangeShapeType="1"/>
            </p:cNvSpPr>
            <p:nvPr/>
          </p:nvSpPr>
          <p:spPr bwMode="auto">
            <a:xfrm>
              <a:off x="4690" y="1022"/>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1" name="Text Box 27"/>
            <p:cNvSpPr txBox="1">
              <a:spLocks noChangeArrowheads="1"/>
            </p:cNvSpPr>
            <p:nvPr/>
          </p:nvSpPr>
          <p:spPr bwMode="auto">
            <a:xfrm>
              <a:off x="54" y="3017"/>
              <a:ext cx="5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Ar gas </a:t>
              </a:r>
            </a:p>
          </p:txBody>
        </p:sp>
        <p:sp>
          <p:nvSpPr>
            <p:cNvPr id="52252" name="Text Box 28"/>
            <p:cNvSpPr txBox="1">
              <a:spLocks noChangeArrowheads="1"/>
            </p:cNvSpPr>
            <p:nvPr/>
          </p:nvSpPr>
          <p:spPr bwMode="auto">
            <a:xfrm>
              <a:off x="2880" y="2929"/>
              <a:ext cx="9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Acetylene gas </a:t>
              </a:r>
            </a:p>
          </p:txBody>
        </p:sp>
        <p:sp>
          <p:nvSpPr>
            <p:cNvPr id="52253" name="Text Box 29"/>
            <p:cNvSpPr txBox="1">
              <a:spLocks noChangeArrowheads="1"/>
            </p:cNvSpPr>
            <p:nvPr/>
          </p:nvSpPr>
          <p:spPr bwMode="auto">
            <a:xfrm>
              <a:off x="2400" y="2257"/>
              <a:ext cx="11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Mass flow meter </a:t>
              </a:r>
            </a:p>
          </p:txBody>
        </p:sp>
        <p:sp>
          <p:nvSpPr>
            <p:cNvPr id="52254" name="Text Box 30"/>
            <p:cNvSpPr txBox="1">
              <a:spLocks noChangeArrowheads="1"/>
            </p:cNvSpPr>
            <p:nvPr/>
          </p:nvSpPr>
          <p:spPr bwMode="auto">
            <a:xfrm>
              <a:off x="768" y="3505"/>
              <a:ext cx="11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Magnetic stirrer</a:t>
              </a:r>
            </a:p>
          </p:txBody>
        </p:sp>
        <p:sp>
          <p:nvSpPr>
            <p:cNvPr id="52255" name="Text Box 31"/>
            <p:cNvSpPr txBox="1">
              <a:spLocks noChangeArrowheads="1"/>
            </p:cNvSpPr>
            <p:nvPr/>
          </p:nvSpPr>
          <p:spPr bwMode="auto">
            <a:xfrm>
              <a:off x="272" y="3244"/>
              <a:ext cx="6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latin typeface="Times New Roman" pitchFamily="18" charset="0"/>
                </a:rPr>
                <a:t>Ice bath</a:t>
              </a:r>
            </a:p>
          </p:txBody>
        </p:sp>
        <p:sp>
          <p:nvSpPr>
            <p:cNvPr id="52256" name="Text Box 32"/>
            <p:cNvSpPr txBox="1">
              <a:spLocks noChangeArrowheads="1"/>
            </p:cNvSpPr>
            <p:nvPr/>
          </p:nvSpPr>
          <p:spPr bwMode="auto">
            <a:xfrm>
              <a:off x="2928" y="1393"/>
              <a:ext cx="12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Tubular furnace  </a:t>
              </a:r>
            </a:p>
          </p:txBody>
        </p:sp>
        <p:sp>
          <p:nvSpPr>
            <p:cNvPr id="52257" name="Line 33"/>
            <p:cNvSpPr>
              <a:spLocks noChangeShapeType="1"/>
            </p:cNvSpPr>
            <p:nvPr/>
          </p:nvSpPr>
          <p:spPr bwMode="auto">
            <a:xfrm>
              <a:off x="4992" y="912"/>
              <a:ext cx="3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8" name="Line 34"/>
            <p:cNvSpPr>
              <a:spLocks noChangeShapeType="1"/>
            </p:cNvSpPr>
            <p:nvPr/>
          </p:nvSpPr>
          <p:spPr bwMode="auto">
            <a:xfrm>
              <a:off x="1632" y="864"/>
              <a:ext cx="3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9" name="Line 35"/>
            <p:cNvSpPr>
              <a:spLocks noChangeShapeType="1"/>
            </p:cNvSpPr>
            <p:nvPr/>
          </p:nvSpPr>
          <p:spPr bwMode="auto">
            <a:xfrm rot="10800000">
              <a:off x="1584" y="3100"/>
              <a:ext cx="1296"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0" name="Text Box 36"/>
            <p:cNvSpPr txBox="1">
              <a:spLocks noChangeArrowheads="1"/>
            </p:cNvSpPr>
            <p:nvPr/>
          </p:nvSpPr>
          <p:spPr bwMode="auto">
            <a:xfrm>
              <a:off x="2832" y="3601"/>
              <a:ext cx="10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NaBH</a:t>
              </a:r>
              <a:r>
                <a:rPr lang="en-US" b="1" baseline="-25000">
                  <a:solidFill>
                    <a:srgbClr val="FF0000"/>
                  </a:solidFill>
                  <a:latin typeface="Times New Roman" pitchFamily="18" charset="0"/>
                </a:rPr>
                <a:t>4</a:t>
              </a:r>
              <a:r>
                <a:rPr lang="en-US" b="1">
                  <a:solidFill>
                    <a:srgbClr val="FF0000"/>
                  </a:solidFill>
                  <a:latin typeface="Times New Roman" pitchFamily="18" charset="0"/>
                </a:rPr>
                <a:t> + THF </a:t>
              </a:r>
              <a:endParaRPr lang="en-US" b="1" baseline="-25000">
                <a:solidFill>
                  <a:srgbClr val="FF0000"/>
                </a:solidFill>
                <a:latin typeface="Times New Roman" pitchFamily="18" charset="0"/>
              </a:endParaRPr>
            </a:p>
          </p:txBody>
        </p:sp>
        <p:sp>
          <p:nvSpPr>
            <p:cNvPr id="52261" name="Line 37"/>
            <p:cNvSpPr>
              <a:spLocks noChangeShapeType="1"/>
            </p:cNvSpPr>
            <p:nvPr/>
          </p:nvSpPr>
          <p:spPr bwMode="auto">
            <a:xfrm rot="10800000">
              <a:off x="1708" y="246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2" name="Text Box 38"/>
            <p:cNvSpPr txBox="1">
              <a:spLocks noChangeArrowheads="1"/>
            </p:cNvSpPr>
            <p:nvPr/>
          </p:nvSpPr>
          <p:spPr bwMode="auto">
            <a:xfrm>
              <a:off x="1680" y="2737"/>
              <a:ext cx="9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latin typeface="Times New Roman" pitchFamily="18" charset="0"/>
                </a:rPr>
                <a:t>Conc. H</a:t>
              </a:r>
              <a:r>
                <a:rPr lang="en-US" b="1" baseline="-25000">
                  <a:solidFill>
                    <a:srgbClr val="FF0000"/>
                  </a:solidFill>
                  <a:latin typeface="Times New Roman" pitchFamily="18" charset="0"/>
                </a:rPr>
                <a:t>2</a:t>
              </a:r>
              <a:r>
                <a:rPr lang="en-US" b="1">
                  <a:solidFill>
                    <a:srgbClr val="FF0000"/>
                  </a:solidFill>
                  <a:latin typeface="Times New Roman" pitchFamily="18" charset="0"/>
                </a:rPr>
                <a:t>SO</a:t>
              </a:r>
              <a:r>
                <a:rPr lang="en-US" b="1" baseline="-25000">
                  <a:solidFill>
                    <a:srgbClr val="FF0000"/>
                  </a:solidFill>
                  <a:latin typeface="Times New Roman" pitchFamily="18" charset="0"/>
                </a:rPr>
                <a:t>4</a:t>
              </a:r>
              <a:r>
                <a:rPr lang="en-US" b="1">
                  <a:solidFill>
                    <a:srgbClr val="FF0000"/>
                  </a:solidFill>
                  <a:latin typeface="Times New Roman" pitchFamily="18" charset="0"/>
                </a:rPr>
                <a:t> </a:t>
              </a:r>
            </a:p>
          </p:txBody>
        </p:sp>
        <p:sp>
          <p:nvSpPr>
            <p:cNvPr id="52263" name="Line 39"/>
            <p:cNvSpPr>
              <a:spLocks noChangeShapeType="1"/>
            </p:cNvSpPr>
            <p:nvPr/>
          </p:nvSpPr>
          <p:spPr bwMode="auto">
            <a:xfrm rot="10800000">
              <a:off x="3552" y="1070"/>
              <a:ext cx="1440" cy="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4" name="Text Box 40"/>
            <p:cNvSpPr txBox="1">
              <a:spLocks noChangeArrowheads="1"/>
            </p:cNvSpPr>
            <p:nvPr/>
          </p:nvSpPr>
          <p:spPr bwMode="auto">
            <a:xfrm>
              <a:off x="4416" y="1920"/>
              <a:ext cx="115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solidFill>
                    <a:srgbClr val="FF0000"/>
                  </a:solidFill>
                  <a:latin typeface="Times New Roman" pitchFamily="18" charset="0"/>
                </a:rPr>
                <a:t>H-Y Zeolite or pillared clay in quartz boat </a:t>
              </a:r>
            </a:p>
          </p:txBody>
        </p:sp>
      </p:grpSp>
      <p:sp>
        <p:nvSpPr>
          <p:cNvPr id="52265" name="Text Box 41"/>
          <p:cNvSpPr txBox="1">
            <a:spLocks noChangeArrowheads="1"/>
          </p:cNvSpPr>
          <p:nvPr/>
        </p:nvSpPr>
        <p:spPr bwMode="auto">
          <a:xfrm>
            <a:off x="0" y="5943600"/>
            <a:ext cx="609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a:solidFill>
                  <a:srgbClr val="006600"/>
                </a:solidFill>
                <a:latin typeface="Times New Roman" pitchFamily="18" charset="0"/>
              </a:rPr>
              <a:t>Chemical vapor deposition of borane gas + acetylene mixture over template</a:t>
            </a:r>
          </a:p>
        </p:txBody>
      </p:sp>
      <p:sp>
        <p:nvSpPr>
          <p:cNvPr id="52266" name="Rectangle 42"/>
          <p:cNvSpPr>
            <a:spLocks noChangeArrowheads="1"/>
          </p:cNvSpPr>
          <p:nvPr/>
        </p:nvSpPr>
        <p:spPr bwMode="auto">
          <a:xfrm>
            <a:off x="0" y="485775"/>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267" name="Rectangle 43"/>
          <p:cNvSpPr>
            <a:spLocks noChangeArrowheads="1"/>
          </p:cNvSpPr>
          <p:nvPr/>
        </p:nvSpPr>
        <p:spPr bwMode="auto">
          <a:xfrm>
            <a:off x="0" y="76200"/>
            <a:ext cx="9144000" cy="838200"/>
          </a:xfrm>
          <a:prstGeom prst="rect">
            <a:avLst/>
          </a:prstGeom>
          <a:gradFill rotWithShape="1">
            <a:gsLst>
              <a:gs pos="0">
                <a:srgbClr val="FFFFCC"/>
              </a:gs>
              <a:gs pos="50000">
                <a:srgbClr val="FFFFCC">
                  <a:gamma/>
                  <a:tint val="0"/>
                  <a:invGamma/>
                </a:srgbClr>
              </a:gs>
              <a:gs pos="100000">
                <a:srgbClr val="FFFF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b="1">
                <a:solidFill>
                  <a:srgbClr val="0000FF"/>
                </a:solidFill>
                <a:effectLst>
                  <a:outerShdw blurRad="38100" dist="38100" dir="2700000" algn="tl">
                    <a:srgbClr val="000000"/>
                  </a:outerShdw>
                </a:effectLst>
                <a:latin typeface="Comic Sans MS" pitchFamily="66" charset="0"/>
              </a:rPr>
              <a:t>Preparation of boron containing carbon nanomaterials using zeolite and pillared clay</a:t>
            </a:r>
          </a:p>
        </p:txBody>
      </p:sp>
      <p:sp>
        <p:nvSpPr>
          <p:cNvPr id="52268" name="Text Box 44"/>
          <p:cNvSpPr txBox="1">
            <a:spLocks noChangeArrowheads="1"/>
          </p:cNvSpPr>
          <p:nvPr/>
        </p:nvSpPr>
        <p:spPr bwMode="auto">
          <a:xfrm>
            <a:off x="6100763" y="4038600"/>
            <a:ext cx="2971800" cy="92551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solidFill>
                  <a:srgbClr val="006600"/>
                </a:solidFill>
              </a:rPr>
              <a:t>After carbonization treated wit 48% HF to remove the template</a:t>
            </a:r>
          </a:p>
        </p:txBody>
      </p:sp>
      <p:sp>
        <p:nvSpPr>
          <p:cNvPr id="52269" name="Text Box 45"/>
          <p:cNvSpPr txBox="1">
            <a:spLocks noChangeArrowheads="1"/>
          </p:cNvSpPr>
          <p:nvPr/>
        </p:nvSpPr>
        <p:spPr bwMode="auto">
          <a:xfrm>
            <a:off x="6705600" y="5384800"/>
            <a:ext cx="2168525" cy="7112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0000FF"/>
                </a:solidFill>
              </a:rPr>
              <a:t>BCNT 2 (Zeolite)</a:t>
            </a:r>
          </a:p>
          <a:p>
            <a:r>
              <a:rPr lang="en-US" sz="2000" b="1">
                <a:solidFill>
                  <a:srgbClr val="0000FF"/>
                </a:solidFill>
              </a:rPr>
              <a:t>BCNT 3 (Clay)</a:t>
            </a:r>
          </a:p>
        </p:txBody>
      </p:sp>
    </p:spTree>
    <p:extLst>
      <p:ext uri="{BB962C8B-B14F-4D97-AF65-F5344CB8AC3E}">
        <p14:creationId xmlns:p14="http://schemas.microsoft.com/office/powerpoint/2010/main" val="41195266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9CE4612-C49D-469A-AE58-66DEC30D3019}" type="slidenum">
              <a:rPr lang="en-US"/>
              <a:pPr/>
              <a:t>88</a:t>
            </a:fld>
            <a:endParaRPr lang="en-US"/>
          </a:p>
        </p:txBody>
      </p:sp>
      <p:pic>
        <p:nvPicPr>
          <p:cNvPr id="972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500" t="9610" r="10417" b="4805"/>
          <a:stretch>
            <a:fillRect/>
          </a:stretch>
        </p:blipFill>
        <p:spPr bwMode="auto">
          <a:xfrm>
            <a:off x="914400" y="914400"/>
            <a:ext cx="37338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2500" t="10811" r="8333" b="2702"/>
          <a:stretch>
            <a:fillRect/>
          </a:stretch>
        </p:blipFill>
        <p:spPr bwMode="auto">
          <a:xfrm>
            <a:off x="4648200" y="990600"/>
            <a:ext cx="37338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42672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267200"/>
            <a:ext cx="28956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ctangle 7"/>
          <p:cNvSpPr>
            <a:spLocks noGrp="1" noChangeArrowheads="1"/>
          </p:cNvSpPr>
          <p:nvPr>
            <p:ph type="title"/>
          </p:nvPr>
        </p:nvSpPr>
        <p:spPr>
          <a:xfrm>
            <a:off x="457200" y="274638"/>
            <a:ext cx="8229600" cy="487362"/>
          </a:xfrm>
          <a:noFill/>
          <a:ln/>
        </p:spPr>
        <p:txBody>
          <a:bodyPr>
            <a:normAutofit fontScale="90000"/>
          </a:bodyPr>
          <a:lstStyle/>
          <a:p>
            <a:r>
              <a:rPr lang="en-US" sz="2800" b="1">
                <a:solidFill>
                  <a:srgbClr val="FF0000"/>
                </a:solidFill>
              </a:rPr>
              <a:t>Characterization of Carbon Nanotubes</a:t>
            </a:r>
          </a:p>
        </p:txBody>
      </p:sp>
    </p:spTree>
    <p:extLst>
      <p:ext uri="{BB962C8B-B14F-4D97-AF65-F5344CB8AC3E}">
        <p14:creationId xmlns:p14="http://schemas.microsoft.com/office/powerpoint/2010/main" val="3491326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6F22C851-2491-4880-8FDD-018E64A42A75}" type="slidenum">
              <a:rPr lang="en-US"/>
              <a:pPr/>
              <a:t>89</a:t>
            </a:fld>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t="8424"/>
          <a:stretch>
            <a:fillRect/>
          </a:stretch>
        </p:blipFill>
        <p:spPr bwMode="auto">
          <a:xfrm>
            <a:off x="152400" y="2286000"/>
            <a:ext cx="422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334" t="4657" r="6363" b="1918"/>
          <a:stretch>
            <a:fillRect/>
          </a:stretch>
        </p:blipFill>
        <p:spPr bwMode="auto">
          <a:xfrm>
            <a:off x="4552950" y="1295400"/>
            <a:ext cx="42100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0" y="485775"/>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349" name="Rectangle 5"/>
          <p:cNvSpPr>
            <a:spLocks noChangeArrowheads="1"/>
          </p:cNvSpPr>
          <p:nvPr/>
        </p:nvSpPr>
        <p:spPr bwMode="auto">
          <a:xfrm>
            <a:off x="0" y="152400"/>
            <a:ext cx="9144000" cy="838200"/>
          </a:xfrm>
          <a:prstGeom prst="rect">
            <a:avLst/>
          </a:prstGeom>
          <a:gradFill rotWithShape="1">
            <a:gsLst>
              <a:gs pos="0">
                <a:srgbClr val="FFFFCC"/>
              </a:gs>
              <a:gs pos="50000">
                <a:srgbClr val="FFFFCC">
                  <a:gamma/>
                  <a:tint val="0"/>
                  <a:invGamma/>
                </a:srgbClr>
              </a:gs>
              <a:gs pos="100000">
                <a:srgbClr val="FFFF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b="1" baseline="30000">
                <a:solidFill>
                  <a:srgbClr val="0000FF"/>
                </a:solidFill>
                <a:effectLst>
                  <a:outerShdw blurRad="38100" dist="38100" dir="2700000" algn="tl">
                    <a:srgbClr val="000000"/>
                  </a:outerShdw>
                </a:effectLst>
                <a:latin typeface="Comic Sans MS" pitchFamily="66" charset="0"/>
              </a:rPr>
              <a:t>13</a:t>
            </a:r>
            <a:r>
              <a:rPr lang="en-US" sz="2400" b="1">
                <a:solidFill>
                  <a:srgbClr val="0000FF"/>
                </a:solidFill>
                <a:effectLst>
                  <a:outerShdw blurRad="38100" dist="38100" dir="2700000" algn="tl">
                    <a:srgbClr val="000000"/>
                  </a:outerShdw>
                </a:effectLst>
                <a:latin typeface="Comic Sans MS" pitchFamily="66" charset="0"/>
              </a:rPr>
              <a:t>C &amp; </a:t>
            </a:r>
            <a:r>
              <a:rPr lang="en-US" sz="2400" b="1" baseline="30000">
                <a:solidFill>
                  <a:srgbClr val="0000FF"/>
                </a:solidFill>
                <a:effectLst>
                  <a:outerShdw blurRad="38100" dist="38100" dir="2700000" algn="tl">
                    <a:srgbClr val="000000"/>
                  </a:outerShdw>
                </a:effectLst>
                <a:latin typeface="Comic Sans MS" pitchFamily="66" charset="0"/>
              </a:rPr>
              <a:t>11</a:t>
            </a:r>
            <a:r>
              <a:rPr lang="en-US" sz="2400" b="1">
                <a:solidFill>
                  <a:srgbClr val="0000FF"/>
                </a:solidFill>
                <a:effectLst>
                  <a:outerShdw blurRad="38100" dist="38100" dir="2700000" algn="tl">
                    <a:srgbClr val="000000"/>
                  </a:outerShdw>
                </a:effectLst>
                <a:latin typeface="Comic Sans MS" pitchFamily="66" charset="0"/>
              </a:rPr>
              <a:t>B CP MAS NMR of boron containing carbon nanotubes prepared by different methods</a:t>
            </a:r>
          </a:p>
        </p:txBody>
      </p:sp>
      <p:sp>
        <p:nvSpPr>
          <p:cNvPr id="57350" name="Text Box 6"/>
          <p:cNvSpPr txBox="1">
            <a:spLocks noChangeArrowheads="1"/>
          </p:cNvSpPr>
          <p:nvPr/>
        </p:nvSpPr>
        <p:spPr bwMode="auto">
          <a:xfrm>
            <a:off x="228600" y="5181600"/>
            <a:ext cx="347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baseline="30000">
                <a:solidFill>
                  <a:srgbClr val="FF3300"/>
                </a:solidFill>
                <a:latin typeface="Times New Roman" pitchFamily="18" charset="0"/>
              </a:rPr>
              <a:t>13</a:t>
            </a:r>
            <a:r>
              <a:rPr lang="en-US" sz="2000" b="1">
                <a:solidFill>
                  <a:srgbClr val="FF3300"/>
                </a:solidFill>
                <a:latin typeface="Times New Roman" pitchFamily="18" charset="0"/>
              </a:rPr>
              <a:t>C CP MAS NMR of  BCNT1</a:t>
            </a:r>
          </a:p>
        </p:txBody>
      </p:sp>
      <p:sp>
        <p:nvSpPr>
          <p:cNvPr id="57351" name="Text Box 7"/>
          <p:cNvSpPr txBox="1">
            <a:spLocks noChangeArrowheads="1"/>
          </p:cNvSpPr>
          <p:nvPr/>
        </p:nvSpPr>
        <p:spPr bwMode="auto">
          <a:xfrm>
            <a:off x="4267200" y="6019800"/>
            <a:ext cx="4632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baseline="30000">
                <a:solidFill>
                  <a:srgbClr val="FF3300"/>
                </a:solidFill>
                <a:latin typeface="Times New Roman" pitchFamily="18" charset="0"/>
              </a:rPr>
              <a:t>11</a:t>
            </a:r>
            <a:r>
              <a:rPr lang="en-US" sz="2000" b="1">
                <a:solidFill>
                  <a:srgbClr val="FF3300"/>
                </a:solidFill>
                <a:latin typeface="Times New Roman" pitchFamily="18" charset="0"/>
              </a:rPr>
              <a:t>B CP MAS NMR of  BCNT1 &amp; BCNT2</a:t>
            </a:r>
          </a:p>
        </p:txBody>
      </p:sp>
    </p:spTree>
    <p:extLst>
      <p:ext uri="{BB962C8B-B14F-4D97-AF65-F5344CB8AC3E}">
        <p14:creationId xmlns:p14="http://schemas.microsoft.com/office/powerpoint/2010/main" val="2947452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A3E25F31-EB0C-47A5-9CF7-7FDB8171F827}" type="datetime1">
              <a:rPr lang="en-US"/>
              <a:pPr/>
              <a:t>4/5/2013</a:t>
            </a:fld>
            <a:endParaRPr lang="en-US"/>
          </a:p>
        </p:txBody>
      </p:sp>
      <p:sp>
        <p:nvSpPr>
          <p:cNvPr id="9" name="Footer Placeholder 8"/>
          <p:cNvSpPr>
            <a:spLocks noGrp="1"/>
          </p:cNvSpPr>
          <p:nvPr>
            <p:ph type="ftr" sz="quarter" idx="11"/>
          </p:nvPr>
        </p:nvSpPr>
        <p:spPr/>
        <p:txBody>
          <a:bodyPr/>
          <a:lstStyle/>
          <a:p>
            <a:r>
              <a:rPr lang="en-US"/>
              <a:t>NCCR-IITM</a:t>
            </a:r>
          </a:p>
        </p:txBody>
      </p:sp>
      <p:sp>
        <p:nvSpPr>
          <p:cNvPr id="10" name="Slide Number Placeholder 9"/>
          <p:cNvSpPr>
            <a:spLocks noGrp="1"/>
          </p:cNvSpPr>
          <p:nvPr>
            <p:ph type="sldNum" sz="quarter" idx="12"/>
          </p:nvPr>
        </p:nvSpPr>
        <p:spPr/>
        <p:txBody>
          <a:bodyPr/>
          <a:lstStyle/>
          <a:p>
            <a:fld id="{7577EC83-424F-44F1-92A1-FB35015A0D62}" type="slidenum">
              <a:rPr lang="en-US"/>
              <a:pPr/>
              <a:t>9</a:t>
            </a:fld>
            <a:endParaRPr lang="en-US"/>
          </a:p>
        </p:txBody>
      </p:sp>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763"/>
            <a:ext cx="5334000" cy="3348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7" name="Text Box 3"/>
          <p:cNvSpPr txBox="1">
            <a:spLocks noChangeArrowheads="1"/>
          </p:cNvSpPr>
          <p:nvPr/>
        </p:nvSpPr>
        <p:spPr bwMode="auto">
          <a:xfrm>
            <a:off x="0" y="0"/>
            <a:ext cx="3733800" cy="641350"/>
          </a:xfrm>
          <a:prstGeom prst="rect">
            <a:avLst/>
          </a:prstGeom>
          <a:solidFill>
            <a:srgbClr val="0836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solidFill>
                  <a:schemeClr val="bg1"/>
                </a:solidFill>
              </a:rPr>
              <a:t>Comparison of band position of various sulfides and oxides</a:t>
            </a:r>
          </a:p>
        </p:txBody>
      </p:sp>
      <p:sp>
        <p:nvSpPr>
          <p:cNvPr id="164868" name="Text Box 4"/>
          <p:cNvSpPr txBox="1">
            <a:spLocks noChangeArrowheads="1"/>
          </p:cNvSpPr>
          <p:nvPr/>
        </p:nvSpPr>
        <p:spPr bwMode="auto">
          <a:xfrm>
            <a:off x="5715000" y="64008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b="1">
                <a:solidFill>
                  <a:srgbClr val="006600"/>
                </a:solidFill>
              </a:rPr>
              <a:t>Xu and Schoonen, </a:t>
            </a:r>
            <a:r>
              <a:rPr lang="en-US" sz="1200" b="1" i="1">
                <a:solidFill>
                  <a:srgbClr val="006600"/>
                </a:solidFill>
              </a:rPr>
              <a:t>Am. Mineral</a:t>
            </a:r>
            <a:r>
              <a:rPr lang="en-US" sz="1200" b="1">
                <a:solidFill>
                  <a:srgbClr val="006600"/>
                </a:solidFill>
              </a:rPr>
              <a:t>., 85 (2000) 543</a:t>
            </a:r>
          </a:p>
        </p:txBody>
      </p:sp>
      <p:pic>
        <p:nvPicPr>
          <p:cNvPr id="164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5251450" cy="3348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0" name="Text Box 6"/>
          <p:cNvSpPr txBox="1">
            <a:spLocks noChangeArrowheads="1"/>
          </p:cNvSpPr>
          <p:nvPr/>
        </p:nvSpPr>
        <p:spPr bwMode="auto">
          <a:xfrm>
            <a:off x="228600" y="1054100"/>
            <a:ext cx="30480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Clr>
                <a:srgbClr val="FF0000"/>
              </a:buClr>
              <a:buFont typeface="Wingdings" pitchFamily="2" charset="2"/>
              <a:buChar char="v"/>
            </a:pPr>
            <a:r>
              <a:rPr lang="en-US" sz="1400"/>
              <a:t>Sulfides have VB at higher energy due to S 3p</a:t>
            </a:r>
          </a:p>
          <a:p>
            <a:pPr eaLnBrk="0" hangingPunct="0">
              <a:spcBef>
                <a:spcPct val="50000"/>
              </a:spcBef>
              <a:buClr>
                <a:srgbClr val="FF0000"/>
              </a:buClr>
              <a:buFont typeface="Wingdings" pitchFamily="2" charset="2"/>
              <a:buChar char="v"/>
            </a:pPr>
            <a:r>
              <a:rPr lang="en-US" sz="1400"/>
              <a:t>Most have smaller band gap</a:t>
            </a:r>
          </a:p>
          <a:p>
            <a:pPr eaLnBrk="0" hangingPunct="0">
              <a:spcBef>
                <a:spcPct val="50000"/>
              </a:spcBef>
              <a:buClr>
                <a:srgbClr val="FF0000"/>
              </a:buClr>
              <a:buFont typeface="Wingdings" pitchFamily="2" charset="2"/>
              <a:buChar char="v"/>
            </a:pPr>
            <a:r>
              <a:rPr lang="en-US" sz="1400"/>
              <a:t>Most cant evolve H</a:t>
            </a:r>
            <a:r>
              <a:rPr lang="en-US" sz="1400" baseline="-25000"/>
              <a:t>2</a:t>
            </a:r>
          </a:p>
        </p:txBody>
      </p:sp>
      <p:sp>
        <p:nvSpPr>
          <p:cNvPr id="164871" name="Text Box 7"/>
          <p:cNvSpPr txBox="1">
            <a:spLocks noChangeArrowheads="1"/>
          </p:cNvSpPr>
          <p:nvPr/>
        </p:nvSpPr>
        <p:spPr bwMode="auto">
          <a:xfrm>
            <a:off x="5486400" y="4314825"/>
            <a:ext cx="33528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Clr>
                <a:srgbClr val="FF0000"/>
              </a:buClr>
              <a:buFont typeface="Wingdings" pitchFamily="2" charset="2"/>
              <a:buChar char="v"/>
            </a:pPr>
            <a:r>
              <a:rPr lang="en-US" sz="1400"/>
              <a:t>Oxides have VB at lower energy</a:t>
            </a:r>
          </a:p>
          <a:p>
            <a:pPr eaLnBrk="0" hangingPunct="0">
              <a:spcBef>
                <a:spcPct val="50000"/>
              </a:spcBef>
              <a:buClr>
                <a:srgbClr val="FF0000"/>
              </a:buClr>
              <a:buFont typeface="Wingdings" pitchFamily="2" charset="2"/>
              <a:buChar char="v"/>
            </a:pPr>
            <a:r>
              <a:rPr lang="en-US" sz="1400"/>
              <a:t>Most have large band gap</a:t>
            </a:r>
          </a:p>
          <a:p>
            <a:pPr eaLnBrk="0" hangingPunct="0">
              <a:spcBef>
                <a:spcPct val="50000"/>
              </a:spcBef>
              <a:buClr>
                <a:srgbClr val="FF0000"/>
              </a:buClr>
              <a:buFont typeface="Wingdings" pitchFamily="2" charset="2"/>
              <a:buChar char="v"/>
            </a:pPr>
            <a:r>
              <a:rPr lang="en-US" sz="1400"/>
              <a:t>Hence can evolve H</a:t>
            </a:r>
            <a:r>
              <a:rPr lang="en-US" sz="1400" baseline="-25000"/>
              <a:t>2</a:t>
            </a:r>
          </a:p>
        </p:txBody>
      </p:sp>
    </p:spTree>
    <p:extLst>
      <p:ext uri="{BB962C8B-B14F-4D97-AF65-F5344CB8AC3E}">
        <p14:creationId xmlns:p14="http://schemas.microsoft.com/office/powerpoint/2010/main" val="11830527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E87B7FD-B9AA-4077-BA31-C11DD95D3CB9}" type="slidenum">
              <a:rPr lang="en-US"/>
              <a:pPr/>
              <a:t>90</a:t>
            </a:fld>
            <a:endParaRPr lang="en-US"/>
          </a:p>
        </p:txBody>
      </p:sp>
      <p:sp>
        <p:nvSpPr>
          <p:cNvPr id="58370" name="Rectangle 2"/>
          <p:cNvSpPr>
            <a:spLocks noGrp="1" noChangeArrowheads="1"/>
          </p:cNvSpPr>
          <p:nvPr>
            <p:ph type="title"/>
          </p:nvPr>
        </p:nvSpPr>
        <p:spPr>
          <a:xfrm>
            <a:off x="381000" y="228600"/>
            <a:ext cx="8229600" cy="639763"/>
          </a:xfrm>
          <a:gradFill rotWithShape="1">
            <a:gsLst>
              <a:gs pos="0">
                <a:srgbClr val="FEFEBA"/>
              </a:gs>
              <a:gs pos="50000">
                <a:schemeClr val="bg1"/>
              </a:gs>
              <a:gs pos="100000">
                <a:srgbClr val="FEFEBA"/>
              </a:gs>
            </a:gsLst>
            <a:lin ang="5400000" scaled="1"/>
          </a:gradFill>
        </p:spPr>
        <p:txBody>
          <a:bodyPr>
            <a:normAutofit fontScale="90000"/>
          </a:bodyPr>
          <a:lstStyle/>
          <a:p>
            <a:r>
              <a:rPr lang="en-US" sz="3600" b="1">
                <a:solidFill>
                  <a:srgbClr val="0000FF"/>
                </a:solidFill>
                <a:effectLst>
                  <a:outerShdw blurRad="38100" dist="38100" dir="2700000" algn="tl">
                    <a:srgbClr val="000000"/>
                  </a:outerShdw>
                </a:effectLst>
                <a:latin typeface="Comic Sans MS" pitchFamily="66" charset="0"/>
              </a:rPr>
              <a:t>XPS of BCNT1</a:t>
            </a:r>
          </a:p>
        </p:txBody>
      </p:sp>
      <p:pic>
        <p:nvPicPr>
          <p:cNvPr id="583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6250" t="10811" r="12500" b="3003"/>
          <a:stretch>
            <a:fillRect/>
          </a:stretch>
        </p:blipFill>
        <p:spPr bwMode="auto">
          <a:xfrm>
            <a:off x="57150" y="1428750"/>
            <a:ext cx="44577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5324" t="8109" r="10417" b="2702"/>
          <a:stretch>
            <a:fillRect/>
          </a:stretch>
        </p:blipFill>
        <p:spPr bwMode="auto">
          <a:xfrm>
            <a:off x="4521200" y="1295400"/>
            <a:ext cx="4622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p:cNvSpPr txBox="1">
            <a:spLocks noChangeArrowheads="1"/>
          </p:cNvSpPr>
          <p:nvPr/>
        </p:nvSpPr>
        <p:spPr bwMode="auto">
          <a:xfrm>
            <a:off x="381000" y="5105400"/>
            <a:ext cx="8382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900" b="1" dirty="0">
                <a:latin typeface="Times New Roman" pitchFamily="18" charset="0"/>
              </a:rPr>
              <a:t>(a). The </a:t>
            </a:r>
            <a:r>
              <a:rPr lang="en-US" sz="1900" b="1" smtClean="0">
                <a:latin typeface="Times New Roman" pitchFamily="18" charset="0"/>
              </a:rPr>
              <a:t>servey </a:t>
            </a:r>
            <a:r>
              <a:rPr lang="en-US" sz="1900" b="1" dirty="0">
                <a:latin typeface="Times New Roman" pitchFamily="18" charset="0"/>
              </a:rPr>
              <a:t>X-ray photoelectron spectrum of boron substituted carbon nanotube. (b). The </a:t>
            </a:r>
            <a:r>
              <a:rPr lang="en-US" sz="1900" b="1" dirty="0" err="1">
                <a:latin typeface="Times New Roman" pitchFamily="18" charset="0"/>
              </a:rPr>
              <a:t>deconvoluted</a:t>
            </a:r>
            <a:r>
              <a:rPr lang="en-US" sz="1900" b="1" dirty="0">
                <a:latin typeface="Times New Roman" pitchFamily="18" charset="0"/>
              </a:rPr>
              <a:t> XPS spectrum of B1s. </a:t>
            </a:r>
          </a:p>
        </p:txBody>
      </p:sp>
      <p:sp>
        <p:nvSpPr>
          <p:cNvPr id="58374" name="Text Box 6"/>
          <p:cNvSpPr txBox="1">
            <a:spLocks noChangeArrowheads="1"/>
          </p:cNvSpPr>
          <p:nvPr/>
        </p:nvSpPr>
        <p:spPr bwMode="auto">
          <a:xfrm>
            <a:off x="304800" y="5867400"/>
            <a:ext cx="86375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900" b="1">
                <a:solidFill>
                  <a:srgbClr val="FF0000"/>
                </a:solidFill>
                <a:latin typeface="Comic Sans MS" pitchFamily="66" charset="0"/>
              </a:rPr>
              <a:t>Confirms the presence of two different chemical environment of boron </a:t>
            </a:r>
          </a:p>
        </p:txBody>
      </p:sp>
    </p:spTree>
    <p:extLst>
      <p:ext uri="{BB962C8B-B14F-4D97-AF65-F5344CB8AC3E}">
        <p14:creationId xmlns:p14="http://schemas.microsoft.com/office/powerpoint/2010/main" val="2341869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57"/>
          <p:cNvSpPr>
            <a:spLocks noGrp="1"/>
          </p:cNvSpPr>
          <p:nvPr>
            <p:ph type="sldNum" sz="quarter" idx="12"/>
          </p:nvPr>
        </p:nvSpPr>
        <p:spPr/>
        <p:txBody>
          <a:bodyPr/>
          <a:lstStyle/>
          <a:p>
            <a:fld id="{DF11B2AD-C292-4B1A-B8EB-BEED20972996}" type="slidenum">
              <a:rPr lang="en-US"/>
              <a:pPr/>
              <a:t>91</a:t>
            </a:fld>
            <a:endParaRPr lang="en-US"/>
          </a:p>
        </p:txBody>
      </p:sp>
      <p:graphicFrame>
        <p:nvGraphicFramePr>
          <p:cNvPr id="59394" name="Group 2"/>
          <p:cNvGraphicFramePr>
            <a:graphicFrameLocks noGrp="1"/>
          </p:cNvGraphicFramePr>
          <p:nvPr/>
        </p:nvGraphicFramePr>
        <p:xfrm>
          <a:off x="533400" y="1676400"/>
          <a:ext cx="8285163" cy="4164014"/>
        </p:xfrm>
        <a:graphic>
          <a:graphicData uri="http://schemas.openxmlformats.org/drawingml/2006/table">
            <a:tbl>
              <a:tblPr/>
              <a:tblGrid>
                <a:gridCol w="1927225"/>
                <a:gridCol w="1563688"/>
                <a:gridCol w="1171575"/>
                <a:gridCol w="1171575"/>
                <a:gridCol w="1250950"/>
                <a:gridCol w="1200150"/>
              </a:tblGrid>
              <a:tr h="127476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rPr>
                        <a:t>Carbon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rPr>
                        <a:t>nanomaterial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9900CC"/>
                          </a:solidFill>
                          <a:effectLst/>
                          <a:latin typeface="Times New Roman" pitchFamily="18" charset="0"/>
                          <a:ea typeface="Batang" pitchFamily="18" charset="-127"/>
                          <a:cs typeface="Times New Roman" pitchFamily="18" charset="0"/>
                        </a:rPr>
                        <a:t>Surface area (m</a:t>
                      </a:r>
                      <a:r>
                        <a:rPr kumimoji="0" lang="en-US" altLang="ko-KR" sz="2400" b="1" i="0" u="none" strike="noStrike" cap="none" normalizeH="0" baseline="30000" smtClean="0">
                          <a:ln>
                            <a:noFill/>
                          </a:ln>
                          <a:solidFill>
                            <a:srgbClr val="9900CC"/>
                          </a:solidFill>
                          <a:effectLst/>
                          <a:latin typeface="Times New Roman" pitchFamily="18" charset="0"/>
                          <a:ea typeface="Batang" pitchFamily="18" charset="-127"/>
                          <a:cs typeface="Times New Roman" pitchFamily="18" charset="0"/>
                        </a:rPr>
                        <a:t>2</a:t>
                      </a:r>
                      <a:r>
                        <a:rPr kumimoji="0" lang="en-US" altLang="ko-KR" sz="2400" b="1" i="0" u="none" strike="noStrike" cap="none" normalizeH="0" baseline="0" smtClean="0">
                          <a:ln>
                            <a:noFill/>
                          </a:ln>
                          <a:solidFill>
                            <a:srgbClr val="9900CC"/>
                          </a:solidFill>
                          <a:effectLst/>
                          <a:latin typeface="Times New Roman" pitchFamily="18" charset="0"/>
                          <a:ea typeface="Batang" pitchFamily="18" charset="-127"/>
                          <a:cs typeface="Times New Roman" pitchFamily="18" charset="0"/>
                        </a:rPr>
                        <a:t>/g)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Amount of hydrogen absorbed (cm</a:t>
                      </a:r>
                      <a:r>
                        <a:rPr kumimoji="0" lang="en-US" altLang="ko-KR" sz="2400" b="1" i="0" u="none" strike="noStrike" cap="none" normalizeH="0" baseline="30000" smtClean="0">
                          <a:ln>
                            <a:noFill/>
                          </a:ln>
                          <a:solidFill>
                            <a:srgbClr val="FF0000"/>
                          </a:solidFill>
                          <a:effectLst/>
                          <a:latin typeface="Times New Roman" pitchFamily="18" charset="0"/>
                          <a:ea typeface="Gulim" pitchFamily="34" charset="-127"/>
                          <a:cs typeface="Times New Roman" pitchFamily="18" charset="0"/>
                        </a:rPr>
                        <a:t>3</a:t>
                      </a: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/g) at 1 atm &amp; at various temperatures (</a:t>
                      </a: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sym typeface="Symbol" pitchFamily="18" charset="2"/>
                        </a:rPr>
                        <a:t></a:t>
                      </a: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095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cs typeface="Times New Roman" pitchFamily="18" charset="0"/>
                        </a:rPr>
                        <a:t>-196</a:t>
                      </a:r>
                      <a:endParaRPr kumimoji="0" lang="en-US" sz="2400" b="1" i="0" u="none" strike="noStrike" cap="none" normalizeH="0" baseline="0" smtClean="0">
                        <a:ln>
                          <a:noFill/>
                        </a:ln>
                        <a:solidFill>
                          <a:srgbClr val="0000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00FF"/>
                          </a:solidFill>
                          <a:effectLst/>
                          <a:latin typeface="Times New Roman" pitchFamily="18" charset="0"/>
                          <a:ea typeface="Batang" pitchFamily="18" charset="-127"/>
                          <a:cs typeface="Times New Roman" pitchFamily="18" charset="0"/>
                        </a:rPr>
                        <a:t>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cs typeface="Times New Roman" pitchFamily="18" charset="0"/>
                        </a:rPr>
                        <a:t>100</a:t>
                      </a:r>
                      <a:endParaRPr kumimoji="0" lang="en-US" sz="2400" b="1" i="0" u="none" strike="noStrike" cap="none" normalizeH="0" baseline="0" smtClean="0">
                        <a:ln>
                          <a:noFill/>
                        </a:ln>
                        <a:solidFill>
                          <a:srgbClr val="0000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cs typeface="Times New Roman" pitchFamily="18" charset="0"/>
                        </a:rPr>
                        <a:t>150</a:t>
                      </a:r>
                      <a:endParaRPr kumimoji="0" lang="en-US" sz="2400" b="1" i="0" u="none" strike="noStrike" cap="none" normalizeH="0" baseline="0" smtClean="0">
                        <a:ln>
                          <a:noFill/>
                        </a:ln>
                        <a:solidFill>
                          <a:srgbClr val="0000FF"/>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cs typeface="Times New Roman" pitchFamily="18" charset="0"/>
                        </a:rPr>
                        <a:t>BC</a:t>
                      </a:r>
                      <a:endParaRPr kumimoji="0" lang="en-US" sz="24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CC"/>
                          </a:solidFill>
                          <a:effectLst/>
                          <a:latin typeface="Times New Roman" pitchFamily="18" charset="0"/>
                          <a:cs typeface="Times New Roman" pitchFamily="18" charset="0"/>
                        </a:rPr>
                        <a:t>11.9</a:t>
                      </a:r>
                      <a:endParaRPr kumimoji="0" lang="en-US" sz="24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3.63</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0.6</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3.63</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4.68</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6600"/>
                          </a:solidFill>
                          <a:effectLst/>
                          <a:latin typeface="Times New Roman" pitchFamily="18" charset="0"/>
                          <a:cs typeface="Times New Roman" pitchFamily="18" charset="0"/>
                        </a:rPr>
                        <a:t>PBC</a:t>
                      </a:r>
                      <a:endParaRPr kumimoji="0" lang="en-US" sz="2400" b="1"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CC"/>
                          </a:solidFill>
                          <a:effectLst/>
                          <a:latin typeface="Times New Roman" pitchFamily="18" charset="0"/>
                          <a:cs typeface="Times New Roman" pitchFamily="18" charset="0"/>
                        </a:rPr>
                        <a:t>429.9</a:t>
                      </a:r>
                      <a:endParaRPr kumimoji="0" lang="en-US" sz="24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73</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2.90</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3.02</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FF0000"/>
                          </a:solidFill>
                          <a:effectLst/>
                          <a:latin typeface="Times New Roman" pitchFamily="18" charset="0"/>
                          <a:ea typeface="Gulim" pitchFamily="34" charset="-127"/>
                          <a:cs typeface="Times New Roman" pitchFamily="18" charset="0"/>
                        </a:rPr>
                        <a:t>BCNT1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523</a:t>
                      </a:r>
                      <a:r>
                        <a:rPr kumimoji="0" lang="en-US" sz="2400" b="1" i="0" u="none" strike="noStrike" cap="none" normalizeH="0" baseline="0" smtClean="0">
                          <a:ln>
                            <a:noFill/>
                          </a:ln>
                          <a:solidFill>
                            <a:srgbClr val="FF0000"/>
                          </a:solidFill>
                          <a:effectLst/>
                          <a:latin typeface="Times New Roman" pitchFamily="18"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127</a:t>
                      </a:r>
                      <a:r>
                        <a:rPr kumimoji="0" lang="en-US" sz="2400" b="1" i="0" u="none" strike="noStrike" cap="none" normalizeH="0" baseline="0" smtClean="0">
                          <a:ln>
                            <a:noFill/>
                          </a:ln>
                          <a:solidFill>
                            <a:srgbClr val="FF0000"/>
                          </a:solidFill>
                          <a:effectLst/>
                          <a:latin typeface="Times New Roman" pitchFamily="18"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16.5</a:t>
                      </a:r>
                      <a:r>
                        <a:rPr kumimoji="0" lang="en-US" sz="2400" b="1" i="0" u="none" strike="noStrike" cap="none" normalizeH="0" baseline="0" smtClean="0">
                          <a:ln>
                            <a:noFill/>
                          </a:ln>
                          <a:solidFill>
                            <a:srgbClr val="FF0000"/>
                          </a:solidFill>
                          <a:effectLst/>
                          <a:latin typeface="Times New Roman" pitchFamily="18"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14.8</a:t>
                      </a:r>
                      <a:r>
                        <a:rPr kumimoji="0" lang="en-US" sz="2400" b="1" i="0" u="none" strike="noStrike" cap="none" normalizeH="0" baseline="0" smtClean="0">
                          <a:ln>
                            <a:noFill/>
                          </a:ln>
                          <a:solidFill>
                            <a:srgbClr val="FF0000"/>
                          </a:solidFill>
                          <a:effectLst/>
                          <a:latin typeface="Times New Roman" pitchFamily="18"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Gulim" pitchFamily="34" charset="-127"/>
                          <a:cs typeface="Times New Roman" pitchFamily="18" charset="0"/>
                        </a:rPr>
                        <a:t>BCNT2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CC"/>
                          </a:solidFill>
                          <a:effectLst/>
                          <a:latin typeface="Times New Roman" pitchFamily="18" charset="0"/>
                          <a:cs typeface="Times New Roman" pitchFamily="18" charset="0"/>
                        </a:rPr>
                        <a:t>62.3</a:t>
                      </a:r>
                      <a:endParaRPr kumimoji="0" lang="en-US" sz="24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a-DK" sz="2400" b="1" i="0" u="none" strike="noStrike" cap="none" normalizeH="0" baseline="0" smtClean="0">
                          <a:ln>
                            <a:noFill/>
                          </a:ln>
                          <a:solidFill>
                            <a:schemeClr val="tx2"/>
                          </a:solidFill>
                          <a:effectLst/>
                          <a:latin typeface="Times New Roman" pitchFamily="18" charset="0"/>
                          <a:cs typeface="Times New Roman" pitchFamily="18" charset="0"/>
                        </a:rPr>
                        <a:t>3.22</a:t>
                      </a:r>
                      <a:endParaRPr kumimoji="0" lang="da-DK"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a-DK" sz="2400" b="1" i="0" u="none" strike="noStrike" cap="none" normalizeH="0" baseline="0" smtClean="0">
                          <a:ln>
                            <a:noFill/>
                          </a:ln>
                          <a:solidFill>
                            <a:schemeClr val="tx2"/>
                          </a:solidFill>
                          <a:effectLst/>
                          <a:latin typeface="Times New Roman" pitchFamily="18" charset="0"/>
                          <a:cs typeface="Times New Roman" pitchFamily="18" charset="0"/>
                        </a:rPr>
                        <a:t>2.38</a:t>
                      </a:r>
                      <a:endParaRPr kumimoji="0" lang="da-DK"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4.73</a:t>
                      </a:r>
                      <a:endParaRPr kumimoji="0" lang="en-US" sz="2400" b="1" i="0" u="none" strike="noStrike" cap="none" normalizeH="0" baseline="0" smtClean="0">
                        <a:ln>
                          <a:noFill/>
                        </a:ln>
                        <a:solidFill>
                          <a:schemeClr val="tx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rgbClr val="006600"/>
                          </a:solidFill>
                          <a:effectLst/>
                          <a:latin typeface="Times New Roman" pitchFamily="18" charset="0"/>
                          <a:ea typeface="Batang" pitchFamily="18" charset="-127"/>
                          <a:cs typeface="Times New Roman" pitchFamily="18" charset="0"/>
                        </a:rPr>
                        <a:t>BCNT3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CC"/>
                          </a:solidFill>
                          <a:effectLst/>
                          <a:latin typeface="Times New Roman" pitchFamily="18" charset="0"/>
                          <a:cs typeface="Times New Roman" pitchFamily="18" charset="0"/>
                        </a:rPr>
                        <a:t>32.7</a:t>
                      </a:r>
                      <a:endParaRPr kumimoji="0" lang="en-US" sz="2400" b="1" i="0" u="none" strike="noStrike" cap="none" normalizeH="0" baseline="0" smtClean="0">
                        <a:ln>
                          <a:noFill/>
                        </a:ln>
                        <a:solidFill>
                          <a:srgbClr val="9900CC"/>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1.09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2"/>
                          </a:solidFill>
                          <a:effectLst/>
                          <a:latin typeface="Times New Roman" pitchFamily="18" charset="0"/>
                          <a:ea typeface="Batang" pitchFamily="18" charset="-127"/>
                          <a:cs typeface="Times New Roman" pitchFamily="18" charset="0"/>
                        </a:rPr>
                        <a:t>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9447" name="Text Box 55"/>
          <p:cNvSpPr txBox="1">
            <a:spLocks noChangeArrowheads="1"/>
          </p:cNvSpPr>
          <p:nvPr/>
        </p:nvSpPr>
        <p:spPr bwMode="auto">
          <a:xfrm>
            <a:off x="0" y="457200"/>
            <a:ext cx="9144000" cy="946150"/>
          </a:xfrm>
          <a:prstGeom prst="rect">
            <a:avLst/>
          </a:prstGeom>
          <a:gradFill rotWithShape="1">
            <a:gsLst>
              <a:gs pos="0">
                <a:srgbClr val="FDFFB7"/>
              </a:gs>
              <a:gs pos="50000">
                <a:schemeClr val="bg1"/>
              </a:gs>
              <a:gs pos="100000">
                <a:srgbClr val="FDFFB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0000FF"/>
                </a:solidFill>
                <a:effectLst>
                  <a:outerShdw blurRad="38100" dist="38100" dir="2700000" algn="tl">
                    <a:srgbClr val="000000"/>
                  </a:outerShdw>
                </a:effectLst>
                <a:latin typeface="Times New Roman" pitchFamily="18" charset="0"/>
              </a:rPr>
              <a:t>Hydrogen absorption activity of boron containing carbon nanomaterials at 1 atm</a:t>
            </a:r>
          </a:p>
        </p:txBody>
      </p:sp>
    </p:spTree>
    <p:extLst>
      <p:ext uri="{BB962C8B-B14F-4D97-AF65-F5344CB8AC3E}">
        <p14:creationId xmlns:p14="http://schemas.microsoft.com/office/powerpoint/2010/main" val="35535742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F959FAC-B5B3-4D4D-BFA7-266F363B320C}" type="slidenum">
              <a:rPr lang="en-US"/>
              <a:pPr/>
              <a:t>92</a:t>
            </a:fld>
            <a:endParaRPr lang="en-US"/>
          </a:p>
        </p:txBody>
      </p:sp>
      <p:sp>
        <p:nvSpPr>
          <p:cNvPr id="60418" name="Rectangle 2"/>
          <p:cNvSpPr>
            <a:spLocks noChangeArrowheads="1"/>
          </p:cNvSpPr>
          <p:nvPr/>
        </p:nvSpPr>
        <p:spPr bwMode="auto">
          <a:xfrm>
            <a:off x="425450" y="5334000"/>
            <a:ext cx="830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20000"/>
              </a:spcBef>
            </a:pPr>
            <a:r>
              <a:rPr lang="en-US" sz="2000" b="1">
                <a:solidFill>
                  <a:srgbClr val="9900CC"/>
                </a:solidFill>
                <a:latin typeface="Times New Roman" pitchFamily="18" charset="0"/>
              </a:rPr>
              <a:t>Boron containing carbon nanotubes prepared with polymer precursor, show different boron chemical environments and structural morphology. This configuration has a bearing on hydrogen sorption characteristics.</a:t>
            </a:r>
          </a:p>
        </p:txBody>
      </p:sp>
      <p:sp>
        <p:nvSpPr>
          <p:cNvPr id="60419" name="Rectangle 3"/>
          <p:cNvSpPr>
            <a:spLocks noChangeArrowheads="1"/>
          </p:cNvSpPr>
          <p:nvPr/>
        </p:nvSpPr>
        <p:spPr bwMode="auto">
          <a:xfrm>
            <a:off x="0" y="485775"/>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420" name="Rectangle 4"/>
          <p:cNvSpPr>
            <a:spLocks noChangeArrowheads="1"/>
          </p:cNvSpPr>
          <p:nvPr/>
        </p:nvSpPr>
        <p:spPr bwMode="auto">
          <a:xfrm>
            <a:off x="0" y="76200"/>
            <a:ext cx="9144000" cy="838200"/>
          </a:xfrm>
          <a:prstGeom prst="rect">
            <a:avLst/>
          </a:prstGeom>
          <a:gradFill rotWithShape="1">
            <a:gsLst>
              <a:gs pos="0">
                <a:srgbClr val="FFFFCC"/>
              </a:gs>
              <a:gs pos="50000">
                <a:srgbClr val="FFFFCC">
                  <a:gamma/>
                  <a:tint val="0"/>
                  <a:invGamma/>
                </a:srgbClr>
              </a:gs>
              <a:gs pos="100000">
                <a:srgbClr val="FFFF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b="1">
                <a:solidFill>
                  <a:srgbClr val="0000FF"/>
                </a:solidFill>
                <a:effectLst>
                  <a:outerShdw blurRad="38100" dist="38100" dir="2700000" algn="tl">
                    <a:srgbClr val="000000"/>
                  </a:outerShdw>
                </a:effectLst>
                <a:latin typeface="Comic Sans MS" pitchFamily="66" charset="0"/>
              </a:rPr>
              <a:t>Hydrogen storage capacity of boron containing carbon nanotubes</a:t>
            </a:r>
          </a:p>
        </p:txBody>
      </p:sp>
      <p:pic>
        <p:nvPicPr>
          <p:cNvPr id="604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5324" t="6908" r="10417" b="4805"/>
          <a:stretch>
            <a:fillRect/>
          </a:stretch>
        </p:blipFill>
        <p:spPr bwMode="auto">
          <a:xfrm>
            <a:off x="1981200" y="1143000"/>
            <a:ext cx="49149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4817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pattFill prst="sphere">
          <a:fgClr>
            <a:schemeClr val="accent1"/>
          </a:fgClr>
          <a:bgClr>
            <a:srgbClr val="FFFF00"/>
          </a:bgClr>
        </a:pattFill>
        <a:effectLst/>
      </p:bgPr>
    </p:bg>
    <p:spTree>
      <p:nvGrpSpPr>
        <p:cNvPr id="1" name=""/>
        <p:cNvGrpSpPr/>
        <p:nvPr/>
      </p:nvGrpSpPr>
      <p:grpSpPr>
        <a:xfrm>
          <a:off x="0" y="0"/>
          <a:ext cx="0" cy="0"/>
          <a:chOff x="0" y="0"/>
          <a:chExt cx="0" cy="0"/>
        </a:xfrm>
      </p:grpSpPr>
      <p:sp>
        <p:nvSpPr>
          <p:cNvPr id="2" name="Rectangle 1"/>
          <p:cNvSpPr/>
          <p:nvPr/>
        </p:nvSpPr>
        <p:spPr>
          <a:xfrm>
            <a:off x="706582" y="1981200"/>
            <a:ext cx="8153399" cy="830997"/>
          </a:xfrm>
          <a:prstGeom prst="rect">
            <a:avLst/>
          </a:prstGeom>
        </p:spPr>
        <p:txBody>
          <a:bodyPr wrap="square">
            <a:spAutoFit/>
          </a:bodyPr>
          <a:lstStyle/>
          <a:p>
            <a:pPr algn="ctr"/>
            <a:r>
              <a:rPr lang="en-US" sz="4800" b="1" dirty="0" smtClean="0">
                <a:solidFill>
                  <a:srgbClr val="FF0000"/>
                </a:solidFill>
                <a:latin typeface="Times New Roman" pitchFamily="18" charset="0"/>
                <a:cs typeface="Times New Roman" pitchFamily="18" charset="0"/>
              </a:rPr>
              <a:t>THANK YOU ALL</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80009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6356</Words>
  <Application>Microsoft Office PowerPoint</Application>
  <PresentationFormat>On-screen Show (4:3)</PresentationFormat>
  <Paragraphs>2000</Paragraphs>
  <Slides>93</Slides>
  <Notes>0</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93</vt:i4>
      </vt:variant>
    </vt:vector>
  </HeadingPairs>
  <TitlesOfParts>
    <vt:vector size="99" baseType="lpstr">
      <vt:lpstr>Office Theme</vt:lpstr>
      <vt:lpstr>Presentation</vt:lpstr>
      <vt:lpstr>Bitmap Image</vt:lpstr>
      <vt:lpstr>Equation</vt:lpstr>
      <vt:lpstr>Graph</vt:lpstr>
      <vt:lpstr>CS ChemDraw Drawing</vt:lpstr>
      <vt:lpstr>PowerPoint Presentation</vt:lpstr>
      <vt:lpstr>Some Other Areas of Research</vt:lpstr>
      <vt:lpstr>Situation and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Photo-electrochemical hydrogen production at illuminated semiconductor electrodes</vt:lpstr>
      <vt:lpstr>PowerPoint Presentation</vt:lpstr>
      <vt:lpstr>Ionic character of M-O bond </vt:lpstr>
      <vt:lpstr>PowerPoint Presentation</vt:lpstr>
      <vt:lpstr>HYDROGEN PRODUCTION</vt:lpstr>
      <vt:lpstr>PowerPoint Presentation</vt:lpstr>
      <vt:lpstr>Limited success –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TiO2 Core/Shell structure- A First principle study</vt:lpstr>
      <vt:lpstr>Introduction</vt:lpstr>
      <vt:lpstr>PowerPoint Presentation</vt:lpstr>
      <vt:lpstr>Construction of models</vt:lpstr>
      <vt:lpstr>PowerPoint Presentation</vt:lpstr>
      <vt:lpstr>PowerPoint Presentation</vt:lpstr>
      <vt:lpstr>PowerPoint Presentation</vt:lpstr>
      <vt:lpstr>Discussion &amp; Conclusion</vt:lpstr>
      <vt:lpstr>PowerPoint Presentation</vt:lpstr>
      <vt:lpstr>PowerPoint Presentation</vt:lpstr>
      <vt:lpstr>PowerPoint Presentation</vt:lpstr>
      <vt:lpstr>PowerPoint Presentation</vt:lpstr>
      <vt:lpstr>PowerPoint Presentation</vt:lpstr>
      <vt:lpstr>Why carbon materials for solid state hydrogen storage?</vt:lpstr>
      <vt:lpstr>Objectives </vt:lpstr>
      <vt:lpstr>Model &amp;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Characterization of Carbon Nanotubes</vt:lpstr>
      <vt:lpstr>PowerPoint Presentation</vt:lpstr>
      <vt:lpstr>PowerPoint Presentation</vt:lpstr>
      <vt:lpstr>PowerPoint Presentation</vt:lpstr>
      <vt:lpstr>PowerPoint Presentation</vt:lpstr>
      <vt:lpstr>PowerPoint Presentation</vt:lpstr>
      <vt:lpstr>Characterization of Carbon Nanotubes</vt:lpstr>
      <vt:lpstr>PowerPoint Presentation</vt:lpstr>
      <vt:lpstr>XPS of BCNT1</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Attempts for  Hydrogen Generation and its Storage</dc:title>
  <dc:creator>viswanathan</dc:creator>
  <cp:lastModifiedBy>viswanathan</cp:lastModifiedBy>
  <cp:revision>20</cp:revision>
  <dcterms:created xsi:type="dcterms:W3CDTF">2013-04-03T04:23:45Z</dcterms:created>
  <dcterms:modified xsi:type="dcterms:W3CDTF">2013-04-05T11:53:27Z</dcterms:modified>
</cp:coreProperties>
</file>