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83404-8263-4B9A-B0FF-DA1AEAF1A91A}" type="datetimeFigureOut">
              <a:rPr lang="en-US" smtClean="0"/>
              <a:pPr/>
              <a:t>4/15/2013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9C065-5A64-49DA-808C-B7B06A42EF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A9C065-5A64-49DA-808C-B7B06A42EFC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it-IT" dirty="0" smtClean="0"/>
              <a:t>Nanomaterials-2b--Preparation-and-Properties.pdf -Nanotecnologia Università di Bologna </a:t>
            </a:r>
            <a:endParaRPr lang="en-US" dirty="0"/>
          </a:p>
        </p:txBody>
      </p:sp>
      <p:sp>
        <p:nvSpPr>
          <p:cNvPr id="4" name="Slide Number Placeholder 3"/>
          <p:cNvSpPr>
            <a:spLocks noGrp="1"/>
          </p:cNvSpPr>
          <p:nvPr>
            <p:ph type="sldNum" sz="quarter" idx="10"/>
          </p:nvPr>
        </p:nvSpPr>
        <p:spPr/>
        <p:txBody>
          <a:bodyPr/>
          <a:lstStyle/>
          <a:p>
            <a:fld id="{28A9C065-5A64-49DA-808C-B7B06A42EFC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A9C065-5A64-49DA-808C-B7B06A42EFCC}"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254736-7177-4488-BE84-2818909D68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44523E-1FC6-4E8B-8AF5-CD8D4F9245DC}" type="datetimeFigureOut">
              <a:rPr lang="en-US" smtClean="0"/>
              <a:pPr/>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B254736-7177-4488-BE84-2818909D686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44523E-1FC6-4E8B-8AF5-CD8D4F9245DC}" type="datetimeFigureOut">
              <a:rPr lang="en-US" smtClean="0"/>
              <a:pPr/>
              <a:t>4/15/2013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B254736-7177-4488-BE84-2818909D686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Structural Properties of </a:t>
            </a:r>
            <a:r>
              <a:rPr lang="en-US" dirty="0" err="1" smtClean="0"/>
              <a:t>Nanomaterials</a:t>
            </a:r>
            <a:endParaRPr lang="en-US" dirty="0"/>
          </a:p>
        </p:txBody>
      </p:sp>
      <p:sp>
        <p:nvSpPr>
          <p:cNvPr id="3" name="Subtitle 2"/>
          <p:cNvSpPr>
            <a:spLocks noGrp="1"/>
          </p:cNvSpPr>
          <p:nvPr>
            <p:ph type="subTitle" idx="1"/>
          </p:nvPr>
        </p:nvSpPr>
        <p:spPr>
          <a:xfrm>
            <a:off x="990600" y="4724400"/>
            <a:ext cx="7854696" cy="1752600"/>
          </a:xfrm>
        </p:spPr>
        <p:txBody>
          <a:bodyPr/>
          <a:lstStyle/>
          <a:p>
            <a:r>
              <a:rPr lang="en-US" dirty="0" smtClean="0">
                <a:latin typeface="+mj-lt"/>
              </a:rPr>
              <a:t>Prepared by:</a:t>
            </a:r>
          </a:p>
          <a:p>
            <a:r>
              <a:rPr lang="en-US" dirty="0" err="1" smtClean="0">
                <a:latin typeface="+mj-lt"/>
              </a:rPr>
              <a:t>Harisankar</a:t>
            </a:r>
            <a:r>
              <a:rPr lang="en-US" dirty="0" smtClean="0">
                <a:latin typeface="+mj-lt"/>
              </a:rPr>
              <a:t> N S</a:t>
            </a:r>
          </a:p>
          <a:p>
            <a:r>
              <a:rPr lang="en-US" dirty="0" smtClean="0">
                <a:latin typeface="+mj-lt"/>
              </a:rPr>
              <a:t>CA12M003</a:t>
            </a:r>
            <a:endParaRPr lang="en-US"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066800"/>
          </a:xfrm>
        </p:spPr>
        <p:txBody>
          <a:bodyPr/>
          <a:lstStyle/>
          <a:p>
            <a:r>
              <a:rPr lang="en-US" dirty="0" smtClean="0"/>
              <a:t>Exterior and Interior Surfaces</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err="1" smtClean="0"/>
              <a:t>Nanomaterials</a:t>
            </a:r>
            <a:r>
              <a:rPr lang="en-US" dirty="0" smtClean="0"/>
              <a:t> have significant proportion of surface atoms, of which there are two general types- Exterior surfaces &amp; Interior Surfaces.</a:t>
            </a:r>
          </a:p>
          <a:p>
            <a:pPr>
              <a:buFont typeface="Wingdings" pitchFamily="2" charset="2"/>
              <a:buChar char="Ø"/>
            </a:pPr>
            <a:r>
              <a:rPr lang="en-US" u="sng" dirty="0" smtClean="0"/>
              <a:t>Exterior Surfaces</a:t>
            </a:r>
            <a:r>
              <a:rPr lang="en-US" dirty="0" smtClean="0"/>
              <a:t>: Atoms existing on outside surface and edges; Includes cavities wider than they are deep.</a:t>
            </a:r>
          </a:p>
          <a:p>
            <a:pPr>
              <a:buNone/>
            </a:pPr>
            <a:r>
              <a:rPr lang="en-US" dirty="0" smtClean="0"/>
              <a:t>    Examples: metals, semiconductor clusters.</a:t>
            </a:r>
          </a:p>
          <a:p>
            <a:pPr>
              <a:buFont typeface="Wingdings" pitchFamily="2" charset="2"/>
              <a:buChar char="Ø"/>
            </a:pPr>
            <a:r>
              <a:rPr lang="en-US" u="sng" dirty="0" smtClean="0"/>
              <a:t>Interior Surfaces: </a:t>
            </a:r>
            <a:r>
              <a:rPr lang="en-US" dirty="0" smtClean="0"/>
              <a:t>Cavities deeper than they are wide; Pore channels &amp; surfaces between grain boundaries of a crystalline solid.</a:t>
            </a:r>
          </a:p>
          <a:p>
            <a:pPr>
              <a:buNone/>
            </a:pPr>
            <a:r>
              <a:rPr lang="en-US" dirty="0" smtClean="0"/>
              <a:t>   Examples: inorganic porous oxides like </a:t>
            </a:r>
            <a:r>
              <a:rPr lang="en-US" dirty="0" err="1" smtClean="0"/>
              <a:t>Al₂O</a:t>
            </a:r>
            <a:r>
              <a:rPr lang="en-US" dirty="0" smtClean="0"/>
              <a:t>₃, natural and synthetic </a:t>
            </a:r>
            <a:r>
              <a:rPr lang="en-US" dirty="0" err="1" smtClean="0"/>
              <a:t>zeolites</a:t>
            </a:r>
            <a:r>
              <a:rPr lang="en-US" dirty="0" smtClean="0"/>
              <a:t>.</a:t>
            </a: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477000" cy="1143000"/>
          </a:xfrm>
        </p:spPr>
        <p:txBody>
          <a:bodyPr>
            <a:normAutofit fontScale="90000"/>
          </a:bodyPr>
          <a:lstStyle/>
          <a:p>
            <a:r>
              <a:rPr lang="en-US" dirty="0" smtClean="0"/>
              <a:t>Surface to Volume Ratio &amp; Collective Surface Area</a:t>
            </a:r>
            <a:endParaRPr lang="en-US" dirty="0"/>
          </a:p>
        </p:txBody>
      </p:sp>
      <p:sp>
        <p:nvSpPr>
          <p:cNvPr id="3" name="Content Placeholder 2"/>
          <p:cNvSpPr>
            <a:spLocks noGrp="1"/>
          </p:cNvSpPr>
          <p:nvPr>
            <p:ph idx="1"/>
          </p:nvPr>
        </p:nvSpPr>
        <p:spPr/>
        <p:txBody>
          <a:bodyPr>
            <a:normAutofit fontScale="32500" lnSpcReduction="20000"/>
          </a:bodyPr>
          <a:lstStyle/>
          <a:p>
            <a:pPr>
              <a:buFont typeface="Wingdings" pitchFamily="2" charset="2"/>
              <a:buChar char="Ø"/>
            </a:pPr>
            <a:r>
              <a:rPr lang="en-US" sz="7400" u="sng" dirty="0" smtClean="0"/>
              <a:t>Surface to Volume Ratio (S/V)</a:t>
            </a:r>
          </a:p>
          <a:p>
            <a:pPr lvl="1">
              <a:buFont typeface="Arial" pitchFamily="34" charset="0"/>
              <a:buChar char="•"/>
            </a:pPr>
            <a:r>
              <a:rPr lang="en-US" sz="7400" dirty="0" smtClean="0"/>
              <a:t>Ratio of surface area to volume of same particle.</a:t>
            </a:r>
          </a:p>
          <a:p>
            <a:pPr lvl="1">
              <a:buFont typeface="Arial" pitchFamily="34" charset="0"/>
              <a:buChar char="•"/>
            </a:pPr>
            <a:r>
              <a:rPr lang="en-US" sz="7400" dirty="0" smtClean="0"/>
              <a:t>Intensive property as it is relevant to single entity.</a:t>
            </a:r>
          </a:p>
          <a:p>
            <a:pPr lvl="1">
              <a:buFont typeface="Arial" pitchFamily="34" charset="0"/>
              <a:buChar char="•"/>
            </a:pPr>
            <a:r>
              <a:rPr lang="en-US" sz="7400" dirty="0" smtClean="0"/>
              <a:t>Although it has dimensions, it is usually listed as a dimensionless quantity.</a:t>
            </a:r>
          </a:p>
          <a:p>
            <a:pPr lvl="1">
              <a:buFont typeface="Arial" pitchFamily="34" charset="0"/>
              <a:buChar char="•"/>
            </a:pPr>
            <a:r>
              <a:rPr lang="en-US" sz="7400" dirty="0" smtClean="0"/>
              <a:t>How does (S/V) changes as a material acquires smaller dimensions?</a:t>
            </a:r>
          </a:p>
          <a:p>
            <a:pPr lvl="1">
              <a:buNone/>
            </a:pPr>
            <a:endParaRPr lang="en-US" sz="7400" u="sng" dirty="0" smtClean="0"/>
          </a:p>
          <a:p>
            <a:pPr>
              <a:buFont typeface="Wingdings" pitchFamily="2" charset="2"/>
              <a:buChar char="Ø"/>
            </a:pPr>
            <a:r>
              <a:rPr lang="en-US" sz="7400" u="sng" dirty="0" smtClean="0"/>
              <a:t>Collective Surface Area </a:t>
            </a:r>
          </a:p>
          <a:p>
            <a:pPr lvl="1">
              <a:buFont typeface="Arial" pitchFamily="34" charset="0"/>
              <a:buChar char="•"/>
            </a:pPr>
            <a:r>
              <a:rPr lang="en-US" sz="7400" dirty="0" smtClean="0"/>
              <a:t>Sum total of surface areas of individual materials.</a:t>
            </a:r>
          </a:p>
          <a:p>
            <a:pPr lvl="1">
              <a:buFont typeface="Arial" pitchFamily="34" charset="0"/>
              <a:buChar char="•"/>
            </a:pPr>
            <a:r>
              <a:rPr lang="en-US" sz="7400" dirty="0" smtClean="0"/>
              <a:t>Extensive/Additive property.</a:t>
            </a:r>
          </a:p>
          <a:p>
            <a:pPr lvl="1">
              <a:buNone/>
            </a:pPr>
            <a:endParaRPr lang="en-US" dirty="0" smtClean="0"/>
          </a:p>
          <a:p>
            <a:pPr lvl="1">
              <a:buNone/>
            </a:pPr>
            <a:endParaRPr lang="en-US" dirty="0" smtClean="0"/>
          </a:p>
          <a:p>
            <a:pPr lvl="1">
              <a:buNone/>
            </a:pPr>
            <a:endParaRPr lang="en-US" dirty="0" smtClean="0"/>
          </a:p>
          <a:p>
            <a:pPr lvl="1">
              <a:buNone/>
            </a:pPr>
            <a:r>
              <a:rPr lang="en-US"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Collective Surface Area Changes with Reduction in Size?</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If a cube is divided into ‘8’ equivalent cubes with each step, Collective Surface Area doubles after each step.</a:t>
            </a:r>
          </a:p>
          <a:p>
            <a:pPr>
              <a:buFont typeface="Wingdings" pitchFamily="2" charset="2"/>
              <a:buChar char="Ø"/>
            </a:pPr>
            <a:endParaRPr lang="en-US" dirty="0" smtClean="0"/>
          </a:p>
          <a:p>
            <a:pPr>
              <a:buFont typeface="Wingdings" pitchFamily="2" charset="2"/>
              <a:buChar char="Ø"/>
            </a:pPr>
            <a:r>
              <a:rPr lang="en-US" dirty="0" smtClean="0"/>
              <a:t>Consider a cube of length </a:t>
            </a:r>
            <a:r>
              <a:rPr lang="en-US" dirty="0" smtClean="0">
                <a:latin typeface="+mj-lt"/>
              </a:rPr>
              <a:t>1 </a:t>
            </a:r>
            <a:r>
              <a:rPr lang="en-US" dirty="0" smtClean="0"/>
              <a:t>meter.</a:t>
            </a:r>
          </a:p>
          <a:p>
            <a:pPr lvl="1">
              <a:buFont typeface="Arial" pitchFamily="34" charset="0"/>
              <a:buChar char="•"/>
            </a:pPr>
            <a:r>
              <a:rPr lang="en-US" dirty="0" smtClean="0"/>
              <a:t>Initial surface area = 6 square meters.</a:t>
            </a:r>
          </a:p>
          <a:p>
            <a:pPr lvl="1">
              <a:buFont typeface="Arial" pitchFamily="34" charset="0"/>
              <a:buChar char="•"/>
            </a:pPr>
            <a:r>
              <a:rPr lang="en-US" dirty="0" smtClean="0"/>
              <a:t>Surface area after first step = </a:t>
            </a:r>
            <a:r>
              <a:rPr lang="en-US" dirty="0" smtClean="0">
                <a:latin typeface="+mj-lt"/>
              </a:rPr>
              <a:t>12 </a:t>
            </a:r>
            <a:r>
              <a:rPr lang="en-US" dirty="0" smtClean="0"/>
              <a:t>square meters.</a:t>
            </a:r>
          </a:p>
          <a:p>
            <a:pPr lvl="1">
              <a:buFont typeface="Arial" pitchFamily="34" charset="0"/>
              <a:buChar char="•"/>
            </a:pPr>
            <a:r>
              <a:rPr lang="en-US" dirty="0" smtClean="0"/>
              <a:t>Number of steps required to create cubes of length</a:t>
            </a:r>
          </a:p>
          <a:p>
            <a:pPr lvl="1">
              <a:buNone/>
            </a:pPr>
            <a:r>
              <a:rPr lang="en-US" dirty="0" smtClean="0"/>
              <a:t>     </a:t>
            </a:r>
            <a:r>
              <a:rPr lang="en-US" dirty="0" smtClean="0">
                <a:latin typeface="+mj-lt"/>
              </a:rPr>
              <a:t>1</a:t>
            </a:r>
            <a:r>
              <a:rPr lang="en-US" dirty="0" smtClean="0"/>
              <a:t> nanometer  =  30.</a:t>
            </a:r>
          </a:p>
          <a:p>
            <a:pPr lvl="1">
              <a:buFont typeface="Arial" pitchFamily="34" charset="0"/>
              <a:buChar char="•"/>
            </a:pPr>
            <a:r>
              <a:rPr lang="en-US" dirty="0" smtClean="0"/>
              <a:t>Surface area after 30 steps= 6400 square kilometers.</a:t>
            </a:r>
          </a:p>
          <a:p>
            <a:pPr>
              <a:buNone/>
            </a:pPr>
            <a:r>
              <a:rPr lang="en-US" dirty="0" smtClean="0"/>
              <a:t>    </a:t>
            </a:r>
          </a:p>
          <a:p>
            <a:pPr>
              <a:buNone/>
            </a:pP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76600" y="2743200"/>
            <a:ext cx="1851664" cy="457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229600" cy="1143000"/>
          </a:xfrm>
        </p:spPr>
        <p:txBody>
          <a:bodyPr/>
          <a:lstStyle/>
          <a:p>
            <a:r>
              <a:rPr lang="en-US" dirty="0" smtClean="0"/>
              <a:t>Cube Cutting Sequence</a:t>
            </a:r>
            <a:endParaRPr lang="en-US" dirty="0"/>
          </a:p>
        </p:txBody>
      </p:sp>
      <p:pic>
        <p:nvPicPr>
          <p:cNvPr id="28674" name="Picture 2" descr="C:\Users\hari\Desktop\nano\1.png"/>
          <p:cNvPicPr>
            <a:picLocks noGrp="1" noChangeAspect="1" noChangeArrowheads="1"/>
          </p:cNvPicPr>
          <p:nvPr>
            <p:ph idx="1"/>
          </p:nvPr>
        </p:nvPicPr>
        <p:blipFill>
          <a:blip r:embed="rId3"/>
          <a:srcRect/>
          <a:stretch>
            <a:fillRect/>
          </a:stretch>
        </p:blipFill>
        <p:spPr bwMode="auto">
          <a:xfrm>
            <a:off x="2286000" y="1295400"/>
            <a:ext cx="3746078" cy="4648200"/>
          </a:xfrm>
          <a:prstGeom prst="rect">
            <a:avLst/>
          </a:prstGeom>
          <a:noFill/>
        </p:spPr>
      </p:pic>
      <p:sp>
        <p:nvSpPr>
          <p:cNvPr id="5" name="Rectangle 4"/>
          <p:cNvSpPr/>
          <p:nvPr/>
        </p:nvSpPr>
        <p:spPr>
          <a:xfrm>
            <a:off x="838200" y="6019800"/>
            <a:ext cx="81534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a:r>
              <a:rPr lang="en-US" dirty="0" smtClean="0"/>
              <a:t>Plot between Proportion of Surface Atoms and Dimensions of Cube </a:t>
            </a:r>
            <a:endParaRPr lang="en-US" dirty="0"/>
          </a:p>
        </p:txBody>
      </p:sp>
      <p:pic>
        <p:nvPicPr>
          <p:cNvPr id="29698" name="Picture 2" descr="C:\Users\hari\Desktop\nano\2.png"/>
          <p:cNvPicPr>
            <a:picLocks noGrp="1" noChangeAspect="1" noChangeArrowheads="1"/>
          </p:cNvPicPr>
          <p:nvPr>
            <p:ph idx="1"/>
          </p:nvPr>
        </p:nvPicPr>
        <p:blipFill>
          <a:blip r:embed="rId2"/>
          <a:srcRect/>
          <a:stretch>
            <a:fillRect/>
          </a:stretch>
        </p:blipFill>
        <p:spPr bwMode="auto">
          <a:xfrm>
            <a:off x="2057400" y="1600200"/>
            <a:ext cx="4419600" cy="4392065"/>
          </a:xfrm>
          <a:prstGeom prst="rect">
            <a:avLst/>
          </a:prstGeom>
          <a:noFill/>
        </p:spPr>
      </p:pic>
      <p:sp>
        <p:nvSpPr>
          <p:cNvPr id="5" name="Rectangle 4"/>
          <p:cNvSpPr/>
          <p:nvPr/>
        </p:nvSpPr>
        <p:spPr>
          <a:xfrm>
            <a:off x="1219200" y="6019800"/>
            <a:ext cx="75438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Common Shapes of </a:t>
            </a:r>
            <a:r>
              <a:rPr lang="en-US" dirty="0" err="1" smtClean="0"/>
              <a:t>Nanomaterials</a:t>
            </a:r>
            <a:endParaRPr lang="en-US" dirty="0"/>
          </a:p>
        </p:txBody>
      </p:sp>
      <p:sp>
        <p:nvSpPr>
          <p:cNvPr id="3" name="Content Placeholder 2"/>
          <p:cNvSpPr>
            <a:spLocks noGrp="1"/>
          </p:cNvSpPr>
          <p:nvPr>
            <p:ph idx="1"/>
          </p:nvPr>
        </p:nvSpPr>
        <p:spPr>
          <a:xfrm>
            <a:off x="457200" y="1371600"/>
            <a:ext cx="8229600" cy="4389120"/>
          </a:xfrm>
        </p:spPr>
        <p:txBody>
          <a:bodyPr/>
          <a:lstStyle/>
          <a:p>
            <a:pPr>
              <a:buFont typeface="Wingdings" pitchFamily="2" charset="2"/>
              <a:buChar char="Ø"/>
            </a:pPr>
            <a:r>
              <a:rPr lang="en-US" dirty="0" smtClean="0"/>
              <a:t>Cubes, rectangular solids, spheres, spheroids, cylinders, pyramids, discs etc.</a:t>
            </a:r>
          </a:p>
          <a:p>
            <a:pPr>
              <a:buFont typeface="Wingdings" pitchFamily="2" charset="2"/>
              <a:buChar char="Ø"/>
            </a:pPr>
            <a:r>
              <a:rPr lang="en-US" dirty="0" smtClean="0"/>
              <a:t>Tetrahedrons, icosahedrons, dodecahedrons, cube octahedrons, tubes, hollow spherical structures.</a:t>
            </a:r>
          </a:p>
          <a:p>
            <a:pPr>
              <a:buFont typeface="Wingdings" pitchFamily="2" charset="2"/>
              <a:buChar char="Ø"/>
            </a:pPr>
            <a:endParaRPr lang="en-US" dirty="0"/>
          </a:p>
        </p:txBody>
      </p:sp>
      <p:pic>
        <p:nvPicPr>
          <p:cNvPr id="6" name="Picture 2" descr="C:\Users\hari\Desktop\nano\3.png"/>
          <p:cNvPicPr>
            <a:picLocks noChangeAspect="1" noChangeArrowheads="1"/>
          </p:cNvPicPr>
          <p:nvPr/>
        </p:nvPicPr>
        <p:blipFill>
          <a:blip r:embed="rId2"/>
          <a:srcRect/>
          <a:stretch>
            <a:fillRect/>
          </a:stretch>
        </p:blipFill>
        <p:spPr bwMode="auto">
          <a:xfrm>
            <a:off x="685800" y="3200400"/>
            <a:ext cx="6664230" cy="2810747"/>
          </a:xfrm>
          <a:prstGeom prst="rect">
            <a:avLst/>
          </a:prstGeom>
          <a:noFill/>
        </p:spPr>
      </p:pic>
      <p:sp>
        <p:nvSpPr>
          <p:cNvPr id="7" name="Rectangle 6"/>
          <p:cNvSpPr/>
          <p:nvPr/>
        </p:nvSpPr>
        <p:spPr>
          <a:xfrm>
            <a:off x="762000" y="6019800"/>
            <a:ext cx="78486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105400"/>
          </a:xfrm>
        </p:spPr>
        <p:txBody>
          <a:bodyPr>
            <a:normAutofit fontScale="92500" lnSpcReduction="10000"/>
          </a:bodyPr>
          <a:lstStyle/>
          <a:p>
            <a:pPr>
              <a:buFont typeface="Wingdings" pitchFamily="2" charset="2"/>
              <a:buChar char="Ø"/>
            </a:pPr>
            <a:r>
              <a:rPr lang="en-US" dirty="0" smtClean="0"/>
              <a:t>The relation between ‘h’ and ‘d’ determines whether  a material is more like a disk or a more like a wire.</a:t>
            </a:r>
          </a:p>
          <a:p>
            <a:pPr>
              <a:buFont typeface="Wingdings" pitchFamily="2" charset="2"/>
              <a:buChar char="Ø"/>
            </a:pPr>
            <a:r>
              <a:rPr lang="en-US" dirty="0" smtClean="0"/>
              <a:t>Many </a:t>
            </a:r>
            <a:r>
              <a:rPr lang="en-US" dirty="0" err="1" smtClean="0"/>
              <a:t>nanomaterials</a:t>
            </a:r>
            <a:r>
              <a:rPr lang="en-US" dirty="0" smtClean="0"/>
              <a:t> are found in both morphologies.</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r>
              <a:rPr lang="en-US" dirty="0" err="1" smtClean="0"/>
              <a:t>Nanomaterials</a:t>
            </a:r>
            <a:r>
              <a:rPr lang="en-US" dirty="0" smtClean="0"/>
              <a:t> are also found in all of the seven basic crystal systems and in all the </a:t>
            </a:r>
            <a:r>
              <a:rPr lang="en-US" dirty="0" err="1" smtClean="0"/>
              <a:t>Bravais</a:t>
            </a:r>
            <a:r>
              <a:rPr lang="en-US" dirty="0" smtClean="0"/>
              <a:t> Lattices.</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None/>
            </a:pPr>
            <a:endParaRPr lang="en-US" dirty="0" smtClean="0"/>
          </a:p>
          <a:p>
            <a:pPr>
              <a:buFont typeface="Wingdings" pitchFamily="2" charset="2"/>
              <a:buChar char="Ø"/>
            </a:pPr>
            <a:endParaRPr lang="en-US" dirty="0"/>
          </a:p>
        </p:txBody>
      </p:sp>
      <p:pic>
        <p:nvPicPr>
          <p:cNvPr id="7" name="Picture 2" descr="C:\Users\hari\Desktop\nano\4.png"/>
          <p:cNvPicPr>
            <a:picLocks noChangeAspect="1" noChangeArrowheads="1"/>
          </p:cNvPicPr>
          <p:nvPr/>
        </p:nvPicPr>
        <p:blipFill>
          <a:blip r:embed="rId2"/>
          <a:srcRect/>
          <a:stretch>
            <a:fillRect/>
          </a:stretch>
        </p:blipFill>
        <p:spPr bwMode="auto">
          <a:xfrm>
            <a:off x="1905000" y="1981200"/>
            <a:ext cx="4783376" cy="2666999"/>
          </a:xfrm>
          <a:prstGeom prst="rect">
            <a:avLst/>
          </a:prstGeom>
          <a:noFill/>
        </p:spPr>
      </p:pic>
      <p:sp>
        <p:nvSpPr>
          <p:cNvPr id="8" name="Rectangle 7"/>
          <p:cNvSpPr/>
          <p:nvPr/>
        </p:nvSpPr>
        <p:spPr>
          <a:xfrm>
            <a:off x="1143000" y="5943600"/>
            <a:ext cx="71628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Interior </a:t>
            </a:r>
            <a:r>
              <a:rPr lang="en-US" dirty="0" err="1" smtClean="0"/>
              <a:t>Nanoscale</a:t>
            </a:r>
            <a:r>
              <a:rPr lang="en-US" dirty="0" smtClean="0"/>
              <a:t> Surface Area</a:t>
            </a:r>
            <a:endParaRPr lang="en-US" dirty="0"/>
          </a:p>
        </p:txBody>
      </p:sp>
      <p:sp>
        <p:nvSpPr>
          <p:cNvPr id="3" name="Content Placeholder 2"/>
          <p:cNvSpPr>
            <a:spLocks noGrp="1"/>
          </p:cNvSpPr>
          <p:nvPr>
            <p:ph idx="1"/>
          </p:nvPr>
        </p:nvSpPr>
        <p:spPr>
          <a:xfrm>
            <a:off x="457200" y="1371600"/>
            <a:ext cx="8229600" cy="5105400"/>
          </a:xfrm>
        </p:spPr>
        <p:txBody>
          <a:bodyPr>
            <a:normAutofit fontScale="92500"/>
          </a:bodyPr>
          <a:lstStyle/>
          <a:p>
            <a:pPr>
              <a:buFont typeface="Wingdings" pitchFamily="2" charset="2"/>
              <a:buChar char="Ø"/>
            </a:pPr>
            <a:r>
              <a:rPr lang="en-US" dirty="0" smtClean="0"/>
              <a:t>Some extent of pore structure is inherent in most solids.</a:t>
            </a:r>
          </a:p>
          <a:p>
            <a:pPr>
              <a:buFont typeface="Wingdings" pitchFamily="2" charset="2"/>
              <a:buChar char="Ø"/>
            </a:pPr>
            <a:r>
              <a:rPr lang="en-US" u="sng" dirty="0" smtClean="0"/>
              <a:t>Porous Solids:</a:t>
            </a:r>
            <a:r>
              <a:rPr lang="en-US" dirty="0" smtClean="0"/>
              <a:t> Solid with pores that are deeper than they are wide.</a:t>
            </a:r>
          </a:p>
          <a:p>
            <a:pPr>
              <a:buFont typeface="Wingdings" pitchFamily="2" charset="2"/>
              <a:buChar char="Ø"/>
            </a:pPr>
            <a:r>
              <a:rPr lang="en-US" dirty="0" smtClean="0"/>
              <a:t>IUPAC classification of pores:</a:t>
            </a:r>
          </a:p>
          <a:p>
            <a:pPr lvl="1">
              <a:buFont typeface="Arial" pitchFamily="34" charset="0"/>
              <a:buChar char="•"/>
            </a:pPr>
            <a:r>
              <a:rPr lang="en-US" dirty="0" err="1" smtClean="0"/>
              <a:t>Micropores</a:t>
            </a:r>
            <a:r>
              <a:rPr lang="en-US" dirty="0" smtClean="0"/>
              <a:t> (less than 2 nm)</a:t>
            </a:r>
          </a:p>
          <a:p>
            <a:pPr lvl="1">
              <a:buFont typeface="Arial" pitchFamily="34" charset="0"/>
              <a:buChar char="•"/>
            </a:pPr>
            <a:r>
              <a:rPr lang="en-US" dirty="0" err="1" smtClean="0"/>
              <a:t>Mesopores</a:t>
            </a:r>
            <a:r>
              <a:rPr lang="en-US" dirty="0" smtClean="0"/>
              <a:t>  (2 nm to 50 nm)</a:t>
            </a:r>
          </a:p>
          <a:p>
            <a:pPr lvl="1">
              <a:buFont typeface="Arial" pitchFamily="34" charset="0"/>
              <a:buChar char="•"/>
            </a:pPr>
            <a:r>
              <a:rPr lang="en-US" dirty="0" err="1" smtClean="0"/>
              <a:t>Macropores</a:t>
            </a:r>
            <a:r>
              <a:rPr lang="en-US" dirty="0" smtClean="0"/>
              <a:t> (greater than 50 nm)</a:t>
            </a:r>
          </a:p>
          <a:p>
            <a:pPr>
              <a:buFont typeface="Wingdings" pitchFamily="2" charset="2"/>
              <a:buChar char="Ø"/>
            </a:pPr>
            <a:r>
              <a:rPr lang="en-US" dirty="0" smtClean="0"/>
              <a:t>Pores-Open Pores and Closed Pores</a:t>
            </a:r>
          </a:p>
          <a:p>
            <a:pPr>
              <a:buFont typeface="Wingdings" pitchFamily="2" charset="2"/>
              <a:buChar char="Ø"/>
            </a:pPr>
            <a:r>
              <a:rPr lang="en-US" dirty="0" smtClean="0"/>
              <a:t>Closed Pores-Influence density, electrical conductivity, thermal conductivity etc</a:t>
            </a:r>
          </a:p>
          <a:p>
            <a:pPr>
              <a:buFont typeface="Wingdings" pitchFamily="2" charset="2"/>
              <a:buChar char="Ø"/>
            </a:pPr>
            <a:r>
              <a:rPr lang="en-US" dirty="0" smtClean="0"/>
              <a:t>Open Pore-Influence transport properties-Important in Catalysis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smtClean="0"/>
              <a:t>               Surface Atoms</a:t>
            </a:r>
            <a:endParaRPr lang="en-US" dirty="0"/>
          </a:p>
        </p:txBody>
      </p:sp>
      <p:sp>
        <p:nvSpPr>
          <p:cNvPr id="5" name="Content Placeholder 4"/>
          <p:cNvSpPr>
            <a:spLocks noGrp="1"/>
          </p:cNvSpPr>
          <p:nvPr>
            <p:ph idx="1"/>
          </p:nvPr>
        </p:nvSpPr>
        <p:spPr/>
        <p:txBody>
          <a:bodyPr/>
          <a:lstStyle/>
          <a:p>
            <a:pPr>
              <a:buFont typeface="Wingdings" pitchFamily="2" charset="2"/>
              <a:buChar char="Ø"/>
            </a:pPr>
            <a:r>
              <a:rPr lang="en-US" sz="2800" dirty="0" smtClean="0"/>
              <a:t>They form interface with exterior environment.</a:t>
            </a:r>
          </a:p>
          <a:p>
            <a:pPr>
              <a:buFont typeface="Wingdings" pitchFamily="2" charset="2"/>
              <a:buChar char="Ø"/>
            </a:pPr>
            <a:r>
              <a:rPr lang="en-US" sz="2800" dirty="0" smtClean="0"/>
              <a:t>They are  ‘first responders’ in a chemical reaction.</a:t>
            </a:r>
          </a:p>
          <a:p>
            <a:pPr>
              <a:buFont typeface="Wingdings" pitchFamily="2" charset="2"/>
              <a:buChar char="Ø"/>
            </a:pPr>
            <a:r>
              <a:rPr lang="en-US" sz="2800" dirty="0" smtClean="0"/>
              <a:t>Hence surface atoms are responsible for chemical properties of a material.</a:t>
            </a:r>
          </a:p>
          <a:p>
            <a:pPr>
              <a:buFont typeface="Wingdings" pitchFamily="2" charset="2"/>
              <a:buChar char="Ø"/>
            </a:pPr>
            <a:r>
              <a:rPr lang="en-US" sz="2800" dirty="0" smtClean="0"/>
              <a:t>Ratio of number of atoms on surface (Surface Atoms) to number of atoms that exist in the volume (Volume Atoms) is of considerable significance.</a:t>
            </a:r>
          </a:p>
          <a:p>
            <a:pPr>
              <a:buFont typeface="Wingdings" pitchFamily="2" charset="2"/>
              <a:buChar char="Ø"/>
            </a:pPr>
            <a:endParaRPr lang="en-US" sz="2800"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600" dirty="0" smtClean="0"/>
              <a:t>Surface-Volume Parameters for Hypothetical Gold of Diminishing Volume</a:t>
            </a:r>
            <a:endParaRPr lang="en-US" sz="3600" dirty="0"/>
          </a:p>
        </p:txBody>
      </p:sp>
      <p:pic>
        <p:nvPicPr>
          <p:cNvPr id="34818" name="Picture 2" descr="C:\Users\hari\Desktop\nano\6.png"/>
          <p:cNvPicPr>
            <a:picLocks noGrp="1" noChangeAspect="1" noChangeArrowheads="1"/>
          </p:cNvPicPr>
          <p:nvPr>
            <p:ph idx="1"/>
          </p:nvPr>
        </p:nvPicPr>
        <p:blipFill>
          <a:blip r:embed="rId2"/>
          <a:srcRect/>
          <a:stretch>
            <a:fillRect/>
          </a:stretch>
        </p:blipFill>
        <p:spPr bwMode="auto">
          <a:xfrm>
            <a:off x="838200" y="1905000"/>
            <a:ext cx="7367187" cy="3962400"/>
          </a:xfrm>
          <a:prstGeom prst="rect">
            <a:avLst/>
          </a:prstGeom>
          <a:noFill/>
        </p:spPr>
      </p:pic>
      <p:sp>
        <p:nvSpPr>
          <p:cNvPr id="5" name="Rectangle 4"/>
          <p:cNvSpPr/>
          <p:nvPr/>
        </p:nvSpPr>
        <p:spPr>
          <a:xfrm>
            <a:off x="838200" y="6019800"/>
            <a:ext cx="73152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305800" cy="1143000"/>
          </a:xfrm>
        </p:spPr>
        <p:txBody>
          <a:bodyPr>
            <a:normAutofit fontScale="90000"/>
          </a:bodyPr>
          <a:lstStyle/>
          <a:p>
            <a:r>
              <a:rPr lang="en-US" dirty="0" smtClean="0">
                <a:cs typeface="Aharoni" pitchFamily="2" charset="-79"/>
              </a:rPr>
              <a:t>Nanotechnology-</a:t>
            </a:r>
            <a:r>
              <a:rPr lang="en-US" dirty="0" smtClean="0"/>
              <a:t>  “ </a:t>
            </a:r>
            <a:r>
              <a:rPr lang="en-US" dirty="0" smtClean="0">
                <a:cs typeface="Aharoni" pitchFamily="2" charset="-79"/>
              </a:rPr>
              <a:t>Next Big Thing”</a:t>
            </a:r>
            <a:endParaRPr lang="en-US" dirty="0">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Crystal Systems &amp; the Unit Cell</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Seven geometric crystal systems  and 14 unique </a:t>
            </a:r>
            <a:r>
              <a:rPr lang="en-US" dirty="0" err="1" smtClean="0"/>
              <a:t>Bravais</a:t>
            </a:r>
            <a:r>
              <a:rPr lang="en-US" dirty="0" smtClean="0"/>
              <a:t> lattices describe the position, direction, and structural planes of most crystalline materials.</a:t>
            </a:r>
          </a:p>
          <a:p>
            <a:pPr>
              <a:buFont typeface="Wingdings" pitchFamily="2" charset="2"/>
              <a:buChar char="Ø"/>
            </a:pPr>
            <a:r>
              <a:rPr lang="en-US" dirty="0" smtClean="0"/>
              <a:t>Crystal structure is based on regularly repeating elements that form a pattern in three dimensions.</a:t>
            </a:r>
          </a:p>
          <a:p>
            <a:pPr>
              <a:buFont typeface="Wingdings" pitchFamily="2" charset="2"/>
              <a:buChar char="Ø"/>
            </a:pPr>
            <a:r>
              <a:rPr lang="en-US" dirty="0" smtClean="0"/>
              <a:t>The unit cell is determined by a set of lattice parameters:</a:t>
            </a:r>
          </a:p>
          <a:p>
            <a:pPr lvl="1">
              <a:buFont typeface="Arial" pitchFamily="34" charset="0"/>
              <a:buChar char="•"/>
            </a:pPr>
            <a:r>
              <a:rPr lang="en-US" dirty="0" smtClean="0"/>
              <a:t>Unit Cell Edge Lengths (a, b, c)</a:t>
            </a:r>
          </a:p>
          <a:p>
            <a:pPr lvl="1">
              <a:buFont typeface="Arial" pitchFamily="34" charset="0"/>
              <a:buChar char="•"/>
            </a:pPr>
            <a:r>
              <a:rPr lang="en-US" dirty="0" smtClean="0"/>
              <a:t>Crystallographic Axis Angles (</a:t>
            </a:r>
            <a:r>
              <a:rPr lang="el-GR" dirty="0" smtClean="0"/>
              <a:t> α</a:t>
            </a:r>
            <a:r>
              <a:rPr lang="en-US" dirty="0" smtClean="0"/>
              <a:t>, </a:t>
            </a:r>
            <a:r>
              <a:rPr lang="el-GR" dirty="0" smtClean="0"/>
              <a:t>β</a:t>
            </a:r>
            <a:r>
              <a:rPr lang="en-US" dirty="0" smtClean="0"/>
              <a:t>, </a:t>
            </a:r>
            <a:r>
              <a:rPr lang="el-GR" dirty="0" smtClean="0"/>
              <a:t>γ</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ri\Desktop\nano\5.png"/>
          <p:cNvPicPr>
            <a:picLocks noGrp="1" noChangeAspect="1" noChangeArrowheads="1"/>
          </p:cNvPicPr>
          <p:nvPr>
            <p:ph idx="1"/>
          </p:nvPr>
        </p:nvPicPr>
        <p:blipFill>
          <a:blip r:embed="rId2"/>
          <a:srcRect/>
          <a:stretch>
            <a:fillRect/>
          </a:stretch>
        </p:blipFill>
        <p:spPr bwMode="auto">
          <a:xfrm>
            <a:off x="1600200" y="533400"/>
            <a:ext cx="6019800" cy="5410200"/>
          </a:xfrm>
          <a:prstGeom prst="rect">
            <a:avLst/>
          </a:prstGeom>
          <a:noFill/>
        </p:spPr>
      </p:pic>
      <p:sp>
        <p:nvSpPr>
          <p:cNvPr id="5" name="Rectangle 4"/>
          <p:cNvSpPr/>
          <p:nvPr/>
        </p:nvSpPr>
        <p:spPr>
          <a:xfrm>
            <a:off x="1600200" y="6019800"/>
            <a:ext cx="59436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err="1" smtClean="0"/>
              <a:t>Bravais</a:t>
            </a:r>
            <a:r>
              <a:rPr lang="en-US" dirty="0" smtClean="0"/>
              <a:t> Lattices in Cubic System</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There are three </a:t>
            </a:r>
            <a:r>
              <a:rPr lang="en-US" dirty="0" err="1" smtClean="0"/>
              <a:t>Bravais</a:t>
            </a:r>
            <a:r>
              <a:rPr lang="en-US" dirty="0" smtClean="0"/>
              <a:t> Lattices in Cubic System-primitive (cubic-P), body-</a:t>
            </a:r>
            <a:r>
              <a:rPr lang="en-US" dirty="0" err="1" smtClean="0"/>
              <a:t>centred</a:t>
            </a:r>
            <a:r>
              <a:rPr lang="en-US" dirty="0" smtClean="0"/>
              <a:t> cubic (bcc), face-</a:t>
            </a:r>
            <a:r>
              <a:rPr lang="en-US" dirty="0" err="1" smtClean="0"/>
              <a:t>centred</a:t>
            </a:r>
            <a:r>
              <a:rPr lang="en-US" dirty="0" smtClean="0"/>
              <a:t> cubic (</a:t>
            </a:r>
            <a:r>
              <a:rPr lang="en-US" dirty="0" err="1" smtClean="0"/>
              <a:t>fcc</a:t>
            </a:r>
            <a:r>
              <a:rPr lang="en-US" dirty="0" smtClean="0"/>
              <a:t>).</a:t>
            </a:r>
          </a:p>
          <a:p>
            <a:pPr>
              <a:buFont typeface="Wingdings" pitchFamily="2" charset="2"/>
              <a:buChar char="Ø"/>
            </a:pPr>
            <a:r>
              <a:rPr lang="en-US" dirty="0" smtClean="0"/>
              <a:t>Coordination number of  primitive (cubic-P) is 6.</a:t>
            </a:r>
          </a:p>
          <a:p>
            <a:pPr>
              <a:buFont typeface="Wingdings" pitchFamily="2" charset="2"/>
              <a:buChar char="Ø"/>
            </a:pPr>
            <a:r>
              <a:rPr lang="en-US" dirty="0" smtClean="0"/>
              <a:t>Coordination number of body-</a:t>
            </a:r>
            <a:r>
              <a:rPr lang="en-US" dirty="0" err="1" smtClean="0"/>
              <a:t>centred</a:t>
            </a:r>
            <a:r>
              <a:rPr lang="en-US" dirty="0" smtClean="0"/>
              <a:t> cubic (bcc) is 8.</a:t>
            </a:r>
          </a:p>
          <a:p>
            <a:pPr>
              <a:buFont typeface="Wingdings" pitchFamily="2" charset="2"/>
              <a:buChar char="Ø"/>
            </a:pPr>
            <a:r>
              <a:rPr lang="en-US" dirty="0" smtClean="0"/>
              <a:t>Coordination number of face-</a:t>
            </a:r>
            <a:r>
              <a:rPr lang="en-US" dirty="0" err="1" smtClean="0"/>
              <a:t>centred</a:t>
            </a:r>
            <a:r>
              <a:rPr lang="en-US" dirty="0" smtClean="0"/>
              <a:t> cubic (</a:t>
            </a:r>
            <a:r>
              <a:rPr lang="en-US" dirty="0" err="1" smtClean="0"/>
              <a:t>fcc</a:t>
            </a:r>
            <a:r>
              <a:rPr lang="en-US" dirty="0" smtClean="0"/>
              <a:t>) is </a:t>
            </a:r>
            <a:r>
              <a:rPr lang="en-US" dirty="0" smtClean="0">
                <a:latin typeface="+mj-lt"/>
              </a:rPr>
              <a:t>12</a:t>
            </a:r>
            <a:r>
              <a:rPr lang="en-US" dirty="0" smtClean="0"/>
              <a:t>.</a:t>
            </a: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lstStyle/>
          <a:p>
            <a:r>
              <a:rPr lang="en-US" dirty="0" err="1" smtClean="0"/>
              <a:t>Bravais</a:t>
            </a:r>
            <a:r>
              <a:rPr lang="en-US" dirty="0" smtClean="0"/>
              <a:t> Lattices in Cubic System</a:t>
            </a:r>
            <a:endParaRPr lang="en-US" dirty="0"/>
          </a:p>
        </p:txBody>
      </p:sp>
      <p:pic>
        <p:nvPicPr>
          <p:cNvPr id="35844" name="Picture 4" descr="C:\Users\hari\Desktop\nano\7.png"/>
          <p:cNvPicPr>
            <a:picLocks noGrp="1" noChangeAspect="1" noChangeArrowheads="1"/>
          </p:cNvPicPr>
          <p:nvPr>
            <p:ph idx="1"/>
          </p:nvPr>
        </p:nvPicPr>
        <p:blipFill>
          <a:blip r:embed="rId2"/>
          <a:srcRect/>
          <a:stretch>
            <a:fillRect/>
          </a:stretch>
        </p:blipFill>
        <p:spPr bwMode="auto">
          <a:xfrm>
            <a:off x="2895600" y="1447800"/>
            <a:ext cx="2895600" cy="4587400"/>
          </a:xfrm>
          <a:prstGeom prst="rect">
            <a:avLst/>
          </a:prstGeom>
          <a:noFill/>
        </p:spPr>
      </p:pic>
      <p:sp>
        <p:nvSpPr>
          <p:cNvPr id="9" name="Rectangle 8"/>
          <p:cNvSpPr/>
          <p:nvPr/>
        </p:nvSpPr>
        <p:spPr>
          <a:xfrm>
            <a:off x="1371600" y="6019800"/>
            <a:ext cx="67056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1143000"/>
          </a:xfrm>
        </p:spPr>
        <p:txBody>
          <a:bodyPr>
            <a:noAutofit/>
          </a:bodyPr>
          <a:lstStyle/>
          <a:p>
            <a:pPr algn="ctr"/>
            <a:r>
              <a:rPr lang="en-US" sz="3600" dirty="0" smtClean="0"/>
              <a:t>Cubic Close Packing &amp; </a:t>
            </a:r>
            <a:br>
              <a:rPr lang="en-US" sz="3600" dirty="0" smtClean="0"/>
            </a:br>
            <a:r>
              <a:rPr lang="en-US" sz="3600" dirty="0" smtClean="0"/>
              <a:t>Hexagonal Close Packing</a:t>
            </a:r>
            <a:endParaRPr lang="en-US" sz="3600" dirty="0"/>
          </a:p>
        </p:txBody>
      </p:sp>
      <p:pic>
        <p:nvPicPr>
          <p:cNvPr id="36866" name="Picture 2" descr="C:\Users\hari\Desktop\nano\8.png"/>
          <p:cNvPicPr>
            <a:picLocks noGrp="1" noChangeAspect="1" noChangeArrowheads="1"/>
          </p:cNvPicPr>
          <p:nvPr>
            <p:ph idx="1"/>
          </p:nvPr>
        </p:nvPicPr>
        <p:blipFill>
          <a:blip r:embed="rId2"/>
          <a:srcRect/>
          <a:stretch>
            <a:fillRect/>
          </a:stretch>
        </p:blipFill>
        <p:spPr bwMode="auto">
          <a:xfrm>
            <a:off x="1676400" y="2133600"/>
            <a:ext cx="5801535" cy="3724795"/>
          </a:xfrm>
          <a:prstGeom prst="rect">
            <a:avLst/>
          </a:prstGeom>
          <a:noFill/>
        </p:spPr>
      </p:pic>
      <p:sp>
        <p:nvSpPr>
          <p:cNvPr id="5" name="Rectangle 4"/>
          <p:cNvSpPr/>
          <p:nvPr/>
        </p:nvSpPr>
        <p:spPr>
          <a:xfrm>
            <a:off x="1524000" y="6019800"/>
            <a:ext cx="60198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229600" cy="1143000"/>
          </a:xfrm>
        </p:spPr>
        <p:txBody>
          <a:bodyPr>
            <a:normAutofit fontScale="90000"/>
          </a:bodyPr>
          <a:lstStyle/>
          <a:p>
            <a:r>
              <a:rPr lang="en-US" dirty="0" smtClean="0"/>
              <a:t>Structural Magic Numbers</a:t>
            </a:r>
            <a:br>
              <a:rPr lang="en-US" dirty="0" smtClean="0"/>
            </a:br>
            <a:endParaRPr lang="en-US" dirty="0"/>
          </a:p>
        </p:txBody>
      </p:sp>
      <p:sp>
        <p:nvSpPr>
          <p:cNvPr id="3" name="Content Placeholder 2"/>
          <p:cNvSpPr>
            <a:spLocks noGrp="1"/>
          </p:cNvSpPr>
          <p:nvPr>
            <p:ph idx="1"/>
          </p:nvPr>
        </p:nvSpPr>
        <p:spPr>
          <a:xfrm>
            <a:off x="457200" y="1600200"/>
            <a:ext cx="8229600" cy="4389120"/>
          </a:xfrm>
        </p:spPr>
        <p:txBody>
          <a:bodyPr/>
          <a:lstStyle/>
          <a:p>
            <a:pPr>
              <a:buFont typeface="Wingdings" pitchFamily="2" charset="2"/>
              <a:buChar char="Ø"/>
            </a:pPr>
            <a:r>
              <a:rPr lang="en-US" dirty="0" smtClean="0"/>
              <a:t> Clusters consist of a few to several thousand atoms. Some clusters exhibit remarkable stability. These stable forms are said to consist of Magic Number of atoms. They have achieved completeness with regard to physical and electronic structures.</a:t>
            </a:r>
          </a:p>
          <a:p>
            <a:pPr>
              <a:buFont typeface="Wingdings" pitchFamily="2" charset="2"/>
              <a:buChar char="Ø"/>
            </a:pPr>
            <a:r>
              <a:rPr lang="en-US" dirty="0" smtClean="0"/>
              <a:t>Cluster with Magic Number of atoms can be </a:t>
            </a:r>
            <a:r>
              <a:rPr lang="en-US" dirty="0" err="1" smtClean="0"/>
              <a:t>organised</a:t>
            </a:r>
            <a:r>
              <a:rPr lang="en-US" dirty="0" smtClean="0"/>
              <a:t> into a closed shell configuration corresponding to lowest energy.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4389120"/>
          </a:xfrm>
        </p:spPr>
        <p:txBody>
          <a:bodyPr/>
          <a:lstStyle/>
          <a:p>
            <a:pPr>
              <a:buFont typeface="Wingdings" pitchFamily="2" charset="2"/>
              <a:buChar char="Ø"/>
            </a:pPr>
            <a:r>
              <a:rPr lang="en-US" dirty="0" smtClean="0"/>
              <a:t>Formula for Magic </a:t>
            </a:r>
            <a:r>
              <a:rPr lang="en-US" dirty="0" err="1" smtClean="0"/>
              <a:t>Nimber</a:t>
            </a:r>
            <a:r>
              <a:rPr lang="en-US" dirty="0" smtClean="0"/>
              <a:t> of atoms with ‘k’ closed shells:</a:t>
            </a:r>
          </a:p>
          <a:p>
            <a:pPr>
              <a:buFont typeface="Wingdings" pitchFamily="2" charset="2"/>
              <a:buChar char="Ø"/>
            </a:pPr>
            <a:endParaRPr lang="en-US" dirty="0" smtClean="0"/>
          </a:p>
          <a:p>
            <a:pPr>
              <a:buNone/>
            </a:pPr>
            <a:endParaRPr lang="en-US" dirty="0" smtClean="0"/>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8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75758" y="1600200"/>
            <a:ext cx="2792186" cy="685800"/>
          </a:xfrm>
          <a:prstGeom prst="rect">
            <a:avLst/>
          </a:prstGeom>
          <a:noFill/>
        </p:spPr>
      </p:pic>
      <p:pic>
        <p:nvPicPr>
          <p:cNvPr id="7" name="Picture 2" descr="C:\Users\hari\Desktop\nano\9.png"/>
          <p:cNvPicPr>
            <a:picLocks noChangeAspect="1" noChangeArrowheads="1"/>
          </p:cNvPicPr>
          <p:nvPr/>
        </p:nvPicPr>
        <p:blipFill>
          <a:blip r:embed="rId3"/>
          <a:srcRect/>
          <a:stretch>
            <a:fillRect/>
          </a:stretch>
        </p:blipFill>
        <p:spPr bwMode="auto">
          <a:xfrm>
            <a:off x="1406853" y="2514600"/>
            <a:ext cx="5755947" cy="3254368"/>
          </a:xfrm>
          <a:prstGeom prst="rect">
            <a:avLst/>
          </a:prstGeom>
          <a:noFill/>
        </p:spPr>
      </p:pic>
      <p:sp>
        <p:nvSpPr>
          <p:cNvPr id="8" name="Rectangle 7"/>
          <p:cNvSpPr/>
          <p:nvPr/>
        </p:nvSpPr>
        <p:spPr>
          <a:xfrm>
            <a:off x="1447800" y="5943600"/>
            <a:ext cx="57912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            Surface Energy</a:t>
            </a:r>
            <a:endParaRPr lang="en-US" dirty="0"/>
          </a:p>
        </p:txBody>
      </p:sp>
      <p:sp>
        <p:nvSpPr>
          <p:cNvPr id="3" name="Content Placeholder 2"/>
          <p:cNvSpPr>
            <a:spLocks noGrp="1"/>
          </p:cNvSpPr>
          <p:nvPr>
            <p:ph idx="1"/>
          </p:nvPr>
        </p:nvSpPr>
        <p:spPr>
          <a:xfrm>
            <a:off x="457200" y="1752600"/>
            <a:ext cx="8229600" cy="4389120"/>
          </a:xfrm>
        </p:spPr>
        <p:txBody>
          <a:bodyPr>
            <a:normAutofit lnSpcReduction="10000"/>
          </a:bodyPr>
          <a:lstStyle/>
          <a:p>
            <a:pPr>
              <a:buFont typeface="Wingdings" pitchFamily="2" charset="2"/>
              <a:buChar char="Ø"/>
            </a:pPr>
            <a:r>
              <a:rPr lang="en-US" dirty="0" smtClean="0"/>
              <a:t>Structure surface is certainly due to energy consideration.</a:t>
            </a:r>
          </a:p>
          <a:p>
            <a:pPr>
              <a:buFont typeface="Wingdings" pitchFamily="2" charset="2"/>
              <a:buChar char="Ø"/>
            </a:pPr>
            <a:r>
              <a:rPr lang="en-US" dirty="0" smtClean="0"/>
              <a:t>Atoms/Molecules at surface are different from those present in the bulk. This is manifested in altered structure, enhanced reactivity, and a greater tendency to agglomerate.</a:t>
            </a:r>
          </a:p>
          <a:p>
            <a:pPr>
              <a:buFont typeface="Wingdings" pitchFamily="2" charset="2"/>
              <a:buChar char="Ø"/>
            </a:pPr>
            <a:r>
              <a:rPr lang="en-US" dirty="0" smtClean="0"/>
              <a:t>At surface periodicity and chemical bonding of a crystal are disrupted.</a:t>
            </a:r>
          </a:p>
          <a:p>
            <a:pPr>
              <a:buFont typeface="Wingdings" pitchFamily="2" charset="2"/>
              <a:buChar char="Ø"/>
            </a:pPr>
            <a:r>
              <a:rPr lang="en-US" dirty="0" smtClean="0"/>
              <a:t>Driving force exist in molecules to reduce Surface Area &amp;Surface Energy.</a:t>
            </a:r>
          </a:p>
          <a:p>
            <a:pPr>
              <a:buFont typeface="Wingdings" pitchFamily="2" charset="2"/>
              <a:buChar char="Ø"/>
            </a:pPr>
            <a:r>
              <a:rPr lang="en-US" dirty="0" smtClean="0"/>
              <a:t>Surface Energy is an extrinsic property.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389120"/>
          </a:xfrm>
        </p:spPr>
        <p:txBody>
          <a:bodyPr/>
          <a:lstStyle/>
          <a:p>
            <a:pPr>
              <a:buFont typeface="Wingdings" pitchFamily="2" charset="2"/>
              <a:buChar char="Ø"/>
            </a:pPr>
            <a:r>
              <a:rPr lang="en-US" dirty="0" smtClean="0"/>
              <a:t>Surface Energy of one side of cube = S</a:t>
            </a:r>
          </a:p>
          <a:p>
            <a:pPr>
              <a:buFont typeface="Wingdings" pitchFamily="2" charset="2"/>
              <a:buChar char="Ø"/>
            </a:pPr>
            <a:r>
              <a:rPr lang="en-US" dirty="0" smtClean="0"/>
              <a:t>Surface Energy of one cube = 6 S</a:t>
            </a:r>
          </a:p>
          <a:p>
            <a:pPr>
              <a:buFont typeface="Wingdings" pitchFamily="2" charset="2"/>
              <a:buChar char="Ø"/>
            </a:pPr>
            <a:r>
              <a:rPr lang="en-US" dirty="0" smtClean="0"/>
              <a:t>Surface Energy of 2 cubes separately = 12 S</a:t>
            </a:r>
          </a:p>
          <a:p>
            <a:pPr>
              <a:buFont typeface="Wingdings" pitchFamily="2" charset="2"/>
              <a:buChar char="Ø"/>
            </a:pPr>
            <a:r>
              <a:rPr lang="en-US" dirty="0" smtClean="0"/>
              <a:t>2 surfaces are lost during coalescence</a:t>
            </a:r>
          </a:p>
          <a:p>
            <a:pPr>
              <a:buFont typeface="Wingdings" pitchFamily="2" charset="2"/>
              <a:buChar char="Ø"/>
            </a:pPr>
            <a:r>
              <a:rPr lang="en-US" dirty="0" smtClean="0"/>
              <a:t>Energy after coalescence= 12 S – 2 S = 10 S</a:t>
            </a:r>
          </a:p>
          <a:p>
            <a:pPr>
              <a:buFont typeface="Wingdings" pitchFamily="2" charset="2"/>
              <a:buChar char="Ø"/>
            </a:pPr>
            <a:r>
              <a:rPr lang="en-US" dirty="0" smtClean="0"/>
              <a:t>During coalescence energy equivalent to 2 S is transformed into energy of cohesion.</a:t>
            </a:r>
            <a:endParaRPr lang="en-US" dirty="0"/>
          </a:p>
        </p:txBody>
      </p:sp>
      <p:pic>
        <p:nvPicPr>
          <p:cNvPr id="1027" name="Picture 3" descr="C:\Users\hari\Desktop\nano\10.png"/>
          <p:cNvPicPr>
            <a:picLocks noChangeAspect="1" noChangeArrowheads="1"/>
          </p:cNvPicPr>
          <p:nvPr/>
        </p:nvPicPr>
        <p:blipFill>
          <a:blip r:embed="rId2"/>
          <a:srcRect/>
          <a:stretch>
            <a:fillRect/>
          </a:stretch>
        </p:blipFill>
        <p:spPr bwMode="auto">
          <a:xfrm>
            <a:off x="838200" y="4419600"/>
            <a:ext cx="6467247" cy="1447800"/>
          </a:xfrm>
          <a:prstGeom prst="rect">
            <a:avLst/>
          </a:prstGeom>
          <a:noFill/>
        </p:spPr>
      </p:pic>
      <p:sp>
        <p:nvSpPr>
          <p:cNvPr id="6" name="Rectangle 5"/>
          <p:cNvSpPr/>
          <p:nvPr/>
        </p:nvSpPr>
        <p:spPr>
          <a:xfrm>
            <a:off x="914400" y="6019800"/>
            <a:ext cx="63246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dirty="0" err="1" smtClean="0"/>
              <a:t>Nanomaterials</a:t>
            </a:r>
            <a:r>
              <a:rPr lang="en-US" dirty="0" smtClean="0"/>
              <a:t> are characterized by high proportion of surface atoms. Hence they have very high surface energies.</a:t>
            </a:r>
          </a:p>
          <a:p>
            <a:pPr>
              <a:buFont typeface="Wingdings" pitchFamily="2" charset="2"/>
              <a:buChar char="Ø"/>
            </a:pPr>
            <a:r>
              <a:rPr lang="en-US" dirty="0" smtClean="0"/>
              <a:t>“A system of high energy will strive to attain a low energy state by whatever means possible”</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305800" cy="1143000"/>
          </a:xfrm>
        </p:spPr>
        <p:txBody>
          <a:bodyPr>
            <a:normAutofit fontScale="90000"/>
          </a:bodyPr>
          <a:lstStyle/>
          <a:p>
            <a:r>
              <a:rPr lang="en-US" dirty="0" smtClean="0"/>
              <a:t>“Structure at </a:t>
            </a:r>
            <a:r>
              <a:rPr lang="en-US" dirty="0" err="1" smtClean="0"/>
              <a:t>Nanoscale</a:t>
            </a:r>
            <a:r>
              <a:rPr lang="en-US" dirty="0" smtClean="0"/>
              <a:t> Matters”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dirty="0" smtClean="0"/>
              <a:t>Consider FCC</a:t>
            </a:r>
          </a:p>
          <a:p>
            <a:pPr lvl="1">
              <a:buFont typeface="Arial" pitchFamily="34" charset="0"/>
              <a:buChar char="•"/>
            </a:pPr>
            <a:r>
              <a:rPr lang="en-US" dirty="0" smtClean="0"/>
              <a:t>Coordination number of a surface atom in (111) plane is 9.</a:t>
            </a:r>
          </a:p>
          <a:p>
            <a:pPr lvl="1">
              <a:buFont typeface="Arial" pitchFamily="34" charset="0"/>
              <a:buChar char="•"/>
            </a:pPr>
            <a:r>
              <a:rPr lang="en-US" dirty="0" smtClean="0"/>
              <a:t>Coordination number of a surface atom in (100) plane is 8.</a:t>
            </a:r>
          </a:p>
          <a:p>
            <a:pPr lvl="1">
              <a:buFont typeface="Arial" pitchFamily="34" charset="0"/>
              <a:buChar char="•"/>
            </a:pPr>
            <a:r>
              <a:rPr lang="en-US" dirty="0" smtClean="0"/>
              <a:t>Coordination number of a surface atom in (110) plane is 7.</a:t>
            </a:r>
          </a:p>
          <a:p>
            <a:pPr>
              <a:buFont typeface="Wingdings" pitchFamily="2" charset="2"/>
              <a:buChar char="Ø"/>
            </a:pPr>
            <a:r>
              <a:rPr lang="en-US" dirty="0" smtClean="0"/>
              <a:t>Hence Surface Energy will be according to the following order.</a:t>
            </a:r>
          </a:p>
          <a:p>
            <a:pPr>
              <a:buNone/>
            </a:pPr>
            <a:r>
              <a:rPr lang="en-US" dirty="0" smtClean="0"/>
              <a:t>    (111)&lt;(100) &lt;(110)</a:t>
            </a:r>
            <a:endParaRPr lang="en-US"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Stabilization in </a:t>
            </a:r>
            <a:r>
              <a:rPr lang="en-US" dirty="0" err="1" smtClean="0"/>
              <a:t>Soilids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Lattice parameters of metallic </a:t>
            </a:r>
            <a:r>
              <a:rPr lang="en-US" dirty="0" err="1" smtClean="0"/>
              <a:t>nanoparticles</a:t>
            </a:r>
            <a:r>
              <a:rPr lang="en-US" dirty="0" smtClean="0"/>
              <a:t> contract with decrease in particle size.</a:t>
            </a:r>
          </a:p>
          <a:p>
            <a:pPr>
              <a:buFont typeface="Wingdings" pitchFamily="2" charset="2"/>
              <a:buChar char="Ø"/>
            </a:pPr>
            <a:endParaRPr lang="en-US" dirty="0" smtClean="0"/>
          </a:p>
          <a:p>
            <a:pPr>
              <a:buFont typeface="Wingdings" pitchFamily="2" charset="2"/>
              <a:buChar char="Ø"/>
            </a:pPr>
            <a:r>
              <a:rPr lang="en-US" dirty="0" smtClean="0"/>
              <a:t>This can be accomplished in two ways</a:t>
            </a:r>
          </a:p>
          <a:p>
            <a:pPr lvl="1">
              <a:buFont typeface="Arial" pitchFamily="34" charset="0"/>
              <a:buChar char="•"/>
            </a:pPr>
            <a:r>
              <a:rPr lang="en-US" dirty="0" smtClean="0"/>
              <a:t>Contraction of surface layer into bulk.</a:t>
            </a:r>
          </a:p>
          <a:p>
            <a:pPr lvl="1">
              <a:buFont typeface="Arial" pitchFamily="34" charset="0"/>
              <a:buChar char="•"/>
            </a:pPr>
            <a:r>
              <a:rPr lang="en-US" dirty="0" smtClean="0"/>
              <a:t>Lateral shift to increase the number  of nearest neighbors.</a:t>
            </a:r>
          </a:p>
          <a:p>
            <a:pPr>
              <a:buFont typeface="Wingdings" pitchFamily="2" charset="2"/>
              <a:buChar char="Ø"/>
            </a:pPr>
            <a:r>
              <a:rPr lang="en-US" dirty="0" smtClean="0"/>
              <a:t>In both cases lattice parameter ‘a’ is reduced</a:t>
            </a:r>
          </a:p>
          <a:p>
            <a:pPr>
              <a:buFont typeface="Wingdings" pitchFamily="2" charset="2"/>
              <a:buChar char="Ø"/>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Restructuring of a Simple Cubic Surface</a:t>
            </a:r>
            <a:endParaRPr lang="en-US" dirty="0"/>
          </a:p>
        </p:txBody>
      </p:sp>
      <p:pic>
        <p:nvPicPr>
          <p:cNvPr id="2050" name="Picture 2" descr="C:\Users\hari\Desktop\nano\11.png"/>
          <p:cNvPicPr>
            <a:picLocks noGrp="1" noChangeAspect="1" noChangeArrowheads="1"/>
          </p:cNvPicPr>
          <p:nvPr>
            <p:ph idx="1"/>
          </p:nvPr>
        </p:nvPicPr>
        <p:blipFill>
          <a:blip r:embed="rId2"/>
          <a:srcRect/>
          <a:stretch>
            <a:fillRect/>
          </a:stretch>
        </p:blipFill>
        <p:spPr bwMode="auto">
          <a:xfrm>
            <a:off x="971047" y="2209801"/>
            <a:ext cx="7201906" cy="3352799"/>
          </a:xfrm>
          <a:prstGeom prst="rect">
            <a:avLst/>
          </a:prstGeom>
          <a:noFill/>
        </p:spPr>
      </p:pic>
      <p:sp>
        <p:nvSpPr>
          <p:cNvPr id="5" name="Rectangle 4"/>
          <p:cNvSpPr/>
          <p:nvPr/>
        </p:nvSpPr>
        <p:spPr>
          <a:xfrm>
            <a:off x="914400" y="5791200"/>
            <a:ext cx="72390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lstStyle/>
          <a:p>
            <a:pPr>
              <a:buFont typeface="Wingdings" pitchFamily="2" charset="2"/>
              <a:buChar char="Ø"/>
            </a:pPr>
            <a:r>
              <a:rPr lang="en-US" dirty="0" smtClean="0"/>
              <a:t>However, in case of atoms with higher coordination number, manifestation of surface restructuring is interesting.</a:t>
            </a:r>
          </a:p>
          <a:p>
            <a:pPr>
              <a:buFont typeface="Wingdings" pitchFamily="2" charset="2"/>
              <a:buChar char="Ø"/>
            </a:pPr>
            <a:r>
              <a:rPr lang="en-US" dirty="0" smtClean="0"/>
              <a:t>Consider Silicon which exist in </a:t>
            </a:r>
            <a:r>
              <a:rPr lang="en-US" dirty="0" err="1" smtClean="0"/>
              <a:t>fcc</a:t>
            </a:r>
            <a:r>
              <a:rPr lang="en-US" dirty="0" smtClean="0"/>
              <a:t> lattice.</a:t>
            </a:r>
          </a:p>
          <a:p>
            <a:pPr>
              <a:buFont typeface="Wingdings" pitchFamily="2" charset="2"/>
              <a:buChar char="Ø"/>
            </a:pPr>
            <a:r>
              <a:rPr lang="en-US" dirty="0" smtClean="0"/>
              <a:t>It is  shown earlier that (100) face is having a  higher energy than (111) face.</a:t>
            </a:r>
          </a:p>
          <a:p>
            <a:pPr>
              <a:buFont typeface="Wingdings" pitchFamily="2" charset="2"/>
              <a:buChar char="Ø"/>
            </a:pPr>
            <a:r>
              <a:rPr lang="en-US" dirty="0" smtClean="0"/>
              <a:t>But </a:t>
            </a:r>
            <a:r>
              <a:rPr lang="en-US" dirty="0" smtClean="0"/>
              <a:t>restructured </a:t>
            </a:r>
            <a:r>
              <a:rPr lang="en-US" dirty="0" smtClean="0"/>
              <a:t>(100) face has low energy when compared with natural (111) plane.</a:t>
            </a:r>
          </a:p>
          <a:p>
            <a:pPr>
              <a:buFont typeface="Wingdings" pitchFamily="2" charset="2"/>
              <a:buChar char="Ø"/>
            </a:pPr>
            <a:r>
              <a:rPr lang="en-US" dirty="0" smtClean="0"/>
              <a:t>Reconstruction of outer layer can also occur by other mechanism that involve loss of periodicity.</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smtClean="0"/>
              <a:t>Surface layer can stabilize by “outward relaxation” rather than by contraction.</a:t>
            </a:r>
          </a:p>
          <a:p>
            <a:pPr>
              <a:buFont typeface="Wingdings" pitchFamily="2" charset="2"/>
              <a:buChar char="Ø"/>
            </a:pPr>
            <a:r>
              <a:rPr lang="en-US" dirty="0" smtClean="0"/>
              <a:t>The surface layer moves outward and rearrange to preserve the configuration of bulk atom packing symmetry .This layer is parallel to bulk layers but not normal. For instance, layer can shift by certain distance.</a:t>
            </a:r>
          </a:p>
          <a:p>
            <a:pPr>
              <a:buFont typeface="Wingdings" pitchFamily="2" charset="2"/>
              <a:buChar char="Ø"/>
            </a:pPr>
            <a:r>
              <a:rPr lang="en-US" dirty="0" smtClean="0"/>
              <a:t>In another case, surface layer moves outwards and arrange into structure that has symmetry different when compared with bulk. This can lead to changes in surface properties- electrical properties, chemical behavior, optical properties, etc</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                 </a:t>
            </a:r>
            <a:r>
              <a:rPr lang="en-US" dirty="0" err="1" smtClean="0"/>
              <a:t>Wulff’s</a:t>
            </a:r>
            <a:r>
              <a:rPr lang="en-US" dirty="0" smtClean="0"/>
              <a:t> Plot</a:t>
            </a:r>
            <a:endParaRPr lang="en-US" dirty="0"/>
          </a:p>
        </p:txBody>
      </p:sp>
      <p:sp>
        <p:nvSpPr>
          <p:cNvPr id="3" name="Content Placeholder 2"/>
          <p:cNvSpPr>
            <a:spLocks noGrp="1"/>
          </p:cNvSpPr>
          <p:nvPr>
            <p:ph idx="1"/>
          </p:nvPr>
        </p:nvSpPr>
        <p:spPr>
          <a:xfrm>
            <a:off x="457200" y="1676400"/>
            <a:ext cx="8229600" cy="4389120"/>
          </a:xfrm>
        </p:spPr>
        <p:txBody>
          <a:bodyPr/>
          <a:lstStyle/>
          <a:p>
            <a:pPr>
              <a:buFont typeface="Wingdings" pitchFamily="2" charset="2"/>
              <a:buChar char="Ø"/>
            </a:pPr>
            <a:r>
              <a:rPr lang="en-US" dirty="0" smtClean="0"/>
              <a:t>It predicts the equilibrium shape of </a:t>
            </a:r>
            <a:r>
              <a:rPr lang="en-US" dirty="0" err="1" smtClean="0"/>
              <a:t>nanocrystalline</a:t>
            </a:r>
            <a:r>
              <a:rPr lang="en-US" dirty="0" smtClean="0"/>
              <a:t> materials.</a:t>
            </a:r>
          </a:p>
          <a:p>
            <a:pPr>
              <a:buFont typeface="Wingdings" pitchFamily="2" charset="2"/>
              <a:buChar char="Ø"/>
            </a:pPr>
            <a:r>
              <a:rPr lang="en-US" dirty="0" smtClean="0"/>
              <a:t>It gives the relationship between surface energy of a plane and it’s normal distance from a central point of reference.</a:t>
            </a:r>
          </a:p>
          <a:p>
            <a:pPr>
              <a:buFont typeface="Wingdings" pitchFamily="2" charset="2"/>
              <a:buChar char="Ø"/>
            </a:pPr>
            <a:r>
              <a:rPr lang="en-US" dirty="0" smtClean="0"/>
              <a:t>According to this law, equilibrium distance of a surface facet plane is proportional to surface energy of that plane.</a:t>
            </a:r>
          </a:p>
          <a:p>
            <a:pPr>
              <a:buNone/>
            </a:pPr>
            <a:endParaRPr lang="en-US" dirty="0" smtClean="0"/>
          </a:p>
          <a:p>
            <a:pPr>
              <a:buNone/>
            </a:pPr>
            <a:endParaRPr lang="en-US" dirty="0" smtClean="0"/>
          </a:p>
          <a:p>
            <a:pPr>
              <a:buFont typeface="Wingdings" pitchFamily="2" charset="2"/>
              <a:buChar char="Ø"/>
            </a:pPr>
            <a:endParaRPr lang="en-US"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62036" y="5257800"/>
            <a:ext cx="1625600" cy="838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a:normAutofit/>
          </a:bodyPr>
          <a:lstStyle/>
          <a:p>
            <a:r>
              <a:rPr lang="en-US" sz="4000" dirty="0" err="1" smtClean="0"/>
              <a:t>Wulff’s</a:t>
            </a:r>
            <a:r>
              <a:rPr lang="en-US" sz="4000" dirty="0" smtClean="0"/>
              <a:t>  Rule in case of </a:t>
            </a:r>
            <a:r>
              <a:rPr lang="en-US" sz="4000" dirty="0" err="1" smtClean="0"/>
              <a:t>Cuboctahedron</a:t>
            </a:r>
            <a:endParaRPr lang="en-US" sz="4000" dirty="0"/>
          </a:p>
        </p:txBody>
      </p:sp>
      <p:pic>
        <p:nvPicPr>
          <p:cNvPr id="53250" name="Picture 2" descr="C:\Users\hari\Desktop\nano\12.png"/>
          <p:cNvPicPr>
            <a:picLocks noGrp="1" noChangeAspect="1" noChangeArrowheads="1"/>
          </p:cNvPicPr>
          <p:nvPr>
            <p:ph idx="1"/>
          </p:nvPr>
        </p:nvPicPr>
        <p:blipFill>
          <a:blip r:embed="rId2"/>
          <a:srcRect/>
          <a:stretch>
            <a:fillRect/>
          </a:stretch>
        </p:blipFill>
        <p:spPr bwMode="auto">
          <a:xfrm>
            <a:off x="2667000" y="1828800"/>
            <a:ext cx="3458123" cy="3406199"/>
          </a:xfrm>
          <a:prstGeom prst="rect">
            <a:avLst/>
          </a:prstGeom>
          <a:noFill/>
        </p:spPr>
      </p:pic>
      <p:sp>
        <p:nvSpPr>
          <p:cNvPr id="5" name="Rectangle 4"/>
          <p:cNvSpPr/>
          <p:nvPr/>
        </p:nvSpPr>
        <p:spPr>
          <a:xfrm>
            <a:off x="1295400" y="5638800"/>
            <a:ext cx="70866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Structural Change During Oxidation  of Cubic </a:t>
            </a:r>
            <a:r>
              <a:rPr lang="en-US" sz="4000" dirty="0" err="1" smtClean="0"/>
              <a:t>NiO</a:t>
            </a:r>
            <a:r>
              <a:rPr lang="en-US" sz="4000" dirty="0" smtClean="0"/>
              <a:t> </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Cube </a:t>
            </a:r>
          </a:p>
          <a:p>
            <a:pPr>
              <a:buNone/>
            </a:pPr>
            <a:r>
              <a:rPr lang="en-US" dirty="0" smtClean="0"/>
              <a:t>                               ( All {100} faces )</a:t>
            </a:r>
          </a:p>
          <a:p>
            <a:pPr>
              <a:buNone/>
            </a:pPr>
            <a:endParaRPr lang="en-US" dirty="0" smtClean="0"/>
          </a:p>
          <a:p>
            <a:pPr>
              <a:buNone/>
            </a:pPr>
            <a:r>
              <a:rPr lang="en-US" dirty="0" smtClean="0"/>
              <a:t>                         Truncated </a:t>
            </a:r>
            <a:r>
              <a:rPr lang="en-US" dirty="0" err="1" smtClean="0"/>
              <a:t>Cuboctahedron</a:t>
            </a:r>
            <a:endParaRPr lang="en-US" dirty="0" smtClean="0"/>
          </a:p>
          <a:p>
            <a:pPr>
              <a:buNone/>
            </a:pPr>
            <a:r>
              <a:rPr lang="en-US" dirty="0" smtClean="0"/>
              <a:t>                    (Contains {100} faces at vertices)</a:t>
            </a:r>
          </a:p>
          <a:p>
            <a:pPr>
              <a:buNone/>
            </a:pPr>
            <a:endParaRPr lang="en-US" dirty="0" smtClean="0"/>
          </a:p>
          <a:p>
            <a:pPr>
              <a:buNone/>
            </a:pPr>
            <a:r>
              <a:rPr lang="en-US" dirty="0" smtClean="0"/>
              <a:t>                                </a:t>
            </a:r>
            <a:r>
              <a:rPr lang="en-US" dirty="0" err="1" smtClean="0"/>
              <a:t>Cuboctahedron</a:t>
            </a:r>
            <a:endParaRPr lang="en-US" dirty="0" smtClean="0"/>
          </a:p>
          <a:p>
            <a:pPr>
              <a:buNone/>
            </a:pPr>
            <a:r>
              <a:rPr lang="en-US" dirty="0" smtClean="0"/>
              <a:t>          (Contains {100} faces &amp; {111} faces; 75% oxidation)</a:t>
            </a:r>
          </a:p>
          <a:p>
            <a:pPr>
              <a:buNone/>
            </a:pPr>
            <a:endParaRPr lang="en-US" dirty="0" smtClean="0"/>
          </a:p>
          <a:p>
            <a:pPr>
              <a:buNone/>
            </a:pPr>
            <a:r>
              <a:rPr lang="en-US" dirty="0" smtClean="0"/>
              <a:t>                                   Octahedron</a:t>
            </a:r>
          </a:p>
          <a:p>
            <a:pPr>
              <a:buNone/>
            </a:pPr>
            <a:r>
              <a:rPr lang="en-US" dirty="0" smtClean="0"/>
              <a:t>                (All {111} faces; complete oxidation)</a:t>
            </a:r>
            <a:endParaRPr lang="en-US" dirty="0"/>
          </a:p>
        </p:txBody>
      </p:sp>
      <p:sp>
        <p:nvSpPr>
          <p:cNvPr id="6" name="Down Arrow 5"/>
          <p:cNvSpPr/>
          <p:nvPr/>
        </p:nvSpPr>
        <p:spPr>
          <a:xfrm>
            <a:off x="3962400" y="2667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962400" y="3733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962400" y="4800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6019800"/>
            <a:ext cx="6781800" cy="646331"/>
          </a:xfrm>
          <a:prstGeom prst="rect">
            <a:avLst/>
          </a:prstGeom>
        </p:spPr>
        <p:txBody>
          <a:bodyPr wrap="square">
            <a:spAutoFit/>
          </a:bodyPr>
          <a:lstStyle/>
          <a:p>
            <a:r>
              <a:rPr lang="en-US" dirty="0" smtClean="0"/>
              <a:t>Source: </a:t>
            </a:r>
            <a:r>
              <a:rPr lang="en-US" b="1" i="1" dirty="0" smtClean="0"/>
              <a:t>Introduction to </a:t>
            </a:r>
            <a:r>
              <a:rPr lang="en-US" b="1" i="1" dirty="0" err="1" smtClean="0"/>
              <a:t>Nanoscience</a:t>
            </a:r>
            <a:r>
              <a:rPr lang="en-US" b="1" i="1" dirty="0" smtClean="0"/>
              <a:t> </a:t>
            </a:r>
            <a:r>
              <a:rPr lang="en-US" dirty="0" smtClean="0"/>
              <a:t>by Gabor L. </a:t>
            </a:r>
            <a:r>
              <a:rPr lang="en-US" dirty="0" err="1" smtClean="0"/>
              <a:t>Hornyak</a:t>
            </a:r>
            <a:r>
              <a:rPr lang="en-US" dirty="0" smtClean="0"/>
              <a:t>, </a:t>
            </a:r>
            <a:r>
              <a:rPr lang="en-US" dirty="0" err="1" smtClean="0"/>
              <a:t>Joydeep</a:t>
            </a:r>
            <a:r>
              <a:rPr lang="en-US" dirty="0" smtClean="0"/>
              <a:t> </a:t>
            </a:r>
            <a:r>
              <a:rPr lang="en-US" dirty="0" err="1" smtClean="0"/>
              <a:t>Dutta</a:t>
            </a:r>
            <a:r>
              <a:rPr lang="en-US" dirty="0" smtClean="0"/>
              <a:t>, Harry F. </a:t>
            </a:r>
            <a:r>
              <a:rPr lang="en-US" dirty="0" err="1" smtClean="0"/>
              <a:t>Tibbals</a:t>
            </a:r>
            <a:r>
              <a:rPr lang="en-US" dirty="0" smtClean="0"/>
              <a:t> &amp; Anil K. </a:t>
            </a:r>
            <a:r>
              <a:rPr lang="en-US" dirty="0" err="1" smtClean="0"/>
              <a:t>Rao</a:t>
            </a:r>
            <a:endParaRPr lang="en-US" dirty="0"/>
          </a:p>
        </p:txBody>
      </p:sp>
      <p:pic>
        <p:nvPicPr>
          <p:cNvPr id="1026" name="Picture 2" descr="C:\Users\hari\Desktop\nano\14.png"/>
          <p:cNvPicPr>
            <a:picLocks noGrp="1" noChangeAspect="1" noChangeArrowheads="1"/>
          </p:cNvPicPr>
          <p:nvPr>
            <p:ph idx="1"/>
          </p:nvPr>
        </p:nvPicPr>
        <p:blipFill>
          <a:blip r:embed="rId2"/>
          <a:srcRect/>
          <a:stretch>
            <a:fillRect/>
          </a:stretch>
        </p:blipFill>
        <p:spPr bwMode="auto">
          <a:xfrm>
            <a:off x="3200400" y="1143000"/>
            <a:ext cx="2622353" cy="43894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67000"/>
            <a:ext cx="7772400" cy="1362456"/>
          </a:xfrm>
        </p:spPr>
        <p:txBody>
          <a:bodyPr/>
          <a:lstStyle/>
          <a:p>
            <a:r>
              <a:rPr sz="8000" smtClean="0"/>
              <a:t>THANK YOU</a:t>
            </a:r>
            <a:endParaRPr lang="en-US" sz="8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389120"/>
          </a:xfrm>
        </p:spPr>
        <p:txBody>
          <a:bodyPr/>
          <a:lstStyle/>
          <a:p>
            <a:pPr>
              <a:buNone/>
            </a:pPr>
            <a:r>
              <a:rPr lang="en-US" dirty="0" smtClean="0"/>
              <a:t>   </a:t>
            </a:r>
            <a:r>
              <a:rPr lang="en-US" u="sng" dirty="0" err="1" smtClean="0"/>
              <a:t>Nanomaterials</a:t>
            </a:r>
            <a:r>
              <a:rPr lang="en-US" dirty="0" smtClean="0"/>
              <a:t>: Solids characterized by at least one dimension in nanometer range.</a:t>
            </a:r>
            <a:endParaRPr lang="en-US" dirty="0"/>
          </a:p>
        </p:txBody>
      </p:sp>
      <p:pic>
        <p:nvPicPr>
          <p:cNvPr id="1026" name="Picture 2" descr="C:\Users\hari\Desktop\nano\Untitled.png"/>
          <p:cNvPicPr>
            <a:picLocks noChangeAspect="1" noChangeArrowheads="1"/>
          </p:cNvPicPr>
          <p:nvPr/>
        </p:nvPicPr>
        <p:blipFill>
          <a:blip r:embed="rId3"/>
          <a:srcRect/>
          <a:stretch>
            <a:fillRect/>
          </a:stretch>
        </p:blipFill>
        <p:spPr bwMode="auto">
          <a:xfrm>
            <a:off x="533400" y="1676400"/>
            <a:ext cx="8393113" cy="3962400"/>
          </a:xfrm>
          <a:prstGeom prst="rect">
            <a:avLst/>
          </a:prstGeom>
          <a:noFill/>
        </p:spPr>
      </p:pic>
      <p:sp>
        <p:nvSpPr>
          <p:cNvPr id="5" name="Rectangle 4"/>
          <p:cNvSpPr/>
          <p:nvPr/>
        </p:nvSpPr>
        <p:spPr>
          <a:xfrm>
            <a:off x="609600" y="6019800"/>
            <a:ext cx="8153400" cy="646331"/>
          </a:xfrm>
          <a:prstGeom prst="rect">
            <a:avLst/>
          </a:prstGeom>
        </p:spPr>
        <p:txBody>
          <a:bodyPr wrap="square">
            <a:spAutoFit/>
          </a:bodyPr>
          <a:lstStyle/>
          <a:p>
            <a:r>
              <a:rPr lang="en-US" i="1" dirty="0" smtClean="0"/>
              <a:t>Source:</a:t>
            </a:r>
            <a:r>
              <a:rPr lang="it-IT" i="1" dirty="0" smtClean="0"/>
              <a:t>Nanomaterials-2b--Preparation-and-Properties.pdf -Nanotecnologia Università di Bologna.</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    Importance of Surface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Surface consists of atoms/molecules that experience considerable coordinative </a:t>
            </a:r>
            <a:r>
              <a:rPr lang="en-US" dirty="0" err="1" smtClean="0"/>
              <a:t>unsaturation</a:t>
            </a:r>
            <a:r>
              <a:rPr lang="en-US" dirty="0" smtClean="0"/>
              <a:t>.</a:t>
            </a:r>
          </a:p>
          <a:p>
            <a:pPr>
              <a:buFont typeface="Wingdings" pitchFamily="2" charset="2"/>
              <a:buChar char="Ø"/>
            </a:pPr>
            <a:r>
              <a:rPr lang="en-US" dirty="0" smtClean="0"/>
              <a:t>Everything has a surface.</a:t>
            </a:r>
          </a:p>
          <a:p>
            <a:pPr>
              <a:buFont typeface="Wingdings" pitchFamily="2" charset="2"/>
              <a:buChar char="Ø"/>
            </a:pPr>
            <a:r>
              <a:rPr lang="en-US" dirty="0" smtClean="0"/>
              <a:t>Surface is important regardless of how small /large the material is.</a:t>
            </a:r>
          </a:p>
          <a:p>
            <a:pPr>
              <a:buFont typeface="Wingdings" pitchFamily="2" charset="2"/>
              <a:buChar char="Ø"/>
            </a:pPr>
            <a:r>
              <a:rPr lang="en-US" dirty="0" smtClean="0"/>
              <a:t>Few phenomena that depend on surface: Catalytic Activity, Electrical Resistivity, Adhesion, Gas Storage etc.</a:t>
            </a:r>
          </a:p>
          <a:p>
            <a:pPr>
              <a:buFont typeface="Wingdings" pitchFamily="2" charset="2"/>
              <a:buChar char="Ø"/>
            </a:pPr>
            <a:r>
              <a:rPr lang="en-US" dirty="0" smtClean="0"/>
              <a:t>Surface performs many vital functions.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t>Surface From Natural Perspective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Nature-Ultimate Nanotechnologist.</a:t>
            </a:r>
          </a:p>
          <a:p>
            <a:pPr>
              <a:buFont typeface="Wingdings" pitchFamily="2" charset="2"/>
              <a:buChar char="Ø"/>
            </a:pPr>
            <a:r>
              <a:rPr lang="en-US" dirty="0" smtClean="0"/>
              <a:t>Most of the biochemistry occurs at </a:t>
            </a:r>
            <a:r>
              <a:rPr lang="en-US" dirty="0" err="1" smtClean="0"/>
              <a:t>nanoscales</a:t>
            </a:r>
            <a:r>
              <a:rPr lang="en-US" dirty="0" smtClean="0"/>
              <a:t>.</a:t>
            </a:r>
          </a:p>
          <a:p>
            <a:pPr>
              <a:buFont typeface="Wingdings" pitchFamily="2" charset="2"/>
              <a:buChar char="Ø"/>
            </a:pPr>
            <a:r>
              <a:rPr lang="en-US" dirty="0" smtClean="0"/>
              <a:t>Enzymes-</a:t>
            </a:r>
            <a:r>
              <a:rPr lang="en-US" dirty="0" err="1" smtClean="0"/>
              <a:t>Nanoscale</a:t>
            </a:r>
            <a:r>
              <a:rPr lang="en-US" dirty="0" smtClean="0"/>
              <a:t> catalytic proteins.</a:t>
            </a:r>
          </a:p>
          <a:p>
            <a:pPr>
              <a:buFont typeface="Wingdings" pitchFamily="2" charset="2"/>
              <a:buChar char="Ø"/>
            </a:pPr>
            <a:r>
              <a:rPr lang="en-US" dirty="0" smtClean="0"/>
              <a:t>Enzymes have considerably increased their surface area so that greater number of substrates can participate in reaction.</a:t>
            </a:r>
          </a:p>
          <a:p>
            <a:pPr>
              <a:buFont typeface="Wingdings" pitchFamily="2" charset="2"/>
              <a:buChar char="Ø"/>
            </a:pPr>
            <a:r>
              <a:rPr lang="en-US" dirty="0" smtClean="0"/>
              <a:t>In context of evolution, surface to volume ratio played an important role in limiting the size that a cell can achieve?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Surface From Inorganic Perspective</a:t>
            </a:r>
            <a:endParaRPr lang="en-US" dirty="0"/>
          </a:p>
        </p:txBody>
      </p:sp>
      <p:sp>
        <p:nvSpPr>
          <p:cNvPr id="3" name="Content Placeholder 2"/>
          <p:cNvSpPr>
            <a:spLocks noGrp="1"/>
          </p:cNvSpPr>
          <p:nvPr>
            <p:ph idx="1"/>
          </p:nvPr>
        </p:nvSpPr>
        <p:spPr>
          <a:xfrm>
            <a:off x="457200" y="1752600"/>
            <a:ext cx="8229600" cy="4389120"/>
          </a:xfrm>
        </p:spPr>
        <p:txBody>
          <a:bodyPr>
            <a:normAutofit fontScale="92500"/>
          </a:bodyPr>
          <a:lstStyle/>
          <a:p>
            <a:pPr>
              <a:buFont typeface="Wingdings" pitchFamily="2" charset="2"/>
              <a:buChar char="Ø"/>
            </a:pPr>
            <a:r>
              <a:rPr lang="en-US" dirty="0" smtClean="0"/>
              <a:t>Surface is important to inorganic materials, whether they are the size of stars and planets or as minute as </a:t>
            </a:r>
            <a:r>
              <a:rPr lang="en-US" dirty="0" err="1" smtClean="0"/>
              <a:t>nanosized</a:t>
            </a:r>
            <a:r>
              <a:rPr lang="en-US" dirty="0" smtClean="0"/>
              <a:t> catalysts.</a:t>
            </a:r>
          </a:p>
          <a:p>
            <a:pPr>
              <a:buFont typeface="Wingdings" pitchFamily="2" charset="2"/>
              <a:buChar char="Ø"/>
            </a:pPr>
            <a:r>
              <a:rPr lang="en-US" dirty="0" smtClean="0"/>
              <a:t>Catalyst reduce the activation energy of reaction  without being consumed. How does this energy reduction accomplished?-It is through the energy of the surface.</a:t>
            </a:r>
          </a:p>
          <a:p>
            <a:pPr>
              <a:buFont typeface="Wingdings" pitchFamily="2" charset="2"/>
              <a:buChar char="Ø"/>
            </a:pPr>
            <a:r>
              <a:rPr lang="en-US" dirty="0" smtClean="0"/>
              <a:t>Bulk gold is noble in the sense that it is relatively inert to oxidation and other reactions.</a:t>
            </a:r>
          </a:p>
          <a:p>
            <a:pPr>
              <a:buFont typeface="Wingdings" pitchFamily="2" charset="2"/>
              <a:buChar char="Ø"/>
            </a:pPr>
            <a:r>
              <a:rPr lang="en-US" dirty="0" smtClean="0"/>
              <a:t>On the other hand  </a:t>
            </a:r>
            <a:r>
              <a:rPr lang="en-US" dirty="0" err="1" smtClean="0"/>
              <a:t>nanosized</a:t>
            </a:r>
            <a:r>
              <a:rPr lang="en-US" dirty="0" smtClean="0"/>
              <a:t> gold particles on oxide support shows significant catalytic activity towards oxidation of CO even at low temperatures.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Surface From </a:t>
            </a:r>
            <a:r>
              <a:rPr lang="en-US" dirty="0" err="1" smtClean="0"/>
              <a:t>Nano</a:t>
            </a:r>
            <a:r>
              <a:rPr lang="en-US" dirty="0" smtClean="0"/>
              <a:t> Perspective</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Properties of </a:t>
            </a:r>
            <a:r>
              <a:rPr lang="en-US" dirty="0" err="1" smtClean="0"/>
              <a:t>nanomaterials</a:t>
            </a:r>
            <a:r>
              <a:rPr lang="en-US" dirty="0" smtClean="0"/>
              <a:t> depend on the following.</a:t>
            </a:r>
          </a:p>
          <a:p>
            <a:pPr lvl="1">
              <a:buFont typeface="Arial" pitchFamily="34" charset="0"/>
              <a:buChar char="•"/>
            </a:pPr>
            <a:r>
              <a:rPr lang="en-US" dirty="0" smtClean="0"/>
              <a:t> Molecular makeup</a:t>
            </a:r>
          </a:p>
          <a:p>
            <a:pPr lvl="1">
              <a:buFont typeface="Arial" pitchFamily="34" charset="0"/>
              <a:buChar char="•"/>
            </a:pPr>
            <a:r>
              <a:rPr lang="en-US" dirty="0" smtClean="0"/>
              <a:t>Amount of material</a:t>
            </a:r>
          </a:p>
          <a:p>
            <a:pPr lvl="1">
              <a:buFont typeface="Arial" pitchFamily="34" charset="0"/>
              <a:buChar char="•"/>
            </a:pPr>
            <a:r>
              <a:rPr lang="en-US" dirty="0" smtClean="0"/>
              <a:t>Size</a:t>
            </a:r>
          </a:p>
          <a:p>
            <a:pPr lvl="1">
              <a:buFont typeface="Arial" pitchFamily="34" charset="0"/>
              <a:buChar char="•"/>
            </a:pPr>
            <a:r>
              <a:rPr lang="en-US" dirty="0" smtClean="0"/>
              <a:t>Shape</a:t>
            </a:r>
          </a:p>
          <a:p>
            <a:pPr lvl="1">
              <a:buFont typeface="Arial" pitchFamily="34" charset="0"/>
              <a:buChar char="•"/>
            </a:pPr>
            <a:r>
              <a:rPr lang="en-US" dirty="0" smtClean="0"/>
              <a:t>Orientation</a:t>
            </a:r>
          </a:p>
          <a:p>
            <a:pPr>
              <a:buFont typeface="Wingdings" pitchFamily="2" charset="2"/>
              <a:buChar char="Ø"/>
            </a:pPr>
            <a:r>
              <a:rPr lang="en-US" dirty="0" smtClean="0"/>
              <a:t>Examples.</a:t>
            </a:r>
          </a:p>
          <a:p>
            <a:pPr lvl="1">
              <a:buFont typeface="Arial" pitchFamily="34" charset="0"/>
              <a:buChar char="•"/>
            </a:pPr>
            <a:r>
              <a:rPr lang="en-US" dirty="0" smtClean="0"/>
              <a:t> Optical properties -  Orientation</a:t>
            </a:r>
          </a:p>
          <a:p>
            <a:pPr lvl="1">
              <a:buFont typeface="Arial" pitchFamily="34" charset="0"/>
              <a:buChar char="•"/>
            </a:pPr>
            <a:r>
              <a:rPr lang="en-US" dirty="0" smtClean="0"/>
              <a:t>Mechanical Properties-Orientation of particles within matrix.</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      Particle Shape &amp; Surface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Surface of a material depends on it’s size and geometric shape.</a:t>
            </a:r>
          </a:p>
          <a:p>
            <a:pPr>
              <a:buFont typeface="Wingdings" pitchFamily="2" charset="2"/>
              <a:buChar char="Ø"/>
            </a:pPr>
            <a:r>
              <a:rPr lang="en-US" dirty="0" smtClean="0"/>
              <a:t>Three factors that relate to the surface are as follows.</a:t>
            </a:r>
          </a:p>
          <a:p>
            <a:pPr lvl="1">
              <a:buFont typeface="Arial" pitchFamily="34" charset="0"/>
              <a:buChar char="•"/>
            </a:pPr>
            <a:r>
              <a:rPr lang="en-US" dirty="0" smtClean="0"/>
              <a:t>The effect of subdivision of a parent material on the overall surface area.</a:t>
            </a:r>
          </a:p>
          <a:p>
            <a:pPr lvl="1">
              <a:buFont typeface="Arial" pitchFamily="34" charset="0"/>
              <a:buChar char="•"/>
            </a:pPr>
            <a:r>
              <a:rPr lang="en-US" dirty="0" smtClean="0"/>
              <a:t>The effect of a particular shape on the surface area.</a:t>
            </a:r>
          </a:p>
          <a:p>
            <a:pPr lvl="1">
              <a:buFont typeface="Arial" pitchFamily="34" charset="0"/>
              <a:buChar char="•"/>
            </a:pPr>
            <a:r>
              <a:rPr lang="en-US" dirty="0" smtClean="0"/>
              <a:t>The accompanying increase in surface to volume ratio as individual particles assume smaller dimensions.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797</TotalTime>
  <Words>1980</Words>
  <Application>Microsoft Office PowerPoint</Application>
  <PresentationFormat>On-screen Show (4:3)</PresentationFormat>
  <Paragraphs>202</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Structural Properties of Nanomaterials</vt:lpstr>
      <vt:lpstr>Nanotechnology-  “ Next Big Thing”</vt:lpstr>
      <vt:lpstr>“Structure at Nanoscale Matters”</vt:lpstr>
      <vt:lpstr>Slide 4</vt:lpstr>
      <vt:lpstr>    Importance of Surface</vt:lpstr>
      <vt:lpstr>Surface From Natural Perspective</vt:lpstr>
      <vt:lpstr>Surface From Inorganic Perspective</vt:lpstr>
      <vt:lpstr>Surface From Nano Perspective</vt:lpstr>
      <vt:lpstr>      Particle Shape &amp; Surface</vt:lpstr>
      <vt:lpstr>Exterior and Interior Surfaces</vt:lpstr>
      <vt:lpstr>Surface to Volume Ratio &amp; Collective Surface Area</vt:lpstr>
      <vt:lpstr>How does Collective Surface Area Changes with Reduction in Size?</vt:lpstr>
      <vt:lpstr>Cube Cutting Sequence</vt:lpstr>
      <vt:lpstr>Plot between Proportion of Surface Atoms and Dimensions of Cube </vt:lpstr>
      <vt:lpstr>Common Shapes of Nanomaterials</vt:lpstr>
      <vt:lpstr>Slide 16</vt:lpstr>
      <vt:lpstr>Interior Nanoscale Surface Area</vt:lpstr>
      <vt:lpstr>               Surface Atoms</vt:lpstr>
      <vt:lpstr>Surface-Volume Parameters for Hypothetical Gold of Diminishing Volume</vt:lpstr>
      <vt:lpstr>Crystal Systems &amp; the Unit Cell</vt:lpstr>
      <vt:lpstr>Slide 21</vt:lpstr>
      <vt:lpstr>Bravais Lattices in Cubic System</vt:lpstr>
      <vt:lpstr>Bravais Lattices in Cubic System</vt:lpstr>
      <vt:lpstr>Cubic Close Packing &amp;  Hexagonal Close Packing</vt:lpstr>
      <vt:lpstr>Structural Magic Numbers </vt:lpstr>
      <vt:lpstr>Slide 26</vt:lpstr>
      <vt:lpstr>            Surface Energy</vt:lpstr>
      <vt:lpstr>Slide 28</vt:lpstr>
      <vt:lpstr>Slide 29</vt:lpstr>
      <vt:lpstr>Slide 30</vt:lpstr>
      <vt:lpstr>Structural Stabilization in Soilids</vt:lpstr>
      <vt:lpstr>Restructuring of a Simple Cubic Surface</vt:lpstr>
      <vt:lpstr>Slide 33</vt:lpstr>
      <vt:lpstr>Slide 34</vt:lpstr>
      <vt:lpstr>                 Wulff’s Plot</vt:lpstr>
      <vt:lpstr>Wulff’s  Rule in case of Cuboctahedron</vt:lpstr>
      <vt:lpstr>Structural Change During Oxidation  of Cubic NiO </vt:lpstr>
      <vt:lpstr>Slide 38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hari</dc:creator>
  <cp:lastModifiedBy>hari</cp:lastModifiedBy>
  <cp:revision>66</cp:revision>
  <dcterms:created xsi:type="dcterms:W3CDTF">2013-04-14T08:39:54Z</dcterms:created>
  <dcterms:modified xsi:type="dcterms:W3CDTF">2013-04-15T06:25:41Z</dcterms:modified>
</cp:coreProperties>
</file>