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271B-C4EC-4A8C-8ED4-12AF579C0D72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5B54-A929-41B8-A604-ADAEF128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9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271B-C4EC-4A8C-8ED4-12AF579C0D72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5B54-A929-41B8-A604-ADAEF128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2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271B-C4EC-4A8C-8ED4-12AF579C0D72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5B54-A929-41B8-A604-ADAEF128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0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271B-C4EC-4A8C-8ED4-12AF579C0D72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5B54-A929-41B8-A604-ADAEF128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2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271B-C4EC-4A8C-8ED4-12AF579C0D72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5B54-A929-41B8-A604-ADAEF128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73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271B-C4EC-4A8C-8ED4-12AF579C0D72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5B54-A929-41B8-A604-ADAEF128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4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271B-C4EC-4A8C-8ED4-12AF579C0D72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5B54-A929-41B8-A604-ADAEF128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9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271B-C4EC-4A8C-8ED4-12AF579C0D72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5B54-A929-41B8-A604-ADAEF128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6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271B-C4EC-4A8C-8ED4-12AF579C0D72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5B54-A929-41B8-A604-ADAEF128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5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271B-C4EC-4A8C-8ED4-12AF579C0D72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5B54-A929-41B8-A604-ADAEF128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1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271B-C4EC-4A8C-8ED4-12AF579C0D72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F5B54-A929-41B8-A604-ADAEF128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1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2271B-C4EC-4A8C-8ED4-12AF579C0D72}" type="datetimeFigureOut">
              <a:rPr lang="en-US" smtClean="0"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F5B54-A929-41B8-A604-ADAEF1285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5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21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"/>
            <a:ext cx="88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chemisorbed oxygen can</a:t>
            </a:r>
            <a:r>
              <a:rPr lang="en-US" sz="3600" dirty="0" smtClean="0"/>
              <a:t>: (</a:t>
            </a:r>
            <a:r>
              <a:rPr lang="en-US" sz="3600" dirty="0" err="1"/>
              <a:t>i</a:t>
            </a:r>
            <a:r>
              <a:rPr lang="en-US" sz="3600" dirty="0"/>
              <a:t>) be reduced upon UV illumination, where it remains either </a:t>
            </a:r>
            <a:r>
              <a:rPr lang="en-US" sz="3600" dirty="0" smtClean="0"/>
              <a:t>in </a:t>
            </a:r>
            <a:r>
              <a:rPr lang="en-US" sz="3600" dirty="0"/>
              <a:t>an </a:t>
            </a:r>
            <a:r>
              <a:rPr lang="en-US" sz="3600" dirty="0" err="1"/>
              <a:t>undissociated</a:t>
            </a:r>
            <a:r>
              <a:rPr lang="en-US" sz="3600" dirty="0"/>
              <a:t> state or dissociates to produce atomic </a:t>
            </a:r>
            <a:r>
              <a:rPr lang="en-US" sz="3600" dirty="0" smtClean="0"/>
              <a:t>oxygen species</a:t>
            </a:r>
            <a:r>
              <a:rPr lang="en-US" sz="3600" dirty="0"/>
              <a:t>, or (ii) undergo hole-mediated desorption as </a:t>
            </a:r>
            <a:r>
              <a:rPr lang="en-US" sz="3600" dirty="0" smtClean="0"/>
              <a:t>molecular O2.</a:t>
            </a:r>
          </a:p>
          <a:p>
            <a:r>
              <a:rPr lang="en-US" sz="3600" dirty="0" smtClean="0"/>
              <a:t>Photo catalytic mechanism is intricate plus the</a:t>
            </a:r>
          </a:p>
          <a:p>
            <a:r>
              <a:rPr lang="en-US" sz="3600" dirty="0" smtClean="0"/>
              <a:t>Photo catalyst material and its history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26233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/>
          <a:lstStyle/>
          <a:p>
            <a:r>
              <a:rPr lang="en-US" dirty="0" smtClean="0"/>
              <a:t>Photo-catalytic materials and substrate specificity</a:t>
            </a:r>
            <a:br>
              <a:rPr lang="en-US" dirty="0" smtClean="0"/>
            </a:br>
            <a:r>
              <a:rPr lang="en-US" dirty="0" err="1" smtClean="0"/>
              <a:t>ZnO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Hematite &lt;10ps 2-4nmdiffusionlength</a:t>
            </a:r>
            <a:br>
              <a:rPr lang="en-US" dirty="0" smtClean="0"/>
            </a:br>
            <a:r>
              <a:rPr lang="en-US" dirty="0" smtClean="0"/>
              <a:t>Cr, MO or Si</a:t>
            </a:r>
            <a:br>
              <a:rPr lang="en-US" dirty="0" smtClean="0"/>
            </a:br>
            <a:r>
              <a:rPr lang="en-US" dirty="0" smtClean="0"/>
              <a:t>WO</a:t>
            </a:r>
            <a:r>
              <a:rPr lang="en-US" baseline="-25000" dirty="0" smtClean="0"/>
              <a:t>3</a:t>
            </a:r>
            <a:r>
              <a:rPr lang="en-US" dirty="0" smtClean="0"/>
              <a:t> 2.7 </a:t>
            </a:r>
            <a:r>
              <a:rPr lang="en-US" dirty="0" err="1" smtClean="0"/>
              <a:t>eV</a:t>
            </a:r>
            <a:r>
              <a:rPr lang="en-US" dirty="0" smtClean="0"/>
              <a:t> E</a:t>
            </a:r>
            <a:r>
              <a:rPr lang="en-US" baseline="-25000" dirty="0" smtClean="0"/>
              <a:t>CB</a:t>
            </a:r>
            <a:r>
              <a:rPr lang="en-US" dirty="0" smtClean="0"/>
              <a:t> below </a:t>
            </a:r>
            <a:br>
              <a:rPr lang="en-US" dirty="0" smtClean="0"/>
            </a:br>
            <a:r>
              <a:rPr lang="en-US" dirty="0" smtClean="0"/>
              <a:t>TiO</a:t>
            </a:r>
            <a:r>
              <a:rPr lang="en-US" baseline="-25000" dirty="0" smtClean="0"/>
              <a:t>2</a:t>
            </a:r>
            <a:r>
              <a:rPr lang="en-US" dirty="0" smtClean="0"/>
              <a:t> P25  surface hydroxyl group density, </a:t>
            </a:r>
            <a:r>
              <a:rPr lang="en-US" dirty="0" err="1" smtClean="0"/>
              <a:t>crystallinity</a:t>
            </a:r>
            <a:r>
              <a:rPr lang="en-US" dirty="0" smtClean="0"/>
              <a:t>, size, specific surface area *OH generation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433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5364162"/>
          </a:xfrm>
        </p:spPr>
        <p:txBody>
          <a:bodyPr>
            <a:normAutofit/>
          </a:bodyPr>
          <a:lstStyle/>
          <a:p>
            <a:r>
              <a:rPr lang="en-US" dirty="0"/>
              <a:t>One of the most fundamentally intriguing issues in TiO2</a:t>
            </a:r>
            <a:br>
              <a:rPr lang="en-US" dirty="0"/>
            </a:br>
            <a:r>
              <a:rPr lang="en-US" dirty="0" smtClean="0"/>
              <a:t>photo-catalysis </a:t>
            </a:r>
            <a:r>
              <a:rPr lang="en-US" dirty="0"/>
              <a:t>is the proposed synergistic effect between</a:t>
            </a:r>
            <a:br>
              <a:rPr lang="en-US" dirty="0"/>
            </a:br>
            <a:r>
              <a:rPr lang="en-US" dirty="0" err="1"/>
              <a:t>anatase</a:t>
            </a:r>
            <a:r>
              <a:rPr lang="en-US" dirty="0"/>
              <a:t> and rutile, the two most dominant </a:t>
            </a:r>
            <a:r>
              <a:rPr lang="en-US" dirty="0" smtClean="0"/>
              <a:t>polymorphs –</a:t>
            </a:r>
            <a:br>
              <a:rPr lang="en-US" dirty="0" smtClean="0"/>
            </a:br>
            <a:r>
              <a:rPr lang="en-US" dirty="0" err="1" smtClean="0"/>
              <a:t>heterojunction</a:t>
            </a:r>
            <a:r>
              <a:rPr lang="en-US" dirty="0" smtClean="0"/>
              <a:t>- (13-79%)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41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126162"/>
          </a:xfrm>
        </p:spPr>
        <p:txBody>
          <a:bodyPr/>
          <a:lstStyle/>
          <a:p>
            <a:r>
              <a:rPr lang="en-US" dirty="0" smtClean="0"/>
              <a:t>Noble metals like </a:t>
            </a:r>
            <a:r>
              <a:rPr lang="en-US" dirty="0" err="1" smtClean="0"/>
              <a:t>Pt,Ag,Au</a:t>
            </a:r>
            <a:r>
              <a:rPr lang="en-US" dirty="0" smtClean="0"/>
              <a:t>, </a:t>
            </a:r>
            <a:r>
              <a:rPr lang="en-US" dirty="0" err="1" smtClean="0"/>
              <a:t>Pd</a:t>
            </a:r>
            <a:r>
              <a:rPr lang="en-US" dirty="0" smtClean="0"/>
              <a:t> Rh</a:t>
            </a:r>
            <a:br>
              <a:rPr lang="en-US" dirty="0" smtClean="0"/>
            </a:br>
            <a:r>
              <a:rPr lang="en-US" dirty="0" err="1" smtClean="0"/>
              <a:t>Schottky</a:t>
            </a:r>
            <a:r>
              <a:rPr lang="en-US" dirty="0" smtClean="0"/>
              <a:t> barrier </a:t>
            </a:r>
            <a:r>
              <a:rPr lang="en-US" dirty="0" err="1" smtClean="0"/>
              <a:t>vs</a:t>
            </a:r>
            <a:r>
              <a:rPr lang="en-US" dirty="0" smtClean="0"/>
              <a:t> Fermi level</a:t>
            </a:r>
            <a:br>
              <a:rPr lang="en-US" dirty="0" smtClean="0"/>
            </a:br>
            <a:r>
              <a:rPr lang="en-US" dirty="0" smtClean="0"/>
              <a:t>work function and E</a:t>
            </a:r>
            <a:r>
              <a:rPr lang="en-US" baseline="-25000" dirty="0" smtClean="0"/>
              <a:t>CB – </a:t>
            </a:r>
            <a:r>
              <a:rPr lang="en-US" dirty="0" smtClean="0"/>
              <a:t>dark catalytic effect of the metal deposited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52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en-US" dirty="0" smtClean="0"/>
              <a:t>RGO good electron transport scaffold large adsorption region for the pollutant. Z scheme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03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 smtClean="0"/>
              <a:t>Organic dye  sensitize and other functions have to be considered and hence making them as model systems need careful examination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23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278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Modification by doping and new photo-catalytic materials - introduction of foreign elements in the host matrix without new crystallographic phase</a:t>
            </a:r>
            <a:br>
              <a:rPr lang="en-US" dirty="0" smtClean="0"/>
            </a:br>
            <a:r>
              <a:rPr lang="en-US" dirty="0" smtClean="0"/>
              <a:t>net separation – extend solar spectrum  </a:t>
            </a:r>
            <a:br>
              <a:rPr lang="en-US" dirty="0" smtClean="0"/>
            </a:br>
            <a:r>
              <a:rPr lang="en-US" dirty="0" smtClean="0"/>
              <a:t>metal ions intrinsic energy levels electron or hole acceptors recombination (Fe).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5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 smtClean="0"/>
              <a:t>Stability of the dopant</a:t>
            </a:r>
            <a:br>
              <a:rPr lang="en-US" dirty="0" smtClean="0"/>
            </a:br>
            <a:r>
              <a:rPr lang="en-US" dirty="0" smtClean="0"/>
              <a:t>Non metal N,C,S Oh radical or oxygen radical</a:t>
            </a:r>
            <a:br>
              <a:rPr lang="en-US" dirty="0" smtClean="0"/>
            </a:br>
            <a:r>
              <a:rPr lang="en-US" dirty="0" smtClean="0"/>
              <a:t>composite systems </a:t>
            </a:r>
            <a:r>
              <a:rPr lang="en-US" dirty="0" err="1" smtClean="0"/>
              <a:t>GaN:ZnO</a:t>
            </a:r>
            <a:r>
              <a:rPr lang="en-US" dirty="0" smtClean="0"/>
              <a:t> 2.4to 2.8 </a:t>
            </a:r>
            <a:r>
              <a:rPr lang="en-US" dirty="0" err="1" smtClean="0"/>
              <a:t>eVis</a:t>
            </a:r>
            <a:r>
              <a:rPr lang="en-US" dirty="0" smtClean="0"/>
              <a:t> lower than expected 3 from Zn 3d and Nitrogen 2p lead bismuth </a:t>
            </a:r>
            <a:r>
              <a:rPr lang="en-US" dirty="0" err="1" smtClean="0"/>
              <a:t>niobate</a:t>
            </a:r>
            <a:r>
              <a:rPr lang="en-US" dirty="0" smtClean="0"/>
              <a:t>, calcium bismuth zinc gallium systems.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4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en-US" dirty="0" smtClean="0"/>
              <a:t>Anisotropic photo-catalysts and other </a:t>
            </a:r>
            <a:r>
              <a:rPr lang="en-US" dirty="0" err="1" smtClean="0"/>
              <a:t>structures!D</a:t>
            </a:r>
            <a:r>
              <a:rPr lang="en-US" dirty="0" smtClean="0"/>
              <a:t>, </a:t>
            </a:r>
            <a:r>
              <a:rPr lang="en-US" dirty="0" err="1" smtClean="0"/>
              <a:t>Nanorods</a:t>
            </a:r>
            <a:r>
              <a:rPr lang="en-US" dirty="0" smtClean="0"/>
              <a:t>, wires, ribbons </a:t>
            </a:r>
            <a:r>
              <a:rPr lang="en-US" dirty="0" err="1" smtClean="0"/>
              <a:t>vectorial</a:t>
            </a:r>
            <a:r>
              <a:rPr lang="en-US" dirty="0" smtClean="0"/>
              <a:t> charge transport – non electrochemical the effect may not be clear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5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Progress in Heterogeneous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Photocatalysis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From Classical Radical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Chemistry to Engineering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Nanomaterials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Solar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Reactors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W.Y.Teoh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J.A.Scott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R.Amal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J.Physical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Chemistry Letters, 3, 629-639 (2012)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7924"/>
            <a:ext cx="91440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458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7244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Schematic diagram of the mobility path of photoelectrons upon </a:t>
            </a:r>
            <a:r>
              <a:rPr lang="en-US" dirty="0" err="1"/>
              <a:t>bandgap</a:t>
            </a:r>
            <a:r>
              <a:rPr lang="en-US" dirty="0"/>
              <a:t> excitation in: (a) a </a:t>
            </a:r>
            <a:r>
              <a:rPr lang="en-US" dirty="0" err="1"/>
              <a:t>photoelectrochemical</a:t>
            </a:r>
            <a:r>
              <a:rPr lang="en-US" dirty="0"/>
              <a:t> system comprising </a:t>
            </a:r>
            <a:r>
              <a:rPr lang="en-US" dirty="0" smtClean="0"/>
              <a:t>an aligned </a:t>
            </a:r>
            <a:r>
              <a:rPr lang="en-US" dirty="0"/>
              <a:t>longitudinal </a:t>
            </a:r>
            <a:r>
              <a:rPr lang="en-US" dirty="0" err="1"/>
              <a:t>photocatalyst</a:t>
            </a:r>
            <a:r>
              <a:rPr lang="en-US" dirty="0"/>
              <a:t> array where an externally applied potential bias exists; (b) the corresponding suspended longitudinal</a:t>
            </a:r>
          </a:p>
          <a:p>
            <a:r>
              <a:rPr lang="en-US" dirty="0" err="1"/>
              <a:t>photocatalysts</a:t>
            </a:r>
            <a:r>
              <a:rPr lang="en-US" dirty="0"/>
              <a:t>; and (c) an aggregate of particulate </a:t>
            </a:r>
            <a:r>
              <a:rPr lang="en-US" dirty="0" err="1"/>
              <a:t>photocatalysts</a:t>
            </a:r>
            <a:r>
              <a:rPr lang="en-US" dirty="0"/>
              <a:t>. In the latter two systems, photoelectrons diffuse almost “naturally” to the </a:t>
            </a:r>
            <a:r>
              <a:rPr lang="en-US" dirty="0" smtClean="0"/>
              <a:t>reactive or </a:t>
            </a:r>
            <a:r>
              <a:rPr lang="en-US" dirty="0"/>
              <a:t>charge trapping sites. Deep and shallow traps exist in all three systems, arising from various crystal defects and grain boundaries. U denotes </a:t>
            </a:r>
            <a:r>
              <a:rPr lang="en-US" dirty="0" smtClean="0"/>
              <a:t>the electrochemical </a:t>
            </a:r>
            <a:r>
              <a:rPr lang="en-US" dirty="0"/>
              <a:t>potential of the photoelectrons driving their transport along the </a:t>
            </a:r>
            <a:r>
              <a:rPr lang="en-US" dirty="0" err="1"/>
              <a:t>photocatalysts</a:t>
            </a:r>
            <a:r>
              <a:rPr lang="en-US" dirty="0" smtClean="0"/>
              <a:t>.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74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89844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Synthesis of </a:t>
            </a:r>
            <a:r>
              <a:rPr lang="en-US" sz="2800" dirty="0" smtClean="0"/>
              <a:t>photo-catalysts </a:t>
            </a:r>
            <a:r>
              <a:rPr lang="en-US" sz="2800" dirty="0"/>
              <a:t>possessing alternate </a:t>
            </a:r>
            <a:r>
              <a:rPr lang="en-US" sz="2800" dirty="0" smtClean="0"/>
              <a:t>morphologies such </a:t>
            </a:r>
            <a:r>
              <a:rPr lang="en-US" sz="2800" dirty="0"/>
              <a:t>as cube, pyramid, spinel, and fractals has also been </a:t>
            </a:r>
            <a:r>
              <a:rPr lang="en-US" sz="2800" dirty="0" smtClean="0"/>
              <a:t>extensively reported </a:t>
            </a:r>
            <a:r>
              <a:rPr lang="en-US" sz="2800" dirty="0"/>
              <a:t>in recent years. Compared with the </a:t>
            </a:r>
            <a:r>
              <a:rPr lang="en-US" sz="2800" dirty="0" smtClean="0"/>
              <a:t>anisotropic design</a:t>
            </a:r>
            <a:r>
              <a:rPr lang="en-US" sz="2800" dirty="0"/>
              <a:t>, these 3D structures are bound by their facets</a:t>
            </a:r>
            <a:r>
              <a:rPr lang="en-US" sz="2800" dirty="0" smtClean="0"/>
              <a:t>, each </a:t>
            </a:r>
            <a:r>
              <a:rPr lang="en-US" sz="2800" dirty="0"/>
              <a:t>of which is energetically unique. In principle, </a:t>
            </a:r>
            <a:r>
              <a:rPr lang="en-US" sz="2800" dirty="0" smtClean="0"/>
              <a:t>the photo-catalytic </a:t>
            </a:r>
            <a:r>
              <a:rPr lang="en-US" sz="2800" dirty="0"/>
              <a:t>redox sites as well as sites for preferential </a:t>
            </a:r>
            <a:r>
              <a:rPr lang="en-US" sz="2800" dirty="0" smtClean="0"/>
              <a:t>adsorption of </a:t>
            </a:r>
            <a:r>
              <a:rPr lang="en-US" sz="2800" dirty="0"/>
              <a:t>reactants are dictated by the facets. Association </a:t>
            </a:r>
            <a:r>
              <a:rPr lang="en-US" sz="2800" dirty="0" smtClean="0"/>
              <a:t>of facet </a:t>
            </a:r>
            <a:r>
              <a:rPr lang="en-US" sz="2800" dirty="0"/>
              <a:t>control with catalytic selectivity is a topic that has </a:t>
            </a:r>
            <a:r>
              <a:rPr lang="en-US" sz="2800" dirty="0" smtClean="0"/>
              <a:t>been thoroughly </a:t>
            </a:r>
            <a:r>
              <a:rPr lang="en-US" sz="2800" dirty="0"/>
              <a:t>investigated in thermal (</a:t>
            </a:r>
            <a:r>
              <a:rPr lang="en-US" sz="2800" dirty="0" err="1"/>
              <a:t>nonphoto</a:t>
            </a:r>
            <a:r>
              <a:rPr lang="en-US" sz="2800" dirty="0"/>
              <a:t>) catalytic reactions</a:t>
            </a:r>
          </a:p>
        </p:txBody>
      </p:sp>
    </p:spTree>
    <p:extLst>
      <p:ext uri="{BB962C8B-B14F-4D97-AF65-F5344CB8AC3E}">
        <p14:creationId xmlns:p14="http://schemas.microsoft.com/office/powerpoint/2010/main" val="676541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TiO</a:t>
            </a:r>
            <a:r>
              <a:rPr lang="en-US" baseline="-25000" dirty="0" smtClean="0"/>
              <a:t>2</a:t>
            </a:r>
            <a:r>
              <a:rPr lang="en-US" dirty="0" smtClean="0"/>
              <a:t> {001} facet {00a}0.9Jm</a:t>
            </a:r>
            <a:r>
              <a:rPr lang="en-US" baseline="30000" dirty="0" smtClean="0"/>
              <a:t>-2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{010 = 0.53;{101}0.44</a:t>
            </a:r>
            <a:br>
              <a:rPr lang="en-US" dirty="0" smtClean="0"/>
            </a:br>
            <a:r>
              <a:rPr lang="en-US" dirty="0"/>
              <a:t>(1) preferential adsorption of targeted reactants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(2</a:t>
            </a:r>
            <a:r>
              <a:rPr lang="en-US" dirty="0" smtClean="0"/>
              <a:t>) migration </a:t>
            </a:r>
            <a:r>
              <a:rPr lang="en-US" dirty="0"/>
              <a:t>of charge carriers,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3) interfacial oxygen exchange/</a:t>
            </a:r>
            <a:br>
              <a:rPr lang="en-US" dirty="0"/>
            </a:br>
            <a:r>
              <a:rPr lang="en-US" dirty="0"/>
              <a:t>mobility,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(4) product desorption.</a:t>
            </a:r>
            <a:r>
              <a:rPr lang="en-US" baseline="30000" dirty="0" smtClean="0"/>
              <a:t/>
            </a:r>
            <a:br>
              <a:rPr lang="en-US" baseline="30000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56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413338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They </a:t>
            </a:r>
            <a:r>
              <a:rPr lang="en-US" sz="2800" dirty="0" smtClean="0"/>
              <a:t>identified rutile </a:t>
            </a:r>
            <a:r>
              <a:rPr lang="en-US" sz="2800" dirty="0"/>
              <a:t>{110} and </a:t>
            </a:r>
            <a:r>
              <a:rPr lang="en-US" sz="2800" dirty="0" err="1"/>
              <a:t>anatase</a:t>
            </a:r>
            <a:r>
              <a:rPr lang="en-US" sz="2800" dirty="0"/>
              <a:t> {011} as the reductive sites, </a:t>
            </a:r>
            <a:r>
              <a:rPr lang="en-US" sz="2800" dirty="0" smtClean="0"/>
              <a:t>whereas rutile </a:t>
            </a:r>
            <a:r>
              <a:rPr lang="en-US" sz="2800" dirty="0"/>
              <a:t>{011} and </a:t>
            </a:r>
            <a:r>
              <a:rPr lang="en-US" sz="2800" dirty="0" err="1"/>
              <a:t>anatase</a:t>
            </a:r>
            <a:r>
              <a:rPr lang="en-US" sz="2800" dirty="0"/>
              <a:t> {001} acted as the oxidative sites. </a:t>
            </a:r>
            <a:r>
              <a:rPr lang="en-US" sz="2800" dirty="0" smtClean="0"/>
              <a:t>The reductive </a:t>
            </a:r>
            <a:r>
              <a:rPr lang="en-US" sz="2800" dirty="0" err="1"/>
              <a:t>anatase</a:t>
            </a:r>
            <a:r>
              <a:rPr lang="en-US" sz="2800" dirty="0"/>
              <a:t> {011} was further confirmed visually by </a:t>
            </a:r>
            <a:r>
              <a:rPr lang="en-US" sz="2800" dirty="0" smtClean="0"/>
              <a:t>single particle fluorescence spectroscopy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5871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8984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Photon Delivery. No matter how active a </a:t>
            </a:r>
            <a:r>
              <a:rPr lang="en-US" sz="3200" dirty="0" smtClean="0"/>
              <a:t>photo-catalyst</a:t>
            </a:r>
            <a:r>
              <a:rPr lang="en-US" sz="3200" dirty="0"/>
              <a:t>, </a:t>
            </a:r>
            <a:r>
              <a:rPr lang="en-US" sz="3200" dirty="0" smtClean="0"/>
              <a:t>if photons </a:t>
            </a:r>
            <a:r>
              <a:rPr lang="en-US" sz="3200" dirty="0"/>
              <a:t>are not effectively transmitted to its surface then its </a:t>
            </a:r>
            <a:r>
              <a:rPr lang="en-US" sz="3200" dirty="0" smtClean="0"/>
              <a:t>full potential </a:t>
            </a:r>
            <a:r>
              <a:rPr lang="en-US" sz="3200" dirty="0"/>
              <a:t>will not be reached and system efficiency will </a:t>
            </a:r>
            <a:r>
              <a:rPr lang="en-US" sz="3200" dirty="0" smtClean="0"/>
              <a:t>be lowered</a:t>
            </a:r>
            <a:r>
              <a:rPr lang="en-US" sz="3200" dirty="0"/>
              <a:t>. Consequently, this aspect deserves to be mentioned </a:t>
            </a:r>
            <a:r>
              <a:rPr lang="en-US" sz="3200" dirty="0" smtClean="0"/>
              <a:t>as it </a:t>
            </a:r>
            <a:r>
              <a:rPr lang="en-US" sz="3200" dirty="0"/>
              <a:t>represents a key component of any successful </a:t>
            </a:r>
            <a:r>
              <a:rPr lang="en-US" sz="3200" dirty="0" smtClean="0"/>
              <a:t>photo-catalytic</a:t>
            </a:r>
            <a:endParaRPr lang="en-US" sz="3200" dirty="0"/>
          </a:p>
          <a:p>
            <a:r>
              <a:rPr lang="en-US" sz="3200" dirty="0"/>
              <a:t>array. The challenge lies in ensuring that the </a:t>
            </a:r>
            <a:r>
              <a:rPr lang="en-US" sz="3200" dirty="0" smtClean="0"/>
              <a:t>photo-catalytic rate is </a:t>
            </a:r>
            <a:r>
              <a:rPr lang="en-US" sz="3200" dirty="0"/>
              <a:t>not limited by a poor illumination strategy. However, </a:t>
            </a:r>
            <a:r>
              <a:rPr lang="en-US" sz="3200" dirty="0" smtClean="0"/>
              <a:t>effective photon </a:t>
            </a:r>
            <a:r>
              <a:rPr lang="en-US" sz="3200" dirty="0"/>
              <a:t>delivery has to be balanced with mass </a:t>
            </a:r>
            <a:r>
              <a:rPr lang="en-US" sz="3200" dirty="0" smtClean="0"/>
              <a:t>transfer effects</a:t>
            </a:r>
            <a:r>
              <a:rPr lang="en-US" sz="3200" dirty="0"/>
              <a:t>, with the two mainly governed by </a:t>
            </a:r>
            <a:r>
              <a:rPr lang="en-US" sz="3200" dirty="0" smtClean="0"/>
              <a:t>photo-reactor </a:t>
            </a:r>
            <a:r>
              <a:rPr lang="en-US" sz="3200" dirty="0"/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3394208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81965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Schematic diagram of: (a) </a:t>
            </a:r>
            <a:r>
              <a:rPr lang="en-US" dirty="0" err="1"/>
              <a:t>Channelled</a:t>
            </a:r>
            <a:r>
              <a:rPr lang="en-US" dirty="0"/>
              <a:t> optical fiber reactor (COFR) system for the gas-phase </a:t>
            </a:r>
            <a:r>
              <a:rPr lang="en-US" dirty="0" err="1"/>
              <a:t>photocatalytic</a:t>
            </a:r>
            <a:r>
              <a:rPr lang="en-US" dirty="0"/>
              <a:t> degradation of VOCs − </a:t>
            </a:r>
            <a:r>
              <a:rPr lang="en-US" dirty="0" smtClean="0"/>
              <a:t>inset shows </a:t>
            </a:r>
            <a:r>
              <a:rPr lang="en-US" dirty="0"/>
              <a:t>a cross sectional view of the COFR and its dimensions and (b) light reflection and refraction from/across a quartz </a:t>
            </a:r>
            <a:r>
              <a:rPr lang="en-US" dirty="0" err="1"/>
              <a:t>photoreactor</a:t>
            </a:r>
            <a:r>
              <a:rPr lang="en-US" dirty="0"/>
              <a:t> wall coated</a:t>
            </a:r>
          </a:p>
          <a:p>
            <a:r>
              <a:rPr lang="en-US" dirty="0"/>
              <a:t>with (</a:t>
            </a:r>
            <a:r>
              <a:rPr lang="en-US" dirty="0" err="1"/>
              <a:t>i</a:t>
            </a:r>
            <a:r>
              <a:rPr lang="en-US" dirty="0"/>
              <a:t>) </a:t>
            </a:r>
            <a:r>
              <a:rPr lang="en-US" dirty="0" err="1"/>
              <a:t>mesoporous</a:t>
            </a:r>
            <a:r>
              <a:rPr lang="en-US" dirty="0"/>
              <a:t> SiO2 only and (ii) a </a:t>
            </a:r>
            <a:r>
              <a:rPr lang="en-US" dirty="0" err="1"/>
              <a:t>mesoporous</a:t>
            </a:r>
            <a:r>
              <a:rPr lang="en-US" dirty="0"/>
              <a:t> SiO2 optical barrier between the wall and a TiO2 coating − Pi = incident light, </a:t>
            </a:r>
            <a:r>
              <a:rPr lang="en-US" dirty="0" err="1"/>
              <a:t>Pr</a:t>
            </a:r>
            <a:r>
              <a:rPr lang="en-US" dirty="0"/>
              <a:t> </a:t>
            </a:r>
            <a:r>
              <a:rPr lang="en-US"/>
              <a:t>= </a:t>
            </a:r>
            <a:r>
              <a:rPr lang="en-US" smtClean="0"/>
              <a:t>reflected light</a:t>
            </a:r>
            <a:r>
              <a:rPr lang="en-US" dirty="0"/>
              <a:t>, θ = incidental angle</a:t>
            </a:r>
            <a:r>
              <a:rPr lang="en-US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12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238" y="136228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Mukherjee and Ray defined four </a:t>
            </a:r>
            <a:r>
              <a:rPr lang="en-US" sz="2400" dirty="0" err="1"/>
              <a:t>photoreactor</a:t>
            </a:r>
            <a:r>
              <a:rPr lang="en-US" sz="2400" dirty="0"/>
              <a:t> groups − slurry</a:t>
            </a:r>
            <a:r>
              <a:rPr lang="en-US" sz="2400" dirty="0" smtClean="0"/>
              <a:t>, immersion</a:t>
            </a:r>
            <a:r>
              <a:rPr lang="en-US" sz="2400" dirty="0"/>
              <a:t>, distributive, and external illumination − with </a:t>
            </a:r>
            <a:r>
              <a:rPr lang="en-US" sz="2400" dirty="0" smtClean="0"/>
              <a:t>each class </a:t>
            </a:r>
            <a:r>
              <a:rPr lang="en-US" sz="2400" dirty="0"/>
              <a:t>providing superior performance in terms of </a:t>
            </a:r>
            <a:r>
              <a:rPr lang="en-US" sz="2400" dirty="0" smtClean="0"/>
              <a:t>photon delivery </a:t>
            </a:r>
            <a:r>
              <a:rPr lang="en-US" sz="2400" dirty="0"/>
              <a:t>or mass transfer, but rarely </a:t>
            </a:r>
            <a:r>
              <a:rPr lang="en-US" sz="2400" dirty="0" smtClean="0"/>
              <a:t>both </a:t>
            </a:r>
            <a:r>
              <a:rPr lang="en-US" sz="2400" dirty="0"/>
              <a:t>For instance, </a:t>
            </a:r>
            <a:r>
              <a:rPr lang="en-US" sz="2400" dirty="0" smtClean="0"/>
              <a:t>slurry </a:t>
            </a:r>
            <a:r>
              <a:rPr lang="en-US" sz="2400" dirty="0" err="1" smtClean="0"/>
              <a:t>photoreactors</a:t>
            </a:r>
            <a:r>
              <a:rPr lang="en-US" sz="2400" dirty="0" smtClean="0"/>
              <a:t> </a:t>
            </a:r>
            <a:r>
              <a:rPr lang="en-US" sz="2400" dirty="0"/>
              <a:t>facilitate mass transfer; however, in the </a:t>
            </a:r>
            <a:r>
              <a:rPr lang="en-US" sz="2400" dirty="0" smtClean="0"/>
              <a:t>context of </a:t>
            </a:r>
            <a:r>
              <a:rPr lang="en-US" sz="2400" dirty="0"/>
              <a:t>uniformly supplying photons to the surface they are </a:t>
            </a:r>
            <a:r>
              <a:rPr lang="en-US" sz="2400" dirty="0" smtClean="0"/>
              <a:t>limited </a:t>
            </a:r>
            <a:r>
              <a:rPr lang="en-US" sz="2400" dirty="0"/>
              <a:t>by poor light penetration into the suspension. An alternative </a:t>
            </a:r>
            <a:r>
              <a:rPr lang="en-US" sz="2400" dirty="0" smtClean="0"/>
              <a:t>to slurry photo-reactors </a:t>
            </a:r>
            <a:r>
              <a:rPr lang="en-US" sz="2400" dirty="0"/>
              <a:t>is thin film systems where the </a:t>
            </a:r>
            <a:r>
              <a:rPr lang="en-US" sz="2400" dirty="0" smtClean="0"/>
              <a:t>photo-catalyst is </a:t>
            </a:r>
            <a:r>
              <a:rPr lang="en-US" sz="2400" dirty="0"/>
              <a:t>present as a thin film on the reactor walls. This </a:t>
            </a:r>
            <a:r>
              <a:rPr lang="en-US" sz="2400" dirty="0" smtClean="0"/>
              <a:t>reactor variety </a:t>
            </a:r>
            <a:r>
              <a:rPr lang="en-US" sz="2400" dirty="0"/>
              <a:t>promotes illumination but at the detriment of </a:t>
            </a:r>
            <a:r>
              <a:rPr lang="en-US" sz="2400" dirty="0" smtClean="0"/>
              <a:t>mass transfer</a:t>
            </a:r>
            <a:r>
              <a:rPr lang="en-US" sz="2400" dirty="0"/>
              <a:t>. The coated area may be increased by packing with </a:t>
            </a:r>
            <a:r>
              <a:rPr lang="en-US" sz="2400" dirty="0" smtClean="0"/>
              <a:t>a material </a:t>
            </a:r>
            <a:r>
              <a:rPr lang="en-US" sz="2400" dirty="0"/>
              <a:t>(e.g., beads, fiberglass mesh) coated with the </a:t>
            </a:r>
            <a:r>
              <a:rPr lang="en-US" sz="2400" dirty="0" err="1"/>
              <a:t>photocatalyst</a:t>
            </a:r>
            <a:r>
              <a:rPr lang="en-US" sz="2400" dirty="0" smtClean="0"/>
              <a:t>, although </a:t>
            </a:r>
            <a:r>
              <a:rPr lang="en-US" sz="2400" dirty="0"/>
              <a:t>again this is at the expense of light penetration</a:t>
            </a:r>
            <a:r>
              <a:rPr lang="en-US" sz="2400" dirty="0" smtClean="0"/>
              <a:t>. Distributive </a:t>
            </a:r>
            <a:r>
              <a:rPr lang="en-US" sz="2400" dirty="0"/>
              <a:t>systems, such as those employing </a:t>
            </a:r>
            <a:r>
              <a:rPr lang="en-US" sz="2400" dirty="0" smtClean="0"/>
              <a:t>optical </a:t>
            </a:r>
            <a:r>
              <a:rPr lang="en-US" sz="2400" dirty="0" err="1" smtClean="0"/>
              <a:t>fibres</a:t>
            </a:r>
            <a:r>
              <a:rPr lang="en-US" sz="2400" dirty="0" smtClean="0"/>
              <a:t> </a:t>
            </a:r>
            <a:r>
              <a:rPr lang="en-US" sz="2400" dirty="0"/>
              <a:t>as waveguides, allow for the two criteria to be </a:t>
            </a:r>
            <a:r>
              <a:rPr lang="en-US" sz="2400" dirty="0" smtClean="0"/>
              <a:t>satisfied </a:t>
            </a:r>
            <a:r>
              <a:rPr lang="en-US" sz="2400" dirty="0"/>
              <a:t>however, complications with uncontrolled light refraction </a:t>
            </a:r>
            <a:r>
              <a:rPr lang="en-US" sz="2400" dirty="0" smtClean="0"/>
              <a:t>across the </a:t>
            </a:r>
            <a:r>
              <a:rPr lang="en-US" sz="2400" dirty="0"/>
              <a:t>coated interface hamper this technology. Recent efforts </a:t>
            </a:r>
            <a:r>
              <a:rPr lang="en-US" sz="2400" dirty="0" smtClean="0"/>
              <a:t>by ourselves </a:t>
            </a:r>
            <a:r>
              <a:rPr lang="en-US" sz="2400" dirty="0"/>
              <a:t>and others have focused on overcoming this issue </a:t>
            </a:r>
            <a:r>
              <a:rPr lang="en-US" sz="2400" dirty="0" smtClean="0"/>
              <a:t>by modifying </a:t>
            </a:r>
            <a:r>
              <a:rPr lang="en-US" sz="2400" dirty="0"/>
              <a:t>optical fiber </a:t>
            </a:r>
            <a:r>
              <a:rPr lang="en-US" sz="2400" dirty="0" smtClean="0"/>
              <a:t>design </a:t>
            </a:r>
            <a:r>
              <a:rPr lang="en-US" sz="2400" dirty="0"/>
              <a:t>(Figure 6a) or by using an</a:t>
            </a:r>
          </a:p>
          <a:p>
            <a:r>
              <a:rPr lang="en-US" sz="2400" dirty="0"/>
              <a:t>intermediate </a:t>
            </a:r>
            <a:r>
              <a:rPr lang="en-US" sz="2400" dirty="0" smtClean="0"/>
              <a:t>coating </a:t>
            </a:r>
            <a:r>
              <a:rPr lang="en-US" sz="2400" dirty="0"/>
              <a:t>(Figure 6b) with some success</a:t>
            </a:r>
          </a:p>
        </p:txBody>
      </p:sp>
    </p:spTree>
    <p:extLst>
      <p:ext uri="{BB962C8B-B14F-4D97-AF65-F5344CB8AC3E}">
        <p14:creationId xmlns:p14="http://schemas.microsoft.com/office/powerpoint/2010/main" val="2625334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Outlook and Concluding Remarks.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growth of </a:t>
            </a:r>
            <a:r>
              <a:rPr lang="en-US" sz="2400" dirty="0" smtClean="0"/>
              <a:t>heterogeneous </a:t>
            </a:r>
            <a:r>
              <a:rPr lang="en-US" sz="2400" dirty="0" err="1" smtClean="0"/>
              <a:t>photocatalysis</a:t>
            </a:r>
            <a:r>
              <a:rPr lang="en-US" sz="2400" dirty="0" smtClean="0"/>
              <a:t> </a:t>
            </a:r>
            <a:r>
              <a:rPr lang="en-US" sz="2400" dirty="0"/>
              <a:t>has been and will continue to </a:t>
            </a:r>
            <a:r>
              <a:rPr lang="en-US" sz="2400" dirty="0" smtClean="0"/>
              <a:t>be application-driven</a:t>
            </a:r>
            <a:r>
              <a:rPr lang="en-US" sz="2400" dirty="0"/>
              <a:t>, supported by strong process fundamentals</a:t>
            </a:r>
            <a:r>
              <a:rPr lang="en-US" sz="2400" dirty="0" smtClean="0"/>
              <a:t>. Solar </a:t>
            </a:r>
            <a:r>
              <a:rPr lang="en-US" sz="2400" dirty="0"/>
              <a:t>water splitting and environmental remediation, which </a:t>
            </a:r>
            <a:r>
              <a:rPr lang="en-US" sz="2400" dirty="0" smtClean="0"/>
              <a:t>are the </a:t>
            </a:r>
            <a:r>
              <a:rPr lang="en-US" sz="2400" dirty="0"/>
              <a:t>mainstay applications, will continue to serve as </a:t>
            </a:r>
            <a:r>
              <a:rPr lang="en-US" sz="2400" dirty="0" smtClean="0"/>
              <a:t>important platforms </a:t>
            </a:r>
            <a:r>
              <a:rPr lang="en-US" sz="2400" dirty="0"/>
              <a:t>for showcasing </a:t>
            </a:r>
            <a:r>
              <a:rPr lang="en-US" sz="2400" dirty="0" err="1"/>
              <a:t>photocatalytic</a:t>
            </a:r>
            <a:r>
              <a:rPr lang="en-US" sz="2400" dirty="0"/>
              <a:t> technologies as well </a:t>
            </a:r>
            <a:r>
              <a:rPr lang="en-US" sz="2400" dirty="0" smtClean="0"/>
              <a:t>as motivation </a:t>
            </a:r>
            <a:r>
              <a:rPr lang="en-US" sz="2400" dirty="0"/>
              <a:t>for establishing relevant fundamental knowledge. </a:t>
            </a:r>
            <a:r>
              <a:rPr lang="en-US" sz="2400" dirty="0" smtClean="0"/>
              <a:t>In addition</a:t>
            </a:r>
            <a:r>
              <a:rPr lang="en-US" sz="2400" dirty="0"/>
              <a:t>, the </a:t>
            </a:r>
            <a:r>
              <a:rPr lang="en-US" sz="2400" dirty="0" err="1"/>
              <a:t>photocatalytic</a:t>
            </a:r>
            <a:r>
              <a:rPr lang="en-US" sz="2400" dirty="0"/>
              <a:t> conversion of carbon dioxide </a:t>
            </a:r>
            <a:r>
              <a:rPr lang="en-US" sz="2400" dirty="0" smtClean="0"/>
              <a:t>to fuels </a:t>
            </a:r>
            <a:r>
              <a:rPr lang="en-US" sz="2400" dirty="0"/>
              <a:t>and other useful chemicals is expected to be a dominant</a:t>
            </a:r>
          </a:p>
          <a:p>
            <a:r>
              <a:rPr lang="en-US" sz="2400" dirty="0"/>
              <a:t>area and contribute new knowledge, be it the reaction mechanisms</a:t>
            </a:r>
            <a:r>
              <a:rPr lang="en-US" sz="2400" dirty="0" smtClean="0"/>
              <a:t>, materials </a:t>
            </a:r>
            <a:r>
              <a:rPr lang="en-US" sz="2400" dirty="0"/>
              <a:t>design, or reactor design. Whereas </a:t>
            </a:r>
            <a:r>
              <a:rPr lang="en-US" sz="2400" dirty="0" smtClean="0"/>
              <a:t>successes in </a:t>
            </a:r>
            <a:r>
              <a:rPr lang="en-US" sz="2400" dirty="0"/>
              <a:t>pursuing the different areas of </a:t>
            </a:r>
            <a:r>
              <a:rPr lang="en-US" sz="2400" dirty="0" err="1"/>
              <a:t>photocatalytic</a:t>
            </a:r>
            <a:r>
              <a:rPr lang="en-US" sz="2400" dirty="0"/>
              <a:t> applications are</a:t>
            </a:r>
          </a:p>
          <a:p>
            <a:r>
              <a:rPr lang="en-US" sz="2400" dirty="0"/>
              <a:t>highly rewarding, it is critical to remember that </a:t>
            </a:r>
            <a:r>
              <a:rPr lang="en-US" sz="2400" dirty="0" smtClean="0"/>
              <a:t>establishing fundamental </a:t>
            </a:r>
            <a:r>
              <a:rPr lang="en-US" sz="2400" dirty="0"/>
              <a:t>depth in </a:t>
            </a:r>
            <a:r>
              <a:rPr lang="en-US" sz="2400" dirty="0" err="1"/>
              <a:t>photocatalysis</a:t>
            </a:r>
            <a:r>
              <a:rPr lang="en-US" sz="2400" dirty="0"/>
              <a:t> is the shared responsibility </a:t>
            </a:r>
            <a:r>
              <a:rPr lang="en-US" sz="2400" dirty="0" smtClean="0"/>
              <a:t>of scientists </a:t>
            </a:r>
            <a:r>
              <a:rPr lang="en-US" sz="2400" dirty="0"/>
              <a:t>and engineers alike. At the same time, </a:t>
            </a:r>
            <a:r>
              <a:rPr lang="en-US" sz="2400" dirty="0" smtClean="0"/>
              <a:t>continuous bridging </a:t>
            </a:r>
            <a:r>
              <a:rPr lang="en-US" sz="2400" dirty="0"/>
              <a:t>of interdisciplinary knowledge has been identified, at </a:t>
            </a:r>
            <a:r>
              <a:rPr lang="en-US" sz="2400" dirty="0" smtClean="0"/>
              <a:t>least within </a:t>
            </a:r>
            <a:r>
              <a:rPr lang="en-US" sz="2400" dirty="0"/>
              <a:t>this Perspective, as one of the most important elements </a:t>
            </a:r>
            <a:r>
              <a:rPr lang="en-US" sz="2400" dirty="0" smtClean="0"/>
              <a:t>to warrant </a:t>
            </a:r>
            <a:r>
              <a:rPr lang="en-US" sz="2400" dirty="0"/>
              <a:t>sustainable growth of the field for many years to come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61102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Overview of Time Evolution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Photocatalysis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997839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term functional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designates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photomediated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redox reactions such 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photocatalytic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water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splitting, environmental pollutant abatement, and organic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synthesis. Ultimately, these applications were fuelled by the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expectation of efficiently harnessing and utilizing freely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available solar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energy.</a:t>
            </a:r>
          </a:p>
        </p:txBody>
      </p:sp>
    </p:spTree>
    <p:extLst>
      <p:ext uri="{BB962C8B-B14F-4D97-AF65-F5344CB8AC3E}">
        <p14:creationId xmlns:p14="http://schemas.microsoft.com/office/powerpoint/2010/main" val="232692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64820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Schematic diagram of (a)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photoelectrochemical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system using a TiO2 single crystal as the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photoanode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; (b) the corresponding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energy diagram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system (which is similarly applicable to); and (c) the “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miniaturizsed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photoelectrochemical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system in the form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suspended platinized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TiO2 particulates. R denotes general organic electron-donor molecule</a:t>
            </a:r>
          </a:p>
        </p:txBody>
      </p:sp>
    </p:spTree>
    <p:extLst>
      <p:ext uri="{BB962C8B-B14F-4D97-AF65-F5344CB8AC3E}">
        <p14:creationId xmlns:p14="http://schemas.microsoft.com/office/powerpoint/2010/main" val="419314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8915400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694" y="5425808"/>
            <a:ext cx="88567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Number of publications pertaining to </a:t>
            </a:r>
            <a:r>
              <a:rPr lang="en-US" dirty="0" err="1"/>
              <a:t>photocatalysis</a:t>
            </a:r>
            <a:r>
              <a:rPr lang="en-US" dirty="0"/>
              <a:t> on a decadal basis originating from the top 12 (overall) publishing nations (topic</a:t>
            </a:r>
            <a:r>
              <a:rPr lang="en-US" dirty="0" smtClean="0"/>
              <a:t>: </a:t>
            </a:r>
            <a:r>
              <a:rPr lang="en-US" dirty="0" err="1" smtClean="0"/>
              <a:t>photocatalysis</a:t>
            </a:r>
            <a:r>
              <a:rPr lang="en-US" dirty="0" smtClean="0"/>
              <a:t>/</a:t>
            </a:r>
            <a:r>
              <a:rPr lang="en-US" dirty="0" err="1" smtClean="0"/>
              <a:t>photocatalytic</a:t>
            </a:r>
            <a:r>
              <a:rPr lang="en-US" dirty="0" smtClean="0"/>
              <a:t>/</a:t>
            </a:r>
            <a:r>
              <a:rPr lang="en-US" dirty="0" err="1" smtClean="0"/>
              <a:t>photocatalyst</a:t>
            </a:r>
            <a:r>
              <a:rPr lang="en-US" dirty="0"/>
              <a:t>, ISI Web of Science, 12/01/2012). Besides the traditional </a:t>
            </a:r>
            <a:r>
              <a:rPr lang="en-US" dirty="0" err="1"/>
              <a:t>photocatalysis</a:t>
            </a:r>
            <a:r>
              <a:rPr lang="en-US" dirty="0"/>
              <a:t> powerhouses of Japan and </a:t>
            </a:r>
            <a:r>
              <a:rPr lang="en-US" dirty="0" smtClean="0"/>
              <a:t>the United </a:t>
            </a:r>
            <a:r>
              <a:rPr lang="en-US" dirty="0"/>
              <a:t>States, the research output from China has dominated over the past decade, whereas South Korea and India have also experienced </a:t>
            </a:r>
            <a:r>
              <a:rPr lang="en-US" dirty="0" smtClean="0"/>
              <a:t>substantial growth in this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3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845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Although it </a:t>
            </a:r>
            <a:r>
              <a:rPr lang="en-US" sz="2800" dirty="0" smtClean="0"/>
              <a:t>was substrate-specific</a:t>
            </a:r>
            <a:r>
              <a:rPr lang="en-US" sz="2800" dirty="0"/>
              <a:t>, organic degradation was predominantly </a:t>
            </a:r>
            <a:r>
              <a:rPr lang="en-US" sz="2800" dirty="0" smtClean="0"/>
              <a:t>centered on </a:t>
            </a:r>
            <a:r>
              <a:rPr lang="en-US" sz="2800" dirty="0"/>
              <a:t>direct (hole-mediated) and indirect oxidation </a:t>
            </a:r>
            <a:r>
              <a:rPr lang="en-US" sz="2800" dirty="0" smtClean="0"/>
              <a:t>reactions (</a:t>
            </a:r>
            <a:r>
              <a:rPr lang="en-US" sz="2800" dirty="0"/>
              <a:t>mediated by hydroxyl and superoxide </a:t>
            </a:r>
            <a:r>
              <a:rPr lang="en-US" sz="2800" dirty="0" smtClean="0"/>
              <a:t>radicals) </a:t>
            </a:r>
            <a:r>
              <a:rPr lang="en-US" sz="2800" dirty="0"/>
              <a:t>This </a:t>
            </a:r>
            <a:r>
              <a:rPr lang="en-US" sz="2800" dirty="0" smtClean="0"/>
              <a:t>was complemented </a:t>
            </a:r>
            <a:r>
              <a:rPr lang="en-US" sz="2800" dirty="0"/>
              <a:t>by identifying the key function of </a:t>
            </a:r>
            <a:r>
              <a:rPr lang="en-US" sz="2800" dirty="0" smtClean="0"/>
              <a:t>molecular oxygen </a:t>
            </a:r>
            <a:r>
              <a:rPr lang="en-US" sz="2800" dirty="0"/>
              <a:t>as an efficient electron </a:t>
            </a:r>
            <a:r>
              <a:rPr lang="en-US" sz="2800" dirty="0" smtClean="0"/>
              <a:t>scavenger, </a:t>
            </a:r>
            <a:r>
              <a:rPr lang="en-US" sz="2800" dirty="0"/>
              <a:t>prompting </a:t>
            </a:r>
            <a:r>
              <a:rPr lang="en-US" sz="2800" dirty="0" smtClean="0"/>
              <a:t>system aeration </a:t>
            </a:r>
            <a:r>
              <a:rPr lang="en-US" sz="2800" dirty="0"/>
              <a:t>or oxygenation when assessing </a:t>
            </a:r>
            <a:r>
              <a:rPr lang="en-US" sz="2800" dirty="0" err="1"/>
              <a:t>photocatalytic</a:t>
            </a:r>
            <a:r>
              <a:rPr lang="en-US" sz="2800" dirty="0"/>
              <a:t> </a:t>
            </a:r>
            <a:r>
              <a:rPr lang="en-US" sz="2800" dirty="0" smtClean="0"/>
              <a:t>oxidation reactions</a:t>
            </a:r>
            <a:r>
              <a:rPr lang="en-US" sz="2800" dirty="0"/>
              <a:t>. Further interfacing with engineering saw </a:t>
            </a:r>
            <a:r>
              <a:rPr lang="en-US" sz="2800" dirty="0" smtClean="0"/>
              <a:t>effective photon </a:t>
            </a:r>
            <a:r>
              <a:rPr lang="en-US" sz="2800" dirty="0"/>
              <a:t>delivery to the </a:t>
            </a:r>
            <a:r>
              <a:rPr lang="en-US" sz="2800" dirty="0" err="1"/>
              <a:t>photocatalyst</a:t>
            </a:r>
            <a:r>
              <a:rPr lang="en-US" sz="2800" dirty="0"/>
              <a:t> surface through </a:t>
            </a:r>
            <a:r>
              <a:rPr lang="en-US" sz="2800" dirty="0" smtClean="0"/>
              <a:t>light harvesting </a:t>
            </a:r>
            <a:r>
              <a:rPr lang="en-US" sz="2800" dirty="0"/>
              <a:t>and </a:t>
            </a:r>
            <a:r>
              <a:rPr lang="en-US" sz="2800" dirty="0" err="1"/>
              <a:t>photoreactor</a:t>
            </a:r>
            <a:r>
              <a:rPr lang="en-US" sz="2800" dirty="0"/>
              <a:t> </a:t>
            </a:r>
            <a:r>
              <a:rPr lang="en-US" sz="2800" dirty="0" smtClean="0"/>
              <a:t>design.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2400" y="5444937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this instance,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photovoltaic 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PV) conversion by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excitonic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(dyes, quantum dots,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plasmonic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solar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cells is a vanguard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photocatalysis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-related solution</a:t>
            </a:r>
          </a:p>
        </p:txBody>
      </p:sp>
    </p:spTree>
    <p:extLst>
      <p:ext uri="{BB962C8B-B14F-4D97-AF65-F5344CB8AC3E}">
        <p14:creationId xmlns:p14="http://schemas.microsoft.com/office/powerpoint/2010/main" val="3218706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76" y="628233"/>
            <a:ext cx="899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understanding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charge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transport</a:t>
            </a:r>
          </a:p>
          <a:p>
            <a:pPr marL="342900" indent="-342900">
              <a:buAutoNum type="arabicParenBoth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identifying the reaction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mechanism,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Both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designing an innovative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photo-catalyst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and (4) engineering photon delivery</a:t>
            </a:r>
          </a:p>
        </p:txBody>
      </p:sp>
    </p:spTree>
    <p:extLst>
      <p:ext uri="{BB962C8B-B14F-4D97-AF65-F5344CB8AC3E}">
        <p14:creationId xmlns:p14="http://schemas.microsoft.com/office/powerpoint/2010/main" val="377387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426662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Possible reaction pathways arising from the excitation of </a:t>
            </a:r>
            <a:r>
              <a:rPr lang="en-US" dirty="0" err="1"/>
              <a:t>photocatalysts</a:t>
            </a:r>
            <a:r>
              <a:rPr lang="en-US" dirty="0"/>
              <a:t>. Included are primary redox reactions and selected </a:t>
            </a:r>
            <a:r>
              <a:rPr lang="en-US" dirty="0" smtClean="0"/>
              <a:t>ensuing secondary </a:t>
            </a:r>
            <a:r>
              <a:rPr lang="en-US" dirty="0"/>
              <a:t>radical reactions. R denotes the general organic electron donor molecule</a:t>
            </a:r>
          </a:p>
        </p:txBody>
      </p:sp>
    </p:spTree>
    <p:extLst>
      <p:ext uri="{BB962C8B-B14F-4D97-AF65-F5344CB8AC3E}">
        <p14:creationId xmlns:p14="http://schemas.microsoft.com/office/powerpoint/2010/main" val="325168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 fontScale="90000"/>
          </a:bodyPr>
          <a:lstStyle/>
          <a:p>
            <a:r>
              <a:rPr lang="en-US" dirty="0"/>
              <a:t>(•</a:t>
            </a:r>
            <a:r>
              <a:rPr lang="en-US" dirty="0" smtClean="0"/>
              <a:t>OH(ads), E</a:t>
            </a:r>
            <a:r>
              <a:rPr lang="en-US" baseline="30000" dirty="0" smtClean="0"/>
              <a:t>0</a:t>
            </a:r>
            <a:r>
              <a:rPr lang="en-US" baseline="-25000" dirty="0" smtClean="0"/>
              <a:t>ox </a:t>
            </a:r>
            <a:r>
              <a:rPr lang="en-US" dirty="0" smtClean="0"/>
              <a:t> </a:t>
            </a:r>
            <a:r>
              <a:rPr lang="en-US" dirty="0"/>
              <a:t>&gt; +1.6 </a:t>
            </a:r>
            <a:r>
              <a:rPr lang="en-US" dirty="0" smtClean="0"/>
              <a:t>VNHE</a:t>
            </a:r>
            <a:br>
              <a:rPr lang="en-US" dirty="0" smtClean="0"/>
            </a:br>
            <a:r>
              <a:rPr lang="en-US" dirty="0"/>
              <a:t>(•</a:t>
            </a:r>
            <a:r>
              <a:rPr lang="en-US" dirty="0" err="1"/>
              <a:t>OHfree</a:t>
            </a:r>
            <a:r>
              <a:rPr lang="en-US" dirty="0"/>
              <a:t>, </a:t>
            </a:r>
            <a:r>
              <a:rPr lang="en-US" dirty="0" smtClean="0"/>
              <a:t>E</a:t>
            </a:r>
            <a:r>
              <a:rPr lang="en-US" baseline="30000" dirty="0" smtClean="0"/>
              <a:t>0</a:t>
            </a:r>
            <a:r>
              <a:rPr lang="en-US" baseline="-25000" dirty="0" smtClean="0"/>
              <a:t>ox </a:t>
            </a:r>
            <a:r>
              <a:rPr lang="en-US" dirty="0" smtClean="0"/>
              <a:t>= </a:t>
            </a:r>
            <a:r>
              <a:rPr lang="en-US" dirty="0"/>
              <a:t>+2.72 </a:t>
            </a:r>
            <a:r>
              <a:rPr lang="en-US" dirty="0" smtClean="0"/>
              <a:t>VNHE</a:t>
            </a:r>
            <a:br>
              <a:rPr lang="en-US" dirty="0" smtClean="0"/>
            </a:br>
            <a:r>
              <a:rPr lang="en-US" dirty="0"/>
              <a:t>(O2 + e− → </a:t>
            </a:r>
            <a:r>
              <a:rPr lang="en-US" dirty="0" smtClean="0"/>
              <a:t>O2 •−  -0.33 V).</a:t>
            </a:r>
            <a:br>
              <a:rPr lang="en-US" dirty="0" smtClean="0"/>
            </a:br>
            <a:r>
              <a:rPr lang="en-US" dirty="0" smtClean="0"/>
              <a:t>Singlet oxygen</a:t>
            </a:r>
            <a:br>
              <a:rPr lang="en-US" dirty="0" smtClean="0"/>
            </a:br>
            <a:r>
              <a:rPr lang="en-US" dirty="0" smtClean="0"/>
              <a:t>O</a:t>
            </a:r>
            <a:r>
              <a:rPr lang="en-US" baseline="-25000" dirty="0" smtClean="0"/>
              <a:t>2/</a:t>
            </a:r>
            <a:r>
              <a:rPr lang="en-US" dirty="0" smtClean="0"/>
              <a:t>OH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*</a:t>
            </a:r>
            <a:r>
              <a:rPr lang="en-US" dirty="0" smtClean="0"/>
              <a:t> = -005V</a:t>
            </a:r>
            <a:br>
              <a:rPr lang="en-US" dirty="0" smtClean="0"/>
            </a:b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/H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   - 0.33 V</a:t>
            </a:r>
            <a:br>
              <a:rPr lang="en-US" dirty="0" smtClean="0"/>
            </a:br>
            <a:r>
              <a:rPr lang="en-US" dirty="0" err="1" smtClean="0"/>
              <a:t>Multielectron</a:t>
            </a:r>
            <a:r>
              <a:rPr lang="en-US" dirty="0" smtClean="0"/>
              <a:t> reduction</a:t>
            </a:r>
            <a:br>
              <a:rPr lang="en-US" dirty="0" smtClean="0"/>
            </a:b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+ 2H</a:t>
            </a:r>
            <a:r>
              <a:rPr lang="en-US" baseline="30000" dirty="0" smtClean="0"/>
              <a:t>+</a:t>
            </a:r>
            <a:r>
              <a:rPr lang="en-US" dirty="0" smtClean="0"/>
              <a:t> + 2e  +0.695 V</a:t>
            </a:r>
            <a:br>
              <a:rPr lang="en-US" dirty="0" smtClean="0"/>
            </a:b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+ 4H</a:t>
            </a:r>
            <a:r>
              <a:rPr lang="en-US" baseline="30000" dirty="0" smtClean="0"/>
              <a:t>+ </a:t>
            </a:r>
            <a:r>
              <a:rPr lang="en-US" dirty="0" smtClean="0"/>
              <a:t> + 4e +1.23 V</a:t>
            </a:r>
            <a:br>
              <a:rPr lang="en-US" dirty="0" smtClean="0"/>
            </a:br>
            <a:r>
              <a:rPr lang="en-US" dirty="0" smtClean="0"/>
              <a:t>*CH</a:t>
            </a:r>
            <a:r>
              <a:rPr lang="en-US" baseline="-25000" dirty="0" smtClean="0"/>
              <a:t>2</a:t>
            </a:r>
            <a:r>
              <a:rPr lang="en-US" dirty="0" smtClean="0"/>
              <a:t>OH/CH</a:t>
            </a:r>
            <a:r>
              <a:rPr lang="en-US" baseline="-25000" dirty="0" smtClean="0"/>
              <a:t>2</a:t>
            </a:r>
            <a:r>
              <a:rPr lang="en-US" dirty="0" smtClean="0"/>
              <a:t>O -.95 V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20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1336</Words>
  <Application>Microsoft Office PowerPoint</Application>
  <PresentationFormat>On-screen Show (4:3)</PresentationFormat>
  <Paragraphs>45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(•OH(ads), E0ox  &gt; +1.6 VNHE (•OHfree, E0ox = +2.72 VNHE (O2 + e− → O2 •−  -0.33 V). Singlet oxygen O2/OH2* = -005V O2/H2O2    - 0.33 V Multielectron reduction O2 + 2H+ + 2e  +0.695 V O2 + 4H+  + 4e +1.23 V *CH2OH/CH2O -.95 V </vt:lpstr>
      <vt:lpstr>PowerPoint Presentation</vt:lpstr>
      <vt:lpstr>PowerPoint Presentation</vt:lpstr>
      <vt:lpstr>Photo-catalytic materials and substrate specificity ZnO Hematite &lt;10ps 2-4nmdiffusionlength Cr, MO or Si WO3 2.7 eV ECB below  TiO2 P25  surface hydroxyl group density, crystallinity, size, specific surface area *OH generation</vt:lpstr>
      <vt:lpstr>One of the most fundamentally intriguing issues in TiO2 photo-catalysis is the proposed synergistic effect between anatase and rutile, the two most dominant polymorphs – heterojunction- (13-79%)</vt:lpstr>
      <vt:lpstr>Noble metals like Pt,Ag,Au, Pd Rh Schottky barrier vs Fermi level work function and ECB – dark catalytic effect of the metal deposited</vt:lpstr>
      <vt:lpstr>RGO good electron transport scaffold large adsorption region for the pollutant. Z scheme</vt:lpstr>
      <vt:lpstr>Organic dye  sensitize and other functions have to be considered and hence making them as model systems need careful examination</vt:lpstr>
      <vt:lpstr>Modification by doping and new photo-catalytic materials - introduction of foreign elements in the host matrix without new crystallographic phase net separation – extend solar spectrum   metal ions intrinsic energy levels electron or hole acceptors recombination (Fe). </vt:lpstr>
      <vt:lpstr>Stability of the dopant Non metal N,C,S Oh radical or oxygen radical composite systems GaN:ZnO 2.4to 2.8 eVis lower than expected 3 from Zn 3d and Nitrogen 2p lead bismuth niobate, calcium bismuth zinc gallium systems.</vt:lpstr>
      <vt:lpstr>Anisotropic photo-catalysts and other structures!D, Nanorods, wires, ribbons vectorial charge transport – non electrochemical the effect may not be clear</vt:lpstr>
      <vt:lpstr>PowerPoint Presentation</vt:lpstr>
      <vt:lpstr>PowerPoint Presentation</vt:lpstr>
      <vt:lpstr>TiO2 {001} facet {00a}0.9Jm-2 {010 = 0.53;{101}0.44 (1) preferential adsorption of targeted reactants,  (2) migration of charge carriers,  (3) interfacial oxygen exchange/ mobility,  and (4) product desorption.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viswanathan</dc:creator>
  <cp:lastModifiedBy>viswanathan</cp:lastModifiedBy>
  <cp:revision>11</cp:revision>
  <dcterms:created xsi:type="dcterms:W3CDTF">2013-03-22T11:00:17Z</dcterms:created>
  <dcterms:modified xsi:type="dcterms:W3CDTF">2013-03-24T03:50:54Z</dcterms:modified>
</cp:coreProperties>
</file>