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9"/>
  </p:notesMasterIdLst>
  <p:handoutMasterIdLst>
    <p:handoutMasterId r:id="rId40"/>
  </p:handoutMasterIdLst>
  <p:sldIdLst>
    <p:sldId id="258" r:id="rId2"/>
    <p:sldId id="283" r:id="rId3"/>
    <p:sldId id="281" r:id="rId4"/>
    <p:sldId id="302" r:id="rId5"/>
    <p:sldId id="314" r:id="rId6"/>
    <p:sldId id="270" r:id="rId7"/>
    <p:sldId id="271" r:id="rId8"/>
    <p:sldId id="269" r:id="rId9"/>
    <p:sldId id="277" r:id="rId10"/>
    <p:sldId id="272" r:id="rId11"/>
    <p:sldId id="280" r:id="rId12"/>
    <p:sldId id="273" r:id="rId13"/>
    <p:sldId id="274" r:id="rId14"/>
    <p:sldId id="263" r:id="rId15"/>
    <p:sldId id="275" r:id="rId16"/>
    <p:sldId id="290" r:id="rId17"/>
    <p:sldId id="303" r:id="rId18"/>
    <p:sldId id="304" r:id="rId19"/>
    <p:sldId id="305" r:id="rId20"/>
    <p:sldId id="306" r:id="rId21"/>
    <p:sldId id="310" r:id="rId22"/>
    <p:sldId id="307" r:id="rId23"/>
    <p:sldId id="308" r:id="rId24"/>
    <p:sldId id="312" r:id="rId25"/>
    <p:sldId id="309" r:id="rId26"/>
    <p:sldId id="301" r:id="rId27"/>
    <p:sldId id="293" r:id="rId28"/>
    <p:sldId id="292" r:id="rId29"/>
    <p:sldId id="296" r:id="rId30"/>
    <p:sldId id="295" r:id="rId31"/>
    <p:sldId id="300" r:id="rId32"/>
    <p:sldId id="311" r:id="rId33"/>
    <p:sldId id="268" r:id="rId34"/>
    <p:sldId id="313" r:id="rId35"/>
    <p:sldId id="294" r:id="rId36"/>
    <p:sldId id="298" r:id="rId37"/>
    <p:sldId id="315"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B26"/>
    <a:srgbClr val="C40000"/>
    <a:srgbClr val="FFC1C1"/>
    <a:srgbClr val="456A8E"/>
    <a:srgbClr val="538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0" autoAdjust="0"/>
    <p:restoredTop sz="58290" autoAdjust="0"/>
  </p:normalViewPr>
  <p:slideViewPr>
    <p:cSldViewPr>
      <p:cViewPr>
        <p:scale>
          <a:sx n="70" d="100"/>
          <a:sy n="70" d="100"/>
        </p:scale>
        <p:origin x="-1464"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3E7255-038B-4701-9CCD-8825121B20EB}" type="datetimeFigureOut">
              <a:rPr lang="en-US" smtClean="0"/>
              <a:t>2/12/2013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2BD484-3549-4614-973B-8829DFAE42DF}" type="slidenum">
              <a:rPr lang="en-US" smtClean="0"/>
              <a:t>‹#›</a:t>
            </a:fld>
            <a:endParaRPr lang="en-US" dirty="0"/>
          </a:p>
        </p:txBody>
      </p:sp>
    </p:spTree>
    <p:extLst>
      <p:ext uri="{BB962C8B-B14F-4D97-AF65-F5344CB8AC3E}">
        <p14:creationId xmlns:p14="http://schemas.microsoft.com/office/powerpoint/2010/main" val="3104684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fld id="{92615FEC-7CF9-41BD-A549-F7829DD3A76A}" type="datetimeFigureOut">
              <a:rPr lang="en-US"/>
              <a:pPr>
                <a:defRPr/>
              </a:pPr>
              <a:t>2/12/2013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73EC6A43-FF9B-4403-AFA0-E3296850CBAD}" type="slidenum">
              <a:rPr lang="en-US"/>
              <a:pPr>
                <a:defRPr/>
              </a:pPr>
              <a:t>‹#›</a:t>
            </a:fld>
            <a:endParaRPr lang="en-US" dirty="0"/>
          </a:p>
        </p:txBody>
      </p:sp>
    </p:spTree>
    <p:extLst>
      <p:ext uri="{BB962C8B-B14F-4D97-AF65-F5344CB8AC3E}">
        <p14:creationId xmlns:p14="http://schemas.microsoft.com/office/powerpoint/2010/main" val="35392826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n-cs"/>
              </a:rPr>
              <a:t>However these procedures entail the use of a combination of strong, potentially hazardous acids such as H2SO4, NaNO3, and H3PO4 etc.. The Hummers method is also vulnerable to production of excess permanganate ions that may require treatment by H2O2, washing and thorough dialysis in order to minimize contamination</a:t>
            </a:r>
          </a:p>
          <a:p>
            <a:r>
              <a:rPr lang="en-US" sz="1200" b="0" i="0" u="none" strike="noStrike" kern="1200" baseline="0" dirty="0" smtClean="0">
                <a:solidFill>
                  <a:schemeClr val="tx1"/>
                </a:solidFill>
                <a:latin typeface="+mn-lt"/>
                <a:ea typeface="MS PGothic" pitchFamily="34" charset="-128"/>
                <a:cs typeface="+mn-cs"/>
              </a:rPr>
              <a:t>of the resultant composite. An additional step to convert graphitic oxide to graphene is necessary and often requires strong reducing agents, such as hydrazine, a highly toxic reagent that imposes health and environmental risks.</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15</a:t>
            </a:fld>
            <a:endParaRPr lang="en-US" dirty="0"/>
          </a:p>
        </p:txBody>
      </p:sp>
    </p:spTree>
    <p:extLst>
      <p:ext uri="{BB962C8B-B14F-4D97-AF65-F5344CB8AC3E}">
        <p14:creationId xmlns:p14="http://schemas.microsoft.com/office/powerpoint/2010/main" val="200210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n-cs"/>
              </a:rPr>
              <a:t>The bare TiO2-0 displays strong bands at 140, due to anatase and at 235, 450, and 610 due to rutile. The incorporation of C results in the display of two broad bands with intensity maxima close to 1350 (D band), related to imperfections in the sp2 carbon structure and associated with A1g symmetry. The band at approximately 1585 (G band) is associated with the E2g vibrational mode of sp2 bonded carbon atoms.</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19</a:t>
            </a:fld>
            <a:endParaRPr lang="en-US" dirty="0"/>
          </a:p>
        </p:txBody>
      </p:sp>
    </p:spTree>
    <p:extLst>
      <p:ext uri="{BB962C8B-B14F-4D97-AF65-F5344CB8AC3E}">
        <p14:creationId xmlns:p14="http://schemas.microsoft.com/office/powerpoint/2010/main" val="342485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n-cs"/>
              </a:rPr>
              <a:t>Type H3 loops that do not level off at relative pressures close to the saturation vapor pressure were reported for materials comprised of aggregates (loose assemblages) of platelike particles forming </a:t>
            </a:r>
            <a:r>
              <a:rPr lang="en-US" sz="1200" b="0" i="0" u="none" strike="noStrike" kern="1200" baseline="0" dirty="0" err="1" smtClean="0">
                <a:solidFill>
                  <a:schemeClr val="tx1"/>
                </a:solidFill>
                <a:latin typeface="+mn-lt"/>
                <a:ea typeface="MS PGothic" pitchFamily="34" charset="-128"/>
                <a:cs typeface="+mn-cs"/>
              </a:rPr>
              <a:t>slitlike</a:t>
            </a:r>
            <a:r>
              <a:rPr lang="en-US" sz="1200" b="0" i="0" u="none" strike="noStrike" kern="1200" baseline="0" dirty="0" smtClean="0">
                <a:solidFill>
                  <a:schemeClr val="tx1"/>
                </a:solidFill>
                <a:latin typeface="+mn-lt"/>
                <a:ea typeface="MS PGothic" pitchFamily="34" charset="-128"/>
                <a:cs typeface="+mn-cs"/>
              </a:rPr>
              <a:t> pores.</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20</a:t>
            </a:fld>
            <a:endParaRPr lang="en-US" dirty="0"/>
          </a:p>
        </p:txBody>
      </p:sp>
    </p:spTree>
    <p:extLst>
      <p:ext uri="{BB962C8B-B14F-4D97-AF65-F5344CB8AC3E}">
        <p14:creationId xmlns:p14="http://schemas.microsoft.com/office/powerpoint/2010/main" val="311234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content of surface hydroxyl groups is much lower in TiO</a:t>
            </a:r>
            <a:r>
              <a:rPr lang="en-US" sz="1200" baseline="-25000" dirty="0" smtClean="0"/>
              <a:t>2</a:t>
            </a:r>
            <a:r>
              <a:rPr lang="en-US" sz="1200" dirty="0" smtClean="0"/>
              <a:t>–C-240 than TiO</a:t>
            </a:r>
            <a:r>
              <a:rPr lang="en-US" sz="1200" baseline="-25000" dirty="0" smtClean="0"/>
              <a:t>2</a:t>
            </a:r>
            <a:r>
              <a:rPr lang="en-US" sz="1200" dirty="0" smtClean="0"/>
              <a:t>-0 attributed to the complex formation of TiO</a:t>
            </a:r>
            <a:r>
              <a:rPr lang="en-US" sz="1200" baseline="-25000" dirty="0" smtClean="0"/>
              <a:t>2</a:t>
            </a:r>
            <a:r>
              <a:rPr lang="en-US" sz="1200" dirty="0" smtClean="0"/>
              <a:t> with C. </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22</a:t>
            </a:fld>
            <a:endParaRPr lang="en-US" dirty="0"/>
          </a:p>
        </p:txBody>
      </p:sp>
    </p:spTree>
    <p:extLst>
      <p:ext uri="{BB962C8B-B14F-4D97-AF65-F5344CB8AC3E}">
        <p14:creationId xmlns:p14="http://schemas.microsoft.com/office/powerpoint/2010/main" val="274046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loss of intensity of absorption in TiO</a:t>
            </a:r>
            <a:r>
              <a:rPr lang="en-US" sz="1200" baseline="-25000" dirty="0" smtClean="0"/>
              <a:t>2</a:t>
            </a:r>
            <a:r>
              <a:rPr lang="en-US" sz="1200" dirty="0" smtClean="0"/>
              <a:t>-C could be attributed to the carbon structures that hinder the penetration of the UV light from sensitizing the embedded semiconductor particles. </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23</a:t>
            </a:fld>
            <a:endParaRPr lang="en-US" dirty="0"/>
          </a:p>
        </p:txBody>
      </p:sp>
    </p:spTree>
    <p:extLst>
      <p:ext uri="{BB962C8B-B14F-4D97-AF65-F5344CB8AC3E}">
        <p14:creationId xmlns:p14="http://schemas.microsoft.com/office/powerpoint/2010/main" val="199987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n-cs"/>
              </a:rPr>
              <a:t>Emission spectra were collected for the materials excited at 280 nm and monitored in the range of 400–600 nm. They exhibited an emission band at 467 nm, attributed to the charge-transfer transition from Ti3+ to oxygen anion in a TiO6 8− complex associated with oxygen vacancies at the surface.</a:t>
            </a:r>
          </a:p>
          <a:p>
            <a:r>
              <a:rPr lang="en-US" sz="1200" b="0" i="0" u="none" strike="noStrike" kern="1200" baseline="0" dirty="0" smtClean="0">
                <a:solidFill>
                  <a:schemeClr val="tx1"/>
                </a:solidFill>
                <a:latin typeface="+mn-lt"/>
                <a:ea typeface="MS PGothic" pitchFamily="34" charset="-128"/>
                <a:cs typeface="+mn-cs"/>
              </a:rPr>
              <a:t>The PL quenching may have originated from contributions of higher rutile content or the presence of C as an electron acceptor. The addition of more C to TiO2 led to further quenching of the this luminescence band probably due to increased electron shuttling from the TiO2 to the C, thus confirming electron transfer from the semiconductor to the carbon network through the Ti–O–C complexation.</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25</a:t>
            </a:fld>
            <a:endParaRPr lang="en-US" dirty="0"/>
          </a:p>
        </p:txBody>
      </p:sp>
    </p:spTree>
    <p:extLst>
      <p:ext uri="{BB962C8B-B14F-4D97-AF65-F5344CB8AC3E}">
        <p14:creationId xmlns:p14="http://schemas.microsoft.com/office/powerpoint/2010/main" val="163286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549CC4-0277-4830-8E4F-5D7E70FB7175}" type="slidenum">
              <a:rPr lang="en-US" smtClean="0"/>
              <a:pPr eaLnBrk="1" hangingPunct="1"/>
              <a:t>27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n-cs"/>
              </a:rPr>
              <a:t>Our results suggest that no hydrogen is evolved for the sample, TiO2-0. This sample had 5% anatase; although a mixed phase of anatase and rutile may minimize charge carrier recombination and generate hydrogen, our results indicate the important role that carbon plays in minimizing electron-hole recombination and in producing hydrogen. </a:t>
            </a:r>
          </a:p>
          <a:p>
            <a:r>
              <a:rPr lang="en-US" sz="1200" b="0" i="0" u="none" strike="noStrike" kern="1200" baseline="0" dirty="0" smtClean="0">
                <a:solidFill>
                  <a:schemeClr val="tx1"/>
                </a:solidFill>
                <a:latin typeface="+mn-lt"/>
                <a:ea typeface="MS PGothic" pitchFamily="34" charset="-128"/>
                <a:cs typeface="+mn-cs"/>
              </a:rPr>
              <a:t>Upon illumination of TiO2, the photogenerated holes are capable of oxidizing methanol in two ways. The first method involves direct oxidation, while the second method involves the formation of hydroxyl radicals via the reaction of water molecules and holes. The hydroxyl radicals may then react with methanol and form hydroxymethyl radicals. In the absence of dissolved oxygen the hydroxymethyl radical may inject additional electrons into the TiO2 conduction band. Our experiments were performed under solar simulated conditions and the UV component of the solar light would have provided sufficient energy for electrons to be promoted to the conduction band edge of anatase which lie at more negative values compared to the H+/H2 redox potential. The electrons can then migrate to the conduction band edge of rutile. Additional electrons may be injected into the conduction band of rutile via the mechanism discussed previously. Besides mixed phases, the presence of carbon may facilitate the electron transfer and reduce the electron-hole recombination and increase the production of hydrogen. The differences in energy of the trap levels identified in these spectra at 504 nm and 586 nm are attributed to Ti4+ ions adjacent to oxygen vacancies (intra gap surface states). The surface emissions at 440, 451, and 467 nm are attributed to indirect transition X1a to G1b and linked to exciton recombination in shallow trapped surface states. Other surface emissions observed at 482 and 492 nm are attributed to defect levels of coordinately unsaturated ions such as Ti3+ incorporated OH.</a:t>
            </a:r>
            <a:endParaRPr lang="en-US" dirty="0"/>
          </a:p>
        </p:txBody>
      </p:sp>
      <p:sp>
        <p:nvSpPr>
          <p:cNvPr id="4" name="Slide Number Placeholder 3"/>
          <p:cNvSpPr>
            <a:spLocks noGrp="1"/>
          </p:cNvSpPr>
          <p:nvPr>
            <p:ph type="sldNum" sz="quarter" idx="10"/>
          </p:nvPr>
        </p:nvSpPr>
        <p:spPr/>
        <p:txBody>
          <a:bodyPr/>
          <a:lstStyle/>
          <a:p>
            <a:pPr>
              <a:defRPr/>
            </a:pPr>
            <a:fld id="{73EC6A43-FF9B-4403-AFA0-E3296850CBAD}" type="slidenum">
              <a:rPr lang="en-US" smtClean="0"/>
              <a:pPr>
                <a:defRPr/>
              </a:pPr>
              <a:t>35</a:t>
            </a:fld>
            <a:endParaRPr lang="en-US" dirty="0"/>
          </a:p>
        </p:txBody>
      </p:sp>
    </p:spTree>
    <p:extLst>
      <p:ext uri="{BB962C8B-B14F-4D97-AF65-F5344CB8AC3E}">
        <p14:creationId xmlns:p14="http://schemas.microsoft.com/office/powerpoint/2010/main" val="163612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647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568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90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64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65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22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09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8815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73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940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 second slide.jpg"/>
          <p:cNvPicPr>
            <a:picLocks/>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8" y="0"/>
            <a:ext cx="924560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charset="0"/>
          <a:ea typeface="MS PGothic" pitchFamily="34" charset="-128"/>
        </a:defRPr>
      </a:lvl2pPr>
      <a:lvl3pPr algn="ctr" rtl="0" eaLnBrk="0" fontAlgn="base" hangingPunct="0">
        <a:spcBef>
          <a:spcPct val="0"/>
        </a:spcBef>
        <a:spcAft>
          <a:spcPct val="0"/>
        </a:spcAft>
        <a:defRPr sz="4400">
          <a:solidFill>
            <a:schemeClr val="tx2"/>
          </a:solidFill>
          <a:latin typeface="Times" charset="0"/>
          <a:ea typeface="MS PGothic" pitchFamily="34" charset="-128"/>
        </a:defRPr>
      </a:lvl3pPr>
      <a:lvl4pPr algn="ctr" rtl="0" eaLnBrk="0" fontAlgn="base" hangingPunct="0">
        <a:spcBef>
          <a:spcPct val="0"/>
        </a:spcBef>
        <a:spcAft>
          <a:spcPct val="0"/>
        </a:spcAft>
        <a:defRPr sz="4400">
          <a:solidFill>
            <a:schemeClr val="tx2"/>
          </a:solidFill>
          <a:latin typeface="Times" charset="0"/>
          <a:ea typeface="MS PGothic" pitchFamily="34" charset="-128"/>
        </a:defRPr>
      </a:lvl4pPr>
      <a:lvl5pPr algn="ctr" rtl="0" eaLnBrk="0" fontAlgn="base" hangingPunct="0">
        <a:spcBef>
          <a:spcPct val="0"/>
        </a:spcBef>
        <a:spcAft>
          <a:spcPct val="0"/>
        </a:spcAft>
        <a:defRPr sz="4400">
          <a:solidFill>
            <a:schemeClr val="tx2"/>
          </a:solidFill>
          <a:latin typeface="Times" charset="0"/>
          <a:ea typeface="MS PGothic" pitchFamily="34" charset="-128"/>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9.bin"/><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17.bin"/><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666" y="1828800"/>
            <a:ext cx="8229600" cy="841375"/>
          </a:xfrm>
        </p:spPr>
        <p:txBody>
          <a:bodyPr/>
          <a:lstStyle/>
          <a:p>
            <a:r>
              <a:rPr lang="en-US" b="1" dirty="0" smtClean="0"/>
              <a:t>Carbon-titania composites for </a:t>
            </a:r>
            <a:r>
              <a:rPr lang="en-US" b="1" dirty="0"/>
              <a:t>solar hydrogen production </a:t>
            </a:r>
            <a:r>
              <a:rPr lang="en-US" dirty="0" smtClean="0"/>
              <a:t/>
            </a:r>
            <a:br>
              <a:rPr lang="en-US" dirty="0" smtClean="0"/>
            </a:br>
            <a:endParaRPr lang="en-US" b="1" u="sng" dirty="0"/>
          </a:p>
        </p:txBody>
      </p:sp>
      <p:sp>
        <p:nvSpPr>
          <p:cNvPr id="3" name="Subtitle 2"/>
          <p:cNvSpPr>
            <a:spLocks noGrp="1"/>
          </p:cNvSpPr>
          <p:nvPr>
            <p:ph type="subTitle" idx="1"/>
          </p:nvPr>
        </p:nvSpPr>
        <p:spPr>
          <a:xfrm>
            <a:off x="228600" y="4419600"/>
            <a:ext cx="8763000" cy="1752600"/>
          </a:xfrm>
        </p:spPr>
        <p:txBody>
          <a:bodyPr/>
          <a:lstStyle/>
          <a:p>
            <a:r>
              <a:rPr lang="en-US" b="1" u="sng" dirty="0" smtClean="0"/>
              <a:t>Ranjit </a:t>
            </a:r>
            <a:r>
              <a:rPr lang="en-US" b="1" u="sng" dirty="0"/>
              <a:t>T. </a:t>
            </a:r>
            <a:r>
              <a:rPr lang="en-US" b="1" u="sng" dirty="0" smtClean="0"/>
              <a:t>Koodali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68" y="576996"/>
            <a:ext cx="7543800" cy="461665"/>
          </a:xfrm>
          <a:prstGeom prst="rect">
            <a:avLst/>
          </a:prstGeom>
        </p:spPr>
        <p:txBody>
          <a:bodyPr wrap="square">
            <a:spAutoFit/>
          </a:bodyPr>
          <a:lstStyle/>
          <a:p>
            <a:r>
              <a:rPr lang="en-US" b="1" dirty="0">
                <a:solidFill>
                  <a:srgbClr val="C00000"/>
                </a:solidFill>
                <a:cs typeface="Times" pitchFamily="18" charset="0"/>
              </a:rPr>
              <a:t>W</a:t>
            </a:r>
            <a:r>
              <a:rPr lang="en-US" b="1" dirty="0" smtClean="0">
                <a:solidFill>
                  <a:srgbClr val="C00000"/>
                </a:solidFill>
                <a:cs typeface="Times" pitchFamily="18" charset="0"/>
              </a:rPr>
              <a:t>hy is carbon a promising material in photocatalysis?</a:t>
            </a:r>
            <a:endParaRPr lang="en-US" b="1" dirty="0">
              <a:solidFill>
                <a:srgbClr val="C00000"/>
              </a:solidFill>
              <a:cs typeface="Times" pitchFamily="18" charset="0"/>
            </a:endParaRPr>
          </a:p>
        </p:txBody>
      </p:sp>
      <p:sp>
        <p:nvSpPr>
          <p:cNvPr id="7" name="Rectangle 6"/>
          <p:cNvSpPr/>
          <p:nvPr/>
        </p:nvSpPr>
        <p:spPr>
          <a:xfrm>
            <a:off x="119418" y="1036766"/>
            <a:ext cx="8991600" cy="5016758"/>
          </a:xfrm>
          <a:prstGeom prst="rect">
            <a:avLst/>
          </a:prstGeom>
        </p:spPr>
        <p:txBody>
          <a:bodyPr wrap="square">
            <a:spAutoFit/>
          </a:bodyPr>
          <a:lstStyle/>
          <a:p>
            <a:pPr>
              <a:lnSpc>
                <a:spcPct val="200000"/>
              </a:lnSpc>
            </a:pPr>
            <a:r>
              <a:rPr lang="en-US" sz="2000" dirty="0" smtClean="0">
                <a:cs typeface="Times" pitchFamily="18" charset="0"/>
              </a:rPr>
              <a:t>Carbon exist in various forms such as carbon black, amorphous carbon, graphite, carbon nanotubes, fullerene, graphene etc. </a:t>
            </a:r>
          </a:p>
          <a:p>
            <a:pPr marL="285750" indent="-285750">
              <a:lnSpc>
                <a:spcPct val="200000"/>
              </a:lnSpc>
              <a:buFont typeface="Arial" pitchFamily="34" charset="0"/>
              <a:buChar char="•"/>
            </a:pPr>
            <a:r>
              <a:rPr lang="en-US" sz="2000" dirty="0" smtClean="0">
                <a:cs typeface="Times" pitchFamily="18" charset="0"/>
              </a:rPr>
              <a:t> It acts as an excellent material  for  transferring  photocarriers by electronic  interactions with semiconductor materials like TiO</a:t>
            </a:r>
            <a:r>
              <a:rPr lang="en-US" sz="2000" baseline="-25000" dirty="0" smtClean="0">
                <a:cs typeface="Times" pitchFamily="18" charset="0"/>
              </a:rPr>
              <a:t>2</a:t>
            </a:r>
            <a:r>
              <a:rPr lang="en-US" sz="2000" dirty="0">
                <a:cs typeface="Times" pitchFamily="18" charset="0"/>
              </a:rPr>
              <a:t> </a:t>
            </a:r>
            <a:r>
              <a:rPr lang="en-US" sz="2000" dirty="0" smtClean="0">
                <a:cs typeface="Times" pitchFamily="18" charset="0"/>
              </a:rPr>
              <a:t>(</a:t>
            </a:r>
            <a:r>
              <a:rPr lang="en-US" sz="2000" b="1" dirty="0" smtClean="0">
                <a:cs typeface="Times" pitchFamily="18" charset="0"/>
              </a:rPr>
              <a:t>minimizing e</a:t>
            </a:r>
            <a:r>
              <a:rPr lang="en-US" sz="2000" b="1" baseline="30000" dirty="0" smtClean="0">
                <a:cs typeface="Times" pitchFamily="18" charset="0"/>
              </a:rPr>
              <a:t>- </a:t>
            </a:r>
            <a:r>
              <a:rPr lang="en-US" sz="2000" b="1" dirty="0" smtClean="0">
                <a:cs typeface="Times" pitchFamily="18" charset="0"/>
              </a:rPr>
              <a:t>- h</a:t>
            </a:r>
            <a:r>
              <a:rPr lang="en-US" sz="2000" b="1" baseline="30000" dirty="0" smtClean="0">
                <a:cs typeface="Times" pitchFamily="18" charset="0"/>
              </a:rPr>
              <a:t>+</a:t>
            </a:r>
            <a:r>
              <a:rPr lang="en-US" sz="2000" b="1" dirty="0" smtClean="0">
                <a:cs typeface="Times" pitchFamily="18" charset="0"/>
              </a:rPr>
              <a:t> recombination</a:t>
            </a:r>
            <a:r>
              <a:rPr lang="en-US" sz="2000" dirty="0" smtClean="0">
                <a:cs typeface="Times" pitchFamily="18" charset="0"/>
              </a:rPr>
              <a:t>). </a:t>
            </a:r>
            <a:endParaRPr lang="en-US" sz="2000" baseline="-25000" dirty="0" smtClean="0">
              <a:cs typeface="Times" pitchFamily="18" charset="0"/>
            </a:endParaRPr>
          </a:p>
          <a:p>
            <a:pPr marL="285750" indent="-285750">
              <a:lnSpc>
                <a:spcPct val="200000"/>
              </a:lnSpc>
              <a:buFont typeface="Arial" pitchFamily="34" charset="0"/>
              <a:buChar char="•"/>
            </a:pPr>
            <a:r>
              <a:rPr lang="en-US" sz="2000" dirty="0">
                <a:cs typeface="Times" pitchFamily="18" charset="0"/>
              </a:rPr>
              <a:t> </a:t>
            </a:r>
            <a:r>
              <a:rPr lang="en-US" sz="2000" dirty="0" smtClean="0">
                <a:cs typeface="Times" pitchFamily="18" charset="0"/>
              </a:rPr>
              <a:t>Presence of carbon may lower the band gap of wide band-gap semiconductors (</a:t>
            </a:r>
            <a:r>
              <a:rPr lang="en-US" sz="2000" b="1" dirty="0" smtClean="0">
                <a:cs typeface="Times" pitchFamily="18" charset="0"/>
              </a:rPr>
              <a:t>photosensitization</a:t>
            </a:r>
            <a:r>
              <a:rPr lang="en-US" sz="2000" dirty="0" smtClean="0">
                <a:cs typeface="Times" pitchFamily="18" charset="0"/>
              </a:rPr>
              <a:t>).</a:t>
            </a:r>
          </a:p>
          <a:p>
            <a:pPr marL="285750" indent="-285750">
              <a:lnSpc>
                <a:spcPct val="200000"/>
              </a:lnSpc>
              <a:buFont typeface="Arial" pitchFamily="34" charset="0"/>
              <a:buChar char="•"/>
            </a:pPr>
            <a:r>
              <a:rPr lang="en-US" sz="2000" dirty="0" smtClean="0">
                <a:cs typeface="Times" pitchFamily="18" charset="0"/>
              </a:rPr>
              <a:t>It can enhance surface area (</a:t>
            </a:r>
            <a:r>
              <a:rPr lang="en-US" sz="2000" b="1" dirty="0" smtClean="0">
                <a:cs typeface="Times" pitchFamily="18" charset="0"/>
              </a:rPr>
              <a:t>provide appropriate adsorptive sites</a:t>
            </a:r>
            <a:r>
              <a:rPr lang="en-US" sz="2000" dirty="0" smtClean="0">
                <a:cs typeface="Times" pitchFamily="18" charset="0"/>
              </a:rPr>
              <a:t>).</a:t>
            </a:r>
            <a:endParaRPr lang="en-US" sz="2000" dirty="0">
              <a:cs typeface="Times" pitchFamily="18" charset="0"/>
            </a:endParaRPr>
          </a:p>
        </p:txBody>
      </p:sp>
    </p:spTree>
    <p:extLst>
      <p:ext uri="{BB962C8B-B14F-4D97-AF65-F5344CB8AC3E}">
        <p14:creationId xmlns:p14="http://schemas.microsoft.com/office/powerpoint/2010/main" val="2963094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06" y="1524000"/>
            <a:ext cx="82867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1200" y="6117771"/>
            <a:ext cx="5105400" cy="307777"/>
          </a:xfrm>
          <a:prstGeom prst="rect">
            <a:avLst/>
          </a:prstGeom>
        </p:spPr>
        <p:txBody>
          <a:bodyPr wrap="square">
            <a:spAutoFit/>
          </a:bodyPr>
          <a:lstStyle/>
          <a:p>
            <a:pPr algn="ctr"/>
            <a:r>
              <a:rPr lang="en-US" sz="1400" dirty="0" smtClean="0"/>
              <a:t>Lee</a:t>
            </a:r>
            <a:r>
              <a:rPr lang="en-US" sz="1400" i="1" dirty="0" smtClean="0"/>
              <a:t> </a:t>
            </a:r>
            <a:r>
              <a:rPr lang="en-US" sz="1400" dirty="0" smtClean="0"/>
              <a:t>et al</a:t>
            </a:r>
            <a:r>
              <a:rPr lang="en-US" sz="1400" i="1" dirty="0" smtClean="0"/>
              <a:t>. </a:t>
            </a:r>
            <a:r>
              <a:rPr lang="nl-NL" sz="1400" i="1" dirty="0" smtClean="0"/>
              <a:t>Adv</a:t>
            </a:r>
            <a:r>
              <a:rPr lang="nl-NL" sz="1400" i="1" dirty="0"/>
              <a:t>. Funct. Mater. </a:t>
            </a:r>
            <a:r>
              <a:rPr lang="nl-NL" sz="1400" b="1" dirty="0"/>
              <a:t>2011</a:t>
            </a:r>
            <a:r>
              <a:rPr lang="nl-NL" sz="1400" dirty="0"/>
              <a:t>, </a:t>
            </a:r>
            <a:r>
              <a:rPr lang="nl-NL" sz="1400" i="1" dirty="0"/>
              <a:t>21</a:t>
            </a:r>
            <a:r>
              <a:rPr lang="nl-NL" sz="1400" dirty="0"/>
              <a:t>, </a:t>
            </a:r>
            <a:r>
              <a:rPr lang="nl-NL" sz="1400" dirty="0" smtClean="0"/>
              <a:t>1338–1354.</a:t>
            </a:r>
            <a:endParaRPr lang="en-US" sz="1400" dirty="0"/>
          </a:p>
        </p:txBody>
      </p:sp>
      <p:sp>
        <p:nvSpPr>
          <p:cNvPr id="6" name="TextBox 5"/>
          <p:cNvSpPr txBox="1"/>
          <p:nvPr/>
        </p:nvSpPr>
        <p:spPr>
          <a:xfrm>
            <a:off x="1573306" y="304799"/>
            <a:ext cx="7086599" cy="830997"/>
          </a:xfrm>
          <a:prstGeom prst="rect">
            <a:avLst/>
          </a:prstGeom>
          <a:noFill/>
        </p:spPr>
        <p:txBody>
          <a:bodyPr wrap="square" rtlCol="0">
            <a:spAutoFit/>
          </a:bodyPr>
          <a:lstStyle/>
          <a:p>
            <a:pPr algn="ctr"/>
            <a:r>
              <a:rPr lang="en-US" b="1" dirty="0" smtClean="0">
                <a:solidFill>
                  <a:srgbClr val="C00000"/>
                </a:solidFill>
                <a:cs typeface="Times" pitchFamily="18" charset="0"/>
              </a:rPr>
              <a:t>Carbon can act as building block for various nanoarchitectures</a:t>
            </a:r>
            <a:endParaRPr lang="en-US" b="1" dirty="0">
              <a:solidFill>
                <a:srgbClr val="C00000"/>
              </a:solidFill>
              <a:cs typeface="Times" pitchFamily="18" charset="0"/>
            </a:endParaRPr>
          </a:p>
        </p:txBody>
      </p:sp>
    </p:spTree>
    <p:extLst>
      <p:ext uri="{BB962C8B-B14F-4D97-AF65-F5344CB8AC3E}">
        <p14:creationId xmlns:p14="http://schemas.microsoft.com/office/powerpoint/2010/main" val="3512422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UFBUVGRcVFxYYFhgUFxcVFBgWFRcZFxQYHiceHR0kHRgXHzIhIycpLC0wGh4yNTAqNSYrLCkBCQoKDgwOGg8PGiwiHyQsKSwsKSksLCksKTEpKSwpLCwsLCwpLykpKSksKiwpLCkpLCwpLywpKSwpLCwpKSwsKf/AABEIAK0A8AMBIgACEQEDEQH/xAAcAAABBQEBAQAAAAAAAAAAAAAAAQIEBQYDBwj/xABCEAACAQMDAgQDBAcGBQQDAAABAgMABBEFEiEGMRMiQVEUYXEygZTSBxUjQlWRoSQzUnSxsjRkwdHhFmJykoLw8f/EABoBAQADAQEBAAAAAAAAAAAAAAABAgMEBQb/xAAwEQACAgEDAQQKAgMBAAAAAAAAAQIDEQQSITEFQVGxEyIjYYGRocHR8FJxMjPhFP/aAAwDAQACEQMRAD8A9xooooAooooAoopC1AFIWqtvNZCkheT/AEqpmvnbux+nYV4+q7Xooe1es/cdVelnPl8Gglv417sP9f8ASoz62g7An6Vmry/jiQvK6oo7sxwPp8z8hzXGw6gt5m2xyozd9vKsQeQVVgCwxz5c8YPqM+a+1dVYnKuGF8zoWmrjxJmq/Xi/4W/mK7R6sh7nFUIpwFVh2tqO/D+BZ6WBpI7hW7MDXXNZkCpUF+6+uR7H/vXp09qxlxYsf0c89K1/iy9oqNbX6v8AI+xqRmvWhOM1mLycji1wxaKKTNXIFopM0ZoAzRmqrqPWhbQF/wB4+VB3y57cf1rPdKdePcPFDJE29gxZxwo252nb/wC4Adj78UBt6KiQ6rG0jRq6l0ALKD5gG7ZFSs0AtFFFAFFFFAFFFFAFFFFAFFFcLq4CIztwFBJ7ngDJwB3PyqG0uoC5ulQZaqC+1Rn4HC//AL3rN3v6RLeRs/2jHoPhbj8lcP8A1vbe1x+FuPyV8r2jqdXfL0dUWo+Z6dFdcFuk1nyL8U4LVAOuLb/mPws/5KcOurb/AJn8Jcfkrxo9n3/xZ1O6HiJd6xHbTXd5cK7rYpCsUQxy1xnMqgjGScJuzwA/vTbfquDVhNBIio8ULXMdzGzlYiu0ZDsiusikjIAIYA9wcVU6/rFrPllWUsyGJ1ktLopLCSG2MUXcCGAZXHKnPftVTZXoZWWae9SN18N1CXdyzxADCB3iVUQ4wcKWYcZ719npJxhp4xaxhcrB5dkW5t5PROn71p7SCVxhpI0cjtyygnA9vX76sQKyGldfQiJFmWZZFUBgttMVyBjcoEYwpwSBjjt6VOHXlt7XP4S4/JXgS0lm54idysjjlmjxTgKzn/ry19rn8Jcfkpw69tfa5/CXH5K0Wls/iyrsj4miC1OttRxw3b3/AO9ZEdfWvtc/hLj8lH/r+19rn8JcfkrqpjdU8xTM5uEupsdX1uK2iaWZwqL64ySTwAqjliewA5NZ1+vWYEx27KO6mWRUyMZBKoGZfv8AnWVjv/jZfiDnw0LJbKwPCg4aXa3KuxGPcKuPU1JtdO+Lu0tjnwgpmnx+8gYKkR4xh23Z+SH3NfRwT27pHkSs9fZAudH6vv7rmC1t2jB2+K00qIcdymYt0g+ajHzo1Dq+/tjm5traKMnAm8eR4sntvZYsoPmwA/pW3iiCgAAADgAcAAcAAelVfU2qJb27vIFcYIEbEAPngrj1GCcjBqpsZTq67nuIgptlkUYb9nNlg2MZCuqZwMkDPPFVEen2120MGmsD4X7R5XyCw3jIYgBsgluMDkkcVx/Rvr/ixyQvhCjHwomfdIITyAM8sqk4BHpwe1dup4ZbSZLuyIEjsI5YgQGnLcJsByGkPI7HPBP2c1o4rGUYxse7bIlXcL6VcibyTCUMoXcVYAsuSzPnGWIbPPIbPeribrmSO+8KdUjiAw53btpOMNvx2zxyBxz71RQ3zJqIm1CEgFVTzrvEbfb8rYwQpHcceYkextettYS4AtbV18aR9pYYAyobClj655//ALWZua+fXoEMYaRQZSAnOdxbgYI4xnjNWANee9U9I+HFHPGyItookEYRsF1IYeuOWAOSM/1rnd9e3Ia1zHHGJsOwJyvhE45Y8jABYkduM1JB6PRVLY9WW8s7wK48RDjBwN3/AMDnzdvSrqgCiiigCiiigEzWW6z1rwoZSD/dozf/AJY4/ritFez7EZu5A4GcZPoM1gNT33ERWW2LCQ+dfGUYAIIO4d/oPavH7S1GzZXxhtZ5S4697XXB16evOZfI4aZePGivdTSrlVBEojjQuwydhXk4we59avo5MgEHIPIOe4Pb1rJ6lY7CoAkj2yAoTc58QKsiAK7ZERwwPPccelXV5q7wqZJIdsSIXdxIjFcDO0IOWOcLx6kV4eo0ys2zrxlt+CXuxz1O2DcI89PiWwY+5/macCfc/wAzVJHaS+Gsl5fLYmYDwoFEKlCwyqu8wJd+2QNo7il+JuLeY28wE7lDJDKMQCZVIV1KnKrIm4McHBBB45rWXZV1cN3H4KLUQk8Ina1qnw9vJNtd9i52ICzMewAA57kc+lZP9FnVs90s0dyJPER2cOc7SGY7kDe6sTge2Patal3Nn/h/3QQfFTl+PJ8vUbu3FZj9HFxJ8O4EW5Wurnc29RsO8fu92+6tqqvYSTSzxzlfkrJ5mjW3tkXG5W2ShWVJMbtpYYyRnkeuM1y0TWhOJBk+JCxjlHmADdxtLd1I7HJpFvZ9ufhTuyBt8aPkEd93b5YqBBcy3SvP8QLK0R2UOVRpJfDbazh5fIiZBUcEnH0FaU6ayzMeP7z0InZGPJo1z7n+Zp4J9z/M1nJLuW18KRp1vLSd0jWbCo8RlJVCzR+SRCSo3AKQfTGcWSX8+zPwp3bsbfGj+zj7W7GODxjvVp6Wdb5819yFZGRZgn3P8zStkjuRwfU8ZGM96p9W1x7eOaRoCY4l3BhIhMhJUBVTuCSSBnuR86ii1myPitRW1mlA8K3jEACHny5lDNKewJG0Eg471rVpZy5X78ikpxXUr7PoGeNFRL7CqMAG1jY4yTyxPPc81o+jenmtmnaSczPL4YP7NYwqxhgMKpPfcSfnn3qut9ZuY5ntpoUmnRRIrI4hWWE5XxAr52sG8rLk4yD2NXdrdyCY7otiDtJ4ituzjjYORjJ5P+H512qy6EsTawYbINZiuS+zXnfWuuwzyi186yI6qJOMLI5VQMZyV9TwR2rXdS618NCGVTJI7LFFGP35ZOFB9l7kn0ANYSXoNGk2T6li9k86qnhqM8kFYmJkYDnncCcD2FegYkbWOhlE1vBbhp5EA8dxJsdDuGGA3DYcbjwwPAHOanWcL6bd+JelrjeBFBIQrSKqnHljXABORuIwzcVUaPq0thfyJMvjXDFImUblDK5yjxsQRhsbsHODvBPrVzJqcV3dTG88iWgEiIp7mMtI2fVsbQfTkkUIwddevRqNzHaLujjAMm51ZWLcY/ZNtYHAYYPPOcdjUzrbR1iJvhJtaILsXAxv7A5JHGM+Xt61Wz6D4r/GXlyNOM2NkabI3Qtt2h5pc5kI+0FA7gZ45q9fgure9t/ipjcxEiRZD5Ebw8FkaIsUDevlHIzxwaEk3qDVrt47ZbhV8CQJJNtDKDGGVpBIu3Iwp7BuSRxzVl1Hq1tdrFZW8qruw27Z+zVFBbGSO+Bn2yBnvTeoeq471YrWDxV+IZQXKshVc+iHBYcZyOCAe9VPVHS/hyLFYx52RoshUgvuLMQHGe7bRnsTgk5FAXXR/RaJcyXG1fCDA221mPbK78H024ABJ9T616BVb0/pggtoohkbFAOTk7u7ZI78k1ZVJAUUUUAUhpaQ0BU69LgKvvzVOBUrXYleYEjJTtyRjnPpWdurgCVokgeQkK7ENgc9h/SvjNfF6jVSSfQ9vS1+zSX9k3WHRYHMi7lCnIPrweM/0qmjga60t405crgZyfMpV1Uscd8KM/PNXPw6NHvljxlfMpJbAHuM4OKbpcEUkUbKm0AZVeRtJxkd+fb7qVNV14XVSznu+WTolh1OLXf1/WYXqhZby6kuQuY5oFtwhtxdPDP+/C0ZZWhO7J8QjHY55rQ9OpLI1lGx8QWELpJNkENNKFQQggkbkjCliC3PGc5q4uulLSVi8lvC7N3ZkBY/U96mW2jxRjEcaoMbdq+UY9gBwP5Zr1bu0o2VuKXLPMhptsst/vzJqryOPUf61kv0ZD+yTf5q5/3itPHYICuB9ngcscZ7+v8ArWW/Rzbq9rLuGdt1cY7js4x2rkqilVL4ebNZY3I2Sr2+orzTqFZZLe2tV4exnLzxFBNvhyTFOkJI8ZQCcopOCSPSvRWsEO7I+135POO3rx91R7zpq2m2+NBHLtGF3jdgewzmujSXKnPvM7K1NdTB6DCxtJrFSXe6uRME8IReBbhkd5WgDHwlJXCoxBJbgV6iF+Xequ06Ztol2xQRxqTkhBsyfQkrycZPf5+9TG05DuyPtfa5bnHb14ra+5XP3FYQUV+/khdT2LyWzeEpaSNkmRAcB3hdZAhPbzbcc+4ry3qCGS7uLyZcSJd+EsB+GFwyFBgxl9wNq0bHneB2BPGa9iTT0DBgDkDAOW7fTNV03RFi7FntYHYnJZkDMT8yeT99a6e9VLD5KWQUuckLSbs3V7HJHh4raAwmcciWeQx+Iqt2ZU2AkjIy3etQYsj+lRY9HhClFjCqcDauVGB2AAPH3YroNNQEMAcgYzlu3b3x/SqWzVksiKUUZnrLXgktoyNve3lDyQjO4qyNGxUAeZ1Us20Zzg+tef6xpM0stztdXNxcfEW8yW6zAxDBSQXwcCEIFI2H/CfetB1Vo8kF6k0YJjLxhEXfId6cljhsgenBBPIyO9ddN6ftYLuVdTt7b9qNyExLtLKWJK4yF3c+Xgjb65Br1KnmCZzzSTLLR9ZtrvVJZnC7FWGO3lkJQO8ZlJdFbAwfEwDz9kY+1TOvLX42UQ2Wxp1Ds+Ao3gbQQ0x7EFVH1Ye1LJbRajeqsBaJLdY2JIYbkBBChD9kjygZxjnjml6q0ZNPb4uNsksAqMMgd2bzBgzAnbx8hweMaD1X3/T/AKZjqmZry6S7QboRbm3aNrb4qSC4JO6N7UlXUtyPEx6USTCSLTdPaQs8DETyDDCLerRLGTyhcK3I3EDAB+Vv1Jp8MuowrdWsaxsA0km0sxXB+1KRkAEr2OBjuauOsNNtlSOC1jhW4kKpGqAeVcFuNpxGDgcnv8yaEceIvVmhIBbQ2v8AxKDZF5yHEagcnkD0By3z+lQOiOnZTqEkrvJiInLMmBM7bwSp7Y5zxkDgVUdX2E1lNFtkeRjEPM28lG7SbJCeCxBx7ZPBzx6t0/AyWsKOcsqKGOCOcezcj6HH3VJDx3FgBTqBRQqFFFFAFIaWkNAZzUB+1f6/9BWYudGkaaRygYORtxM0Z2qABwo+tarUY8St8+f9BUfFfGWWSq1E2u9nu0WOEFjwKfRppJGkD48NWeMDC9lOPtZ3H15Iq4SIDtSqgHangVWUt74WETOWXwAWnAUU2CZXGVII9wcjirRiYtnRRyPqKyX6MB/ZJv8AN3P+8Vr19PqKyX6Lh/ZJv83c/wC8V21r2Uvh9zGT9ZGvApwFAFOAqIokAKcFpQKcK0SKNiAU4CilArRIo2AFLilAoq6KtmN1bU/hNUSVyWSSPwljX7TNn93PrkgYHvzioeltHqmoeJMrReAo2RHAYlSRIGzzgZGRjs45wcVdR+AdSczeFuRFMJYruDKW8QqD7Bk/nVbqlh8fqCm2aPZBtErdiQxYnBGGOcsufs8dznj1qP8AWjnn1G6zp7QXYGmE+Ox3SLvVo1RsAllbkLwD6dxg9hXTX1nguo7i8VZ7eMFRjAALgciIk+Ybc/dgEVy1OFtKunu/I0EpEYTJDAAFiozxywyPp7cV01vW1vLmGykBiSQb2z5ZAdvl2l12+o5APccitihJ6k16G88OyiJJudpEuAYwMM2R/iOV5Hv8xxXar0gbJ7aa1VppF2psO5tzjA8TO7IXk5HZR27VZ9a6LGsUPw6H4lNkcCoxDhRnOB2OBzk+1ZnXdUnsLrxHbxJWgxnJ8hYAuTvYgkbeMcGoJRcdGtc3F5M8jB4ldSwcHIcKREFXsNoPI+/1r0ZRUDQoitvEGxv2Jvx2L7Rk1Y1JAUUUUAUUUUAUhpaKAp9aj5U/Uf8AWoCirzUYdyH5c1SLXy/aNLjdu7menp55hgUCnAUAU4CuSMTZsj382yJ29QDj6+lVem742gjDHDIWZcDAOFIIPfuTVxc2iyIUYZB7jt86VbJQ4cDzbduflWyRaNkYxw14+XBXabqbu+w43CRgcDtGuOfrmqn9Fv8Awk/+buf94rU2dikZYqOWbcT7k1l/0W/8JP8A5u6/3iuutezl8Puc1soua29DYgU5RQFpwFEirYoFLigUoq6RQAKUCgUoq6RDFxQRSiucpPAHckf+TVipi7bTYtRv5GMjhbXw1aMFcPkyE7uc7SMjv6fWmaoV0q6U2w3tcsAYiMBU3AKqkHgAlyM/Me1c9Vtri3v9mmxnEgAkI2sily5LMSrbQGIbnjk4HJqbaSvbXzy37AI2UjkfaEBXad45Owfu9h2HucevBYikczeWctVvvE1IRXq4t0UkBsiLcQhVmfIGeWHPGKsOuraKRYo49guJWCxHgMQoYgB/Rc/Oo3WV/FfGOxhkQvId2/h0UbWI55BJ54Gf9ajdUdPrYiK9jLM8OwFDkqzKpG84yR8/r3qwInUFlLZT2t1LJ8RIFVdrE48QDa23Azjz/efSn6BcNqF7Kl1ArqhJ37fs7MCOMkE8HczYzzye1M1LqaZL0tdxIoSJmiidlILsoIKsM55BySP3ewOM7TpLRoYbdWiUgyhZWJOSSwzz7Yz2HAoC8RcU6iipICiiigCiiigCiiigEK1R3ltsf5Hkf9qvai31sXRlB2kg7WxnDehx64POK5NXp1dDHf3GtVmxlQBThWcOi6iDg38QI/5KP89OGjah/EIvwUf5q8T0CT5kvr+Dt3vwNIBSgVnBo2o/xCL8FH+al/U2o/xCL8FH+etFVH+S+pTe/A0ijkfUVkP0Vj+yT/5u5/3ima3Jd2kRln1KJVBwMWCsS3Jwqq2SeDVLpFvcWUap8Y9vHPI0iyTWEZjMk2GOZVlYJnIxu2j27HHXXT7N4fmZSnyj1EClxWZ/Uuo/xCL8FH+elGiaj/EYvwSfnqno14r6kuTNMBTgKzH6k1H+Ixfgk/PS/qTUf4jF+CT89WUF4r6ldzNPijFZj9Sal/EYvwSfnpf1JqX8Ri/BJ+erKC8V9SNzNPWcl8a7uMW8yxxwNtl7lyWGcLgj0wc59fkRS6Xpd542Jr2OaNftotssR5Hl84Ykc81TQXLafqDW9rGJRPtY5BJ3443SL2Az+8M49+9b00pvc+UVlLCwN+KOjXDGUm4F2VI2gKwKHaSQQST5x6+prpqE41O6W1kDQKilzgneWJXy+YDuufTIwal6I7T30vx0Sgx4MIcDCsG52ejd184rr11C1w0UNqyfEqxf7e1lVRg+YcryVPP+Ht2ruMjn1boCwyJc2if2rO1FABBwpBfYRkkDAOO4J+tcNe1O4tbm3numR4cMPCjXzByoz5WODglRuz93NcNb01rGe3vJpvFWPagTaA5bY27zk8r3Pv271zverIpp3a6tz4UCeJGGU5DNgqW5AO4AYx7H5UBDtZotWvB4qSRPg4MZLLtjAyDuHBPIzj5V6wFqh6R0FLaDyMz+KRIzNxklVAwMDAwB3596v6kgKKKKAKKKKAKKKKAKKKKAKSjNZ7qzqg2ixhE8SWZjHGGOxNwG7Lv6cdlHLHgfIOhbXdru5HDe/wD3qv7HB4Irz/8AWV3dSEJLdTupG5bVhbWyHPIMh79+QWY9+BXWbTdYiPiRIznuYpLtJ17kYXcqspxggq2B7GuLUaNT9aPD8zWq/HD6G+ApwFZ6z1O4uEjktxEiDcs8cyuZY5V4KFUIwQQR89wIB4FShoAl/v5ZJuMFN3hRegP7OPGc4OdxOQa851beJHTuz0Mp+kCcO16NwbwtOkKgEHa8s21zj/FhAPcD607p7VJxc2lhdNDNbXllvCeH4fhqqfZLZJfKqQSffIxir/qHoqOe3EcW2AqrRgqo2mKT+8jYDB2nAPBGCAR7VVP0BNPNA88scSwRG3Hw/ih3hYbSjNLnGQSCw5OfSvSpugoYZzzTyaDoiXdYQHcXG1lV2OSyK7LGxPrlApz61eiuVtbqiKiKFVQFUDsFUYAHyArqK4Xy2zQXFFLimPKB9famUOo+oq36vKYkdd6ruYZ5Ck7QcfXNZqXq4XFwttE3h72ZPF4JygO4IMHzZ4BIxwai/qaY37LZNsh2iO4lBGQyhTkEjzSE8n35zjINdNVDlzLhGcpYOxmul1N4rQZibBlkdTIquqnALkgjufKM9+O2A7p/UzZTzpfybWkIdGO58jDA4cZ8uFyBx6j0rl01dx6bLNbzuzM8m9dqjbjYOxzwTwcHnPbPektIYNVvnaVW22+zYmeHwzZLDtwccemcV6CSXCMmL1AF1S5ihgcKsamR5cfullwEHB9O47evpnn1HpqaZNHeozyYJTw3dm+0jbmaQ5JOBjngfcK6dU2HwVzHcWUY8eViGXBYMMBeF7LkkA8j37iutzd3S39s92IoodrKf2imPeynOM+Yvwp9gM+2akCXepSXF3El3arHaEFh4pXDMUyCWzg//Dg+4GKp57OHVb3MUxTbjysgx4ceBlRnBz6D07n2q2182mo3GxpSI7VDIzAqFYsyjAds8emR749xVn0P0l8NvlkCeLJkjZkBI2wcfX3qAa1RTqKKkgKKKKAKKKKAKKKKAKQ0tFAUPW+74CfZu3YXG3Oftr7c/wDiq7StESVbq3uUDLvQ+H5jEBsVlaMtyGzkkg8EenrritIFq6l6u0pt9bccLKxSJFSNFRFGFVQFUfQCurmulZLry8uU+EW0cRu8+GLLvQosUjkOBztyB2x6c1QtnBUaHIItam2Z2XTzqy8/3lqsJD8nH78q5H/t7YrePZqfTB9xxWH6F0cLcEgkraRm2DHvJPMyz3LFfTnYPqTit+KrKKlw0TCTxkhyWR/dP/25/wBKaLZ/ZT9+P+lT6KwelrZp6SRA+Hf2H/2/8UfDSe6j+ZqfRT/yw949IyILPPcn7jgVWdSapFaWzu4IyGUbRliSp9cj696vqi32nRzLtlRJFyDtZQwyOxwa1jVCPRFXJs80sOlD8SnwU2NoU3EvieYOwU4jCcfZPYjGSck81M0jUE0+8uLVN8zuQ6LvLNnb22hThju5PA8vpitTp/S6Whnkg3NJIOAzDA25KKOAAMk9+2aidGWs4WeS7jCSPKxBIG4p6dieM5wParkFb0agu7i4nuoV+IicIpK4Krt9EJO0g5HPP8+U6ijl+PQaftE+MzDICAMc7pFxjswPucrjPpxvrD4/Ut0EoWO3CrK6nDsWDAqhHPIP2jxTL6OPSr1Z2aWRJlZCSVJTzJuLcAufskevDd+KA6XCzWV6l1fTh4mDxgqjEAsBhdg+z9kcjPrnHen6xewaleR2Z37EDSFlwNxCjyg4OFIPJPf5HFJe6vDqF9FavEzQqGlyQybiF4LIVBA+0O47HuDUrqPTmluFW0dImjjPjFcK3hE42ZUeoDABuB37jIAz+v8ASzz3ZFoIkifyFU2rkR7RI7Db2BONwOSTjvXqVvCFUKOygAfQDA/oK856GsEsg91dTCBZf2aCYrHuAO4sQ2MEkHAGOOfUVuT1DbgRkzRYlO2M+IuJG9kOfMeRwKEFlRUH9dQ5lHix5h5lG4ZjBGcyf4eATz7Gmz69AkayvNEsbYKuzqqsD2wSeakFhRVfLr0CxrK00QjYgK5ddjE9gGzgng/yrpc6vFGwWSREYqzAMwUlUGWYA+gHf2oCZRVLF1nZMwVbu2JYgACZCSScAAZ5zV1QBRRRQBRRRQBRRRQEDXdS+Ht5ZcbvDRmx7kDgfTP9M1nby0N1cJbXTFsR/EI9u8kGDnwypKtypzwc/dWumiDKVYAgggg8gg8EEVB0zQYbfd4MYUtgE5ZjgdlBYnCj0UcD2q6ccYa5KNSzlPgi9P8ASUFm0jQ+KWl27y8ryklAQDlyecHH8qu6QUtULlF1fq9xbW7TW8UUvhhncSSGPCKpYlSFOTx24qit+trz4FbqWC1jWXwDEDdbQVmPO9nUBWAxgDOTn2rR9W2zSWNykalneGRVUdyxUgAVi+otBuH6fs4EhdpkFnujA8y+Ht35+mKglFrcdc3Ml1cwWNms4tSFlkeYRAuRu2RjaSW7jnj3xxV30j1Qt/bLOilOWR0bkpIhwykjvz61kbOG7028vvDspLqG5l+IieJo8iRl8ySBiCFz6+nOAc1CsmvdJ08Mwto2ke4uZzI28LI5DRwRojAsz4xlc49qEHq1FQ9Hunlt4pJF2O8aOyc+RmUMy8+xJH3VMqQIVpDGKdRQFRo3S8Fq0jRA7pDlizFjgdlGewFVM2kzTajunhha2iVvDZsMdzbDkLzzkHJOPsitbTSKAxHUQS9u0tUmMTxbmZlOGPABVTkcjOeM4JrMapos8d5LHbiYxzuInlHmbjaz424AAJ5zjt3716W2gRCWSZECzSLtMg+168gHgHnvgE4GTxVP0d0pNZs/izLKhGFADDb5s8bs7R7qDjPNCTP9XWMTavABPCs6wHZFdwmS3K7my6HcoEnoRzwKzSWqyaZevHGI3sbwXKiOQyWzSRHL/DjAKoRnK5ODivYdU6ft7kYuIIpsdvERXxnngkcdq6QaPCkPgpEixYK+GFATawwRtHHNAfPt5dzYaVQw/Xu9Blj5CLoKoPYY8Jgvc9z6cVsNUsrZdfSK/EPwsdmqWolI8PKlVP2vLv4bt8q9NXp63AhAhjxb/wByNo/ZZGPJ/h+6n6poUFyoW4hjmUHIDqHAPyzUA8b1i0srix8Kz8cWz6nBGckCMGQsj/C+yYPt7VMsLqVtdsrO8AkltUuYzIQNs8MkYMTkc+ZlDBgfUfOvVj0/b+HHF4MfhxsrxoEAVHQ5VlX0IJzmukujQtMs7RIZkBCyFRvUHOQG745NAef9K6PD+v8AVF8GLai2pQeGmFO3OVGODn2r02ocGkxJLJKkaLJLtEjgYZwvC7j64qZUkBRRRQBRRRQBRRRQBRRRQBRRRQCYoxS0UAhFZnqzoRL94XeaeJoNxQxMq4Z8ZblT5uO4rT0UBwsbXw4kj3M+xVXcxyzbQBlj6k4yTXeiigCiiigCiiigExRilooAooooAooooAooooAooooAooooD//Z"/>
          <p:cNvSpPr>
            <a:spLocks noChangeAspect="1" noChangeArrowheads="1"/>
          </p:cNvSpPr>
          <p:nvPr/>
        </p:nvSpPr>
        <p:spPr bwMode="auto">
          <a:xfrm>
            <a:off x="63500" y="-793750"/>
            <a:ext cx="2286000" cy="1647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hQSEBQUEhQUFBUVGRcVFxYYFhgUFxcVFBgWFRcZFxQYHiceHR0kHRgXHzIhIycpLC0wGh4yNTAqNSYrLCkBCQoKDgwOGg8PGiwiHyQsKSwsKSksLCksKTEpKSwpLCwsLCwpLykpKSksKiwpLCkpLCwpLywpKSwpLCwpKSwsKf/AABEIAK0A8AMBIgACEQEDEQH/xAAcAAABBQEBAQAAAAAAAAAAAAAAAQIEBQYDBwj/xABCEAACAQMDAgQDBAcGBQQDAAABAgMABBEFEiEGMRMiQVEUYXEygZTSBxUjQlWRoSQzUnSxsjRkwdHhFmJykoLw8f/EABoBAQADAQEBAAAAAAAAAAAAAAABAgMEBQb/xAAwEQACAgEDAQQKAgMBAAAAAAAAAQIDEQQSITEFQVGxEyIjYYGRocHR8FJxMjPhFP/aAAwDAQACEQMRAD8A9xooooAooooAoopC1AFIWqtvNZCkheT/AEqpmvnbux+nYV4+q7Xooe1es/cdVelnPl8Gglv417sP9f8ASoz62g7An6Vmry/jiQvK6oo7sxwPp8z8hzXGw6gt5m2xyozd9vKsQeQVVgCwxz5c8YPqM+a+1dVYnKuGF8zoWmrjxJmq/Xi/4W/mK7R6sh7nFUIpwFVh2tqO/D+BZ6WBpI7hW7MDXXNZkCpUF+6+uR7H/vXp09qxlxYsf0c89K1/iy9oqNbX6v8AI+xqRmvWhOM1mLycji1wxaKKTNXIFopM0ZoAzRmqrqPWhbQF/wB4+VB3y57cf1rPdKdePcPFDJE29gxZxwo252nb/wC4Adj78UBt6KiQ6rG0jRq6l0ALKD5gG7ZFSs0AtFFFAFFFFAFFFFAFFFFAFFFcLq4CIztwFBJ7ngDJwB3PyqG0uoC5ulQZaqC+1Rn4HC//AL3rN3v6RLeRs/2jHoPhbj8lcP8A1vbe1x+FuPyV8r2jqdXfL0dUWo+Z6dFdcFuk1nyL8U4LVAOuLb/mPws/5KcOurb/AJn8Jcfkrxo9n3/xZ1O6HiJd6xHbTXd5cK7rYpCsUQxy1xnMqgjGScJuzwA/vTbfquDVhNBIio8ULXMdzGzlYiu0ZDsiusikjIAIYA9wcVU6/rFrPllWUsyGJ1ktLopLCSG2MUXcCGAZXHKnPftVTZXoZWWae9SN18N1CXdyzxADCB3iVUQ4wcKWYcZ719npJxhp4xaxhcrB5dkW5t5PROn71p7SCVxhpI0cjtyygnA9vX76sQKyGldfQiJFmWZZFUBgttMVyBjcoEYwpwSBjjt6VOHXlt7XP4S4/JXgS0lm54idysjjlmjxTgKzn/ry19rn8Jcfkpw69tfa5/CXH5K0Wls/iyrsj4miC1OttRxw3b3/AO9ZEdfWvtc/hLj8lH/r+19rn8JcfkrqpjdU8xTM5uEupsdX1uK2iaWZwqL64ySTwAqjliewA5NZ1+vWYEx27KO6mWRUyMZBKoGZfv8AnWVjv/jZfiDnw0LJbKwPCg4aXa3KuxGPcKuPU1JtdO+Lu0tjnwgpmnx+8gYKkR4xh23Z+SH3NfRwT27pHkSs9fZAudH6vv7rmC1t2jB2+K00qIcdymYt0g+ajHzo1Dq+/tjm5traKMnAm8eR4sntvZYsoPmwA/pW3iiCgAAADgAcAAcAAelVfU2qJb27vIFcYIEbEAPngrj1GCcjBqpsZTq67nuIgptlkUYb9nNlg2MZCuqZwMkDPPFVEen2120MGmsD4X7R5XyCw3jIYgBsgluMDkkcVx/Rvr/ixyQvhCjHwomfdIITyAM8sqk4BHpwe1dup4ZbSZLuyIEjsI5YgQGnLcJsByGkPI7HPBP2c1o4rGUYxse7bIlXcL6VcibyTCUMoXcVYAsuSzPnGWIbPPIbPeribrmSO+8KdUjiAw53btpOMNvx2zxyBxz71RQ3zJqIm1CEgFVTzrvEbfb8rYwQpHcceYkextettYS4AtbV18aR9pYYAyobClj655//ALWZua+fXoEMYaRQZSAnOdxbgYI4xnjNWANee9U9I+HFHPGyItookEYRsF1IYeuOWAOSM/1rnd9e3Ia1zHHGJsOwJyvhE45Y8jABYkduM1JB6PRVLY9WW8s7wK48RDjBwN3/AMDnzdvSrqgCiiigCiiigEzWW6z1rwoZSD/dozf/AJY4/ritFez7EZu5A4GcZPoM1gNT33ERWW2LCQ+dfGUYAIIO4d/oPavH7S1GzZXxhtZ5S4697XXB16evOZfI4aZePGivdTSrlVBEojjQuwydhXk4we59avo5MgEHIPIOe4Pb1rJ6lY7CoAkj2yAoTc58QKsiAK7ZERwwPPccelXV5q7wqZJIdsSIXdxIjFcDO0IOWOcLx6kV4eo0ys2zrxlt+CXuxz1O2DcI89PiWwY+5/macCfc/wAzVJHaS+Gsl5fLYmYDwoFEKlCwyqu8wJd+2QNo7il+JuLeY28wE7lDJDKMQCZVIV1KnKrIm4McHBBB45rWXZV1cN3H4KLUQk8Ina1qnw9vJNtd9i52ICzMewAA57kc+lZP9FnVs90s0dyJPER2cOc7SGY7kDe6sTge2Patal3Nn/h/3QQfFTl+PJ8vUbu3FZj9HFxJ8O4EW5Wurnc29RsO8fu92+6tqqvYSTSzxzlfkrJ5mjW3tkXG5W2ShWVJMbtpYYyRnkeuM1y0TWhOJBk+JCxjlHmADdxtLd1I7HJpFvZ9ufhTuyBt8aPkEd93b5YqBBcy3SvP8QLK0R2UOVRpJfDbazh5fIiZBUcEnH0FaU6ayzMeP7z0InZGPJo1z7n+Zp4J9z/M1nJLuW18KRp1vLSd0jWbCo8RlJVCzR+SRCSo3AKQfTGcWSX8+zPwp3bsbfGj+zj7W7GODxjvVp6Wdb5819yFZGRZgn3P8zStkjuRwfU8ZGM96p9W1x7eOaRoCY4l3BhIhMhJUBVTuCSSBnuR86ii1myPitRW1mlA8K3jEACHny5lDNKewJG0Eg471rVpZy5X78ikpxXUr7PoGeNFRL7CqMAG1jY4yTyxPPc81o+jenmtmnaSczPL4YP7NYwqxhgMKpPfcSfnn3qut9ZuY5ntpoUmnRRIrI4hWWE5XxAr52sG8rLk4yD2NXdrdyCY7otiDtJ4ituzjjYORjJ5P+H512qy6EsTawYbINZiuS+zXnfWuuwzyi186yI6qJOMLI5VQMZyV9TwR2rXdS618NCGVTJI7LFFGP35ZOFB9l7kn0ANYSXoNGk2T6li9k86qnhqM8kFYmJkYDnncCcD2FegYkbWOhlE1vBbhp5EA8dxJsdDuGGA3DYcbjwwPAHOanWcL6bd+JelrjeBFBIQrSKqnHljXABORuIwzcVUaPq0thfyJMvjXDFImUblDK5yjxsQRhsbsHODvBPrVzJqcV3dTG88iWgEiIp7mMtI2fVsbQfTkkUIwddevRqNzHaLujjAMm51ZWLcY/ZNtYHAYYPPOcdjUzrbR1iJvhJtaILsXAxv7A5JHGM+Xt61Wz6D4r/GXlyNOM2NkabI3Qtt2h5pc5kI+0FA7gZ45q9fgure9t/ipjcxEiRZD5Ebw8FkaIsUDevlHIzxwaEk3qDVrt47ZbhV8CQJJNtDKDGGVpBIu3Iwp7BuSRxzVl1Hq1tdrFZW8qruw27Z+zVFBbGSO+Bn2yBnvTeoeq471YrWDxV+IZQXKshVc+iHBYcZyOCAe9VPVHS/hyLFYx52RoshUgvuLMQHGe7bRnsTgk5FAXXR/RaJcyXG1fCDA221mPbK78H024ABJ9T616BVb0/pggtoohkbFAOTk7u7ZI78k1ZVJAUUUUAUhpaQ0BU69LgKvvzVOBUrXYleYEjJTtyRjnPpWdurgCVokgeQkK7ENgc9h/SvjNfF6jVSSfQ9vS1+zSX9k3WHRYHMi7lCnIPrweM/0qmjga60t405crgZyfMpV1Uscd8KM/PNXPw6NHvljxlfMpJbAHuM4OKbpcEUkUbKm0AZVeRtJxkd+fb7qVNV14XVSznu+WTolh1OLXf1/WYXqhZby6kuQuY5oFtwhtxdPDP+/C0ZZWhO7J8QjHY55rQ9OpLI1lGx8QWELpJNkENNKFQQggkbkjCliC3PGc5q4uulLSVi8lvC7N3ZkBY/U96mW2jxRjEcaoMbdq+UY9gBwP5Zr1bu0o2VuKXLPMhptsst/vzJqryOPUf61kv0ZD+yTf5q5/3itPHYICuB9ngcscZ7+v8ArWW/Rzbq9rLuGdt1cY7js4x2rkqilVL4ebNZY3I2Sr2+orzTqFZZLe2tV4exnLzxFBNvhyTFOkJI8ZQCcopOCSPSvRWsEO7I+135POO3rx91R7zpq2m2+NBHLtGF3jdgewzmujSXKnPvM7K1NdTB6DCxtJrFSXe6uRME8IReBbhkd5WgDHwlJXCoxBJbgV6iF+Xequ06Ztol2xQRxqTkhBsyfQkrycZPf5+9TG05DuyPtfa5bnHb14ra+5XP3FYQUV+/khdT2LyWzeEpaSNkmRAcB3hdZAhPbzbcc+4ry3qCGS7uLyZcSJd+EsB+GFwyFBgxl9wNq0bHneB2BPGa9iTT0DBgDkDAOW7fTNV03RFi7FntYHYnJZkDMT8yeT99a6e9VLD5KWQUuckLSbs3V7HJHh4raAwmcciWeQx+Iqt2ZU2AkjIy3etQYsj+lRY9HhClFjCqcDauVGB2AAPH3YroNNQEMAcgYzlu3b3x/SqWzVksiKUUZnrLXgktoyNve3lDyQjO4qyNGxUAeZ1Us20Zzg+tef6xpM0stztdXNxcfEW8yW6zAxDBSQXwcCEIFI2H/CfetB1Vo8kF6k0YJjLxhEXfId6cljhsgenBBPIyO9ddN6ftYLuVdTt7b9qNyExLtLKWJK4yF3c+Xgjb65Br1KnmCZzzSTLLR9ZtrvVJZnC7FWGO3lkJQO8ZlJdFbAwfEwDz9kY+1TOvLX42UQ2Wxp1Ds+Ao3gbQQ0x7EFVH1Ye1LJbRajeqsBaJLdY2JIYbkBBChD9kjygZxjnjml6q0ZNPb4uNsksAqMMgd2bzBgzAnbx8hweMaD1X3/T/AKZjqmZry6S7QboRbm3aNrb4qSC4JO6N7UlXUtyPEx6USTCSLTdPaQs8DETyDDCLerRLGTyhcK3I3EDAB+Vv1Jp8MuowrdWsaxsA0km0sxXB+1KRkAEr2OBjuauOsNNtlSOC1jhW4kKpGqAeVcFuNpxGDgcnv8yaEceIvVmhIBbQ2v8AxKDZF5yHEagcnkD0By3z+lQOiOnZTqEkrvJiInLMmBM7bwSp7Y5zxkDgVUdX2E1lNFtkeRjEPM28lG7SbJCeCxBx7ZPBzx6t0/AyWsKOcsqKGOCOcezcj6HH3VJDx3FgBTqBRQqFFFFAFIaWkNAZzUB+1f6/9BWYudGkaaRygYORtxM0Z2qABwo+tarUY8St8+f9BUfFfGWWSq1E2u9nu0WOEFjwKfRppJGkD48NWeMDC9lOPtZ3H15Iq4SIDtSqgHangVWUt74WETOWXwAWnAUU2CZXGVII9wcjirRiYtnRRyPqKyX6MB/ZJv8AN3P+8Vr19PqKyX6Lh/ZJv83c/wC8V21r2Uvh9zGT9ZGvApwFAFOAqIokAKcFpQKcK0SKNiAU4CilArRIo2AFLilAoq6KtmN1bU/hNUSVyWSSPwljX7TNn93PrkgYHvzioeltHqmoeJMrReAo2RHAYlSRIGzzgZGRjs45wcVdR+AdSczeFuRFMJYruDKW8QqD7Bk/nVbqlh8fqCm2aPZBtErdiQxYnBGGOcsufs8dznj1qP8AWjnn1G6zp7QXYGmE+Ox3SLvVo1RsAllbkLwD6dxg9hXTX1nguo7i8VZ7eMFRjAALgciIk+Ybc/dgEVy1OFtKunu/I0EpEYTJDAAFiozxywyPp7cV01vW1vLmGykBiSQb2z5ZAdvl2l12+o5APccitihJ6k16G88OyiJJudpEuAYwMM2R/iOV5Hv8xxXar0gbJ7aa1VppF2psO5tzjA8TO7IXk5HZR27VZ9a6LGsUPw6H4lNkcCoxDhRnOB2OBzk+1ZnXdUnsLrxHbxJWgxnJ8hYAuTvYgkbeMcGoJRcdGtc3F5M8jB4ldSwcHIcKREFXsNoPI+/1r0ZRUDQoitvEGxv2Jvx2L7Rk1Y1JAUUUUAUUUUAUhpaKAp9aj5U/Uf8AWoCirzUYdyH5c1SLXy/aNLjdu7menp55hgUCnAUAU4CuSMTZsj382yJ29QDj6+lVem742gjDHDIWZcDAOFIIPfuTVxc2iyIUYZB7jt86VbJQ4cDzbduflWyRaNkYxw14+XBXabqbu+w43CRgcDtGuOfrmqn9Fv8Awk/+buf94rU2dikZYqOWbcT7k1l/0W/8JP8A5u6/3iuutezl8Puc1soua29DYgU5RQFpwFEirYoFLigUoq6RQAKUCgUoq6RDFxQRSiucpPAHckf+TVipi7bTYtRv5GMjhbXw1aMFcPkyE7uc7SMjv6fWmaoV0q6U2w3tcsAYiMBU3AKqkHgAlyM/Me1c9Vtri3v9mmxnEgAkI2sily5LMSrbQGIbnjk4HJqbaSvbXzy37AI2UjkfaEBXad45Owfu9h2HucevBYikczeWctVvvE1IRXq4t0UkBsiLcQhVmfIGeWHPGKsOuraKRYo49guJWCxHgMQoYgB/Rc/Oo3WV/FfGOxhkQvId2/h0UbWI55BJ54Gf9ajdUdPrYiK9jLM8OwFDkqzKpG84yR8/r3qwInUFlLZT2t1LJ8RIFVdrE48QDa23Azjz/efSn6BcNqF7Kl1ArqhJ37fs7MCOMkE8HczYzzye1M1LqaZL0tdxIoSJmiidlILsoIKsM55BySP3ewOM7TpLRoYbdWiUgyhZWJOSSwzz7Yz2HAoC8RcU6iipICiiigCiiigCiiigEK1R3ltsf5Hkf9qvai31sXRlB2kg7WxnDehx64POK5NXp1dDHf3GtVmxlQBThWcOi6iDg38QI/5KP89OGjah/EIvwUf5q8T0CT5kvr+Dt3vwNIBSgVnBo2o/xCL8FH+al/U2o/xCL8FH+etFVH+S+pTe/A0ijkfUVkP0Vj+yT/5u5/3ima3Jd2kRln1KJVBwMWCsS3Jwqq2SeDVLpFvcWUap8Y9vHPI0iyTWEZjMk2GOZVlYJnIxu2j27HHXXT7N4fmZSnyj1EClxWZ/Uuo/xCL8FH+elGiaj/EYvwSfnqno14r6kuTNMBTgKzH6k1H+Ixfgk/PS/qTUf4jF+CT89WUF4r6ldzNPijFZj9Sal/EYvwSfnpf1JqX8Ri/BJ+erKC8V9SNzNPWcl8a7uMW8yxxwNtl7lyWGcLgj0wc59fkRS6Xpd542Jr2OaNftotssR5Hl84Ykc81TQXLafqDW9rGJRPtY5BJ3443SL2Az+8M49+9b00pvc+UVlLCwN+KOjXDGUm4F2VI2gKwKHaSQQST5x6+prpqE41O6W1kDQKilzgneWJXy+YDuufTIwal6I7T30vx0Sgx4MIcDCsG52ejd184rr11C1w0UNqyfEqxf7e1lVRg+YcryVPP+Ht2ruMjn1boCwyJc2if2rO1FABBwpBfYRkkDAOO4J+tcNe1O4tbm3numR4cMPCjXzByoz5WODglRuz93NcNb01rGe3vJpvFWPagTaA5bY27zk8r3Pv271zverIpp3a6tz4UCeJGGU5DNgqW5AO4AYx7H5UBDtZotWvB4qSRPg4MZLLtjAyDuHBPIzj5V6wFqh6R0FLaDyMz+KRIzNxklVAwMDAwB3596v6kgKKKKAKKKKAKKKKAKKKKAKSjNZ7qzqg2ixhE8SWZjHGGOxNwG7Lv6cdlHLHgfIOhbXdru5HDe/wD3qv7HB4Irz/8AWV3dSEJLdTupG5bVhbWyHPIMh79+QWY9+BXWbTdYiPiRIznuYpLtJ17kYXcqspxggq2B7GuLUaNT9aPD8zWq/HD6G+ApwFZ6z1O4uEjktxEiDcs8cyuZY5V4KFUIwQQR89wIB4FShoAl/v5ZJuMFN3hRegP7OPGc4OdxOQa851beJHTuz0Mp+kCcO16NwbwtOkKgEHa8s21zj/FhAPcD607p7VJxc2lhdNDNbXllvCeH4fhqqfZLZJfKqQSffIxir/qHoqOe3EcW2AqrRgqo2mKT+8jYDB2nAPBGCAR7VVP0BNPNA88scSwRG3Hw/ih3hYbSjNLnGQSCw5OfSvSpugoYZzzTyaDoiXdYQHcXG1lV2OSyK7LGxPrlApz61eiuVtbqiKiKFVQFUDsFUYAHyArqK4Xy2zQXFFLimPKB9famUOo+oq36vKYkdd6ruYZ5Ck7QcfXNZqXq4XFwttE3h72ZPF4JygO4IMHzZ4BIxwai/qaY37LZNsh2iO4lBGQyhTkEjzSE8n35zjINdNVDlzLhGcpYOxmul1N4rQZibBlkdTIquqnALkgjufKM9+O2A7p/UzZTzpfybWkIdGO58jDA4cZ8uFyBx6j0rl01dx6bLNbzuzM8m9dqjbjYOxzwTwcHnPbPektIYNVvnaVW22+zYmeHwzZLDtwccemcV6CSXCMmL1AF1S5ihgcKsamR5cfullwEHB9O47evpnn1HpqaZNHeozyYJTw3dm+0jbmaQ5JOBjngfcK6dU2HwVzHcWUY8eViGXBYMMBeF7LkkA8j37iutzd3S39s92IoodrKf2imPeynOM+Yvwp9gM+2akCXepSXF3El3arHaEFh4pXDMUyCWzg//Dg+4GKp57OHVb3MUxTbjysgx4ceBlRnBz6D07n2q2182mo3GxpSI7VDIzAqFYsyjAds8emR749xVn0P0l8NvlkCeLJkjZkBI2wcfX3qAa1RTqKKkgKKKKAKKKKAKKKKAKQ0tFAUPW+74CfZu3YXG3Oftr7c/wDiq7StESVbq3uUDLvQ+H5jEBsVlaMtyGzkkg8EenrritIFq6l6u0pt9bccLKxSJFSNFRFGFVQFUfQCurmulZLry8uU+EW0cRu8+GLLvQosUjkOBztyB2x6c1QtnBUaHIItam2Z2XTzqy8/3lqsJD8nH78q5H/t7YrePZqfTB9xxWH6F0cLcEgkraRm2DHvJPMyz3LFfTnYPqTit+KrKKlw0TCTxkhyWR/dP/25/wBKaLZ/ZT9+P+lT6KwelrZp6SRA+Hf2H/2/8UfDSe6j+ZqfRT/yw949IyILPPcn7jgVWdSapFaWzu4IyGUbRliSp9cj696vqi32nRzLtlRJFyDtZQwyOxwa1jVCPRFXJs80sOlD8SnwU2NoU3EvieYOwU4jCcfZPYjGSck81M0jUE0+8uLVN8zuQ6LvLNnb22hThju5PA8vpitTp/S6Whnkg3NJIOAzDA25KKOAAMk9+2aidGWs4WeS7jCSPKxBIG4p6dieM5wParkFb0agu7i4nuoV+IicIpK4Krt9EJO0g5HPP8+U6ijl+PQaftE+MzDICAMc7pFxjswPucrjPpxvrD4/Ut0EoWO3CrK6nDsWDAqhHPIP2jxTL6OPSr1Z2aWRJlZCSVJTzJuLcAufskevDd+KA6XCzWV6l1fTh4mDxgqjEAsBhdg+z9kcjPrnHen6xewaleR2Z37EDSFlwNxCjyg4OFIPJPf5HFJe6vDqF9FavEzQqGlyQybiF4LIVBA+0O47HuDUrqPTmluFW0dImjjPjFcK3hE42ZUeoDABuB37jIAz+v8ASzz3ZFoIkifyFU2rkR7RI7Db2BONwOSTjvXqVvCFUKOygAfQDA/oK856GsEsg91dTCBZf2aCYrHuAO4sQ2MEkHAGOOfUVuT1DbgRkzRYlO2M+IuJG9kOfMeRwKEFlRUH9dQ5lHix5h5lG4ZjBGcyf4eATz7Gmz69AkayvNEsbYKuzqqsD2wSeakFhRVfLr0CxrK00QjYgK5ddjE9gGzgng/yrpc6vFGwWSREYqzAMwUlUGWYA+gHf2oCZRVLF1nZMwVbu2JYgACZCSScAAZ5zV1QBRRRQBRRRQBRRRQEDXdS+Ht5ZcbvDRmx7kDgfTP9M1nby0N1cJbXTFsR/EI9u8kGDnwypKtypzwc/dWumiDKVYAgggg8gg8EEVB0zQYbfd4MYUtgE5ZjgdlBYnCj0UcD2q6ccYa5KNSzlPgi9P8ASUFm0jQ+KWl27y8ryklAQDlyecHH8qu6QUtULlF1fq9xbW7TW8UUvhhncSSGPCKpYlSFOTx24qit+trz4FbqWC1jWXwDEDdbQVmPO9nUBWAxgDOTn2rR9W2zSWNykalneGRVUdyxUgAVi+otBuH6fs4EhdpkFnujA8y+Ht35+mKglFrcdc3Ml1cwWNms4tSFlkeYRAuRu2RjaSW7jnj3xxV30j1Qt/bLOilOWR0bkpIhwykjvz61kbOG7028vvDspLqG5l+IieJo8iRl8ySBiCFz6+nOAc1CsmvdJ08Mwto2ke4uZzI28LI5DRwRojAsz4xlc49qEHq1FQ9Hunlt4pJF2O8aOyc+RmUMy8+xJH3VMqQIVpDGKdRQFRo3S8Fq0jRA7pDlizFjgdlGewFVM2kzTajunhha2iVvDZsMdzbDkLzzkHJOPsitbTSKAxHUQS9u0tUmMTxbmZlOGPABVTkcjOeM4JrMapos8d5LHbiYxzuInlHmbjaz424AAJ5zjt3716W2gRCWSZECzSLtMg+168gHgHnvgE4GTxVP0d0pNZs/izLKhGFADDb5s8bs7R7qDjPNCTP9XWMTavABPCs6wHZFdwmS3K7my6HcoEnoRzwKzSWqyaZevHGI3sbwXKiOQyWzSRHL/DjAKoRnK5ODivYdU6ft7kYuIIpsdvERXxnngkcdq6QaPCkPgpEixYK+GFATawwRtHHNAfPt5dzYaVQw/Xu9Blj5CLoKoPYY8Jgvc9z6cVsNUsrZdfSK/EPwsdmqWolI8PKlVP2vLv4bt8q9NXp63AhAhjxb/wByNo/ZZGPJ/h+6n6poUFyoW4hjmUHIDqHAPyzUA8b1i0srix8Kz8cWz6nBGckCMGQsj/C+yYPt7VMsLqVtdsrO8AkltUuYzIQNs8MkYMTkc+ZlDBgfUfOvVj0/b+HHF4MfhxsrxoEAVHQ5VlX0IJzmukujQtMs7RIZkBCyFRvUHOQG745NAef9K6PD+v8AVF8GLai2pQeGmFO3OVGODn2r02ocGkxJLJKkaLJLtEjgYZwvC7j64qZUkBRRRQBRRRQBRRRQBRRRQBRRRQCYoxS0UAhFZnqzoRL94XeaeJoNxQxMq4Z8ZblT5uO4rT0UBwsbXw4kj3M+xVXcxyzbQBlj6k4yTXeiigCiiigCiiigExRilooAooooAooooAooooAooooAooooD//Z"/>
          <p:cNvSpPr>
            <a:spLocks noChangeAspect="1" noChangeArrowheads="1"/>
          </p:cNvSpPr>
          <p:nvPr/>
        </p:nvSpPr>
        <p:spPr bwMode="auto">
          <a:xfrm>
            <a:off x="215900" y="-641350"/>
            <a:ext cx="2286000" cy="1647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2271847" y="191375"/>
            <a:ext cx="4955908" cy="461665"/>
          </a:xfrm>
          <a:prstGeom prst="rect">
            <a:avLst/>
          </a:prstGeom>
          <a:noFill/>
        </p:spPr>
        <p:txBody>
          <a:bodyPr wrap="none" rtlCol="0">
            <a:spAutoFit/>
          </a:bodyPr>
          <a:lstStyle/>
          <a:p>
            <a:pPr algn="ctr"/>
            <a:r>
              <a:rPr lang="en-US" dirty="0" smtClean="0"/>
              <a:t> </a:t>
            </a:r>
            <a:r>
              <a:rPr lang="en-US" b="1" dirty="0" smtClean="0">
                <a:solidFill>
                  <a:srgbClr val="C00000"/>
                </a:solidFill>
                <a:cs typeface="Times" pitchFamily="18" charset="0"/>
              </a:rPr>
              <a:t>TiO</a:t>
            </a:r>
            <a:r>
              <a:rPr lang="en-US" b="1" baseline="-25000" dirty="0" smtClean="0">
                <a:solidFill>
                  <a:srgbClr val="C00000"/>
                </a:solidFill>
                <a:cs typeface="Times" pitchFamily="18" charset="0"/>
              </a:rPr>
              <a:t>2</a:t>
            </a:r>
            <a:r>
              <a:rPr lang="en-US" b="1" dirty="0" smtClean="0">
                <a:solidFill>
                  <a:srgbClr val="C00000"/>
                </a:solidFill>
                <a:cs typeface="Times" pitchFamily="18" charset="0"/>
              </a:rPr>
              <a:t>-SWCNT  - DSSC Applications</a:t>
            </a:r>
            <a:endParaRPr lang="en-US" b="1" dirty="0">
              <a:solidFill>
                <a:srgbClr val="C00000"/>
              </a:solidFill>
              <a:cs typeface="Times" pitchFamily="18" charset="0"/>
            </a:endParaRPr>
          </a:p>
        </p:txBody>
      </p:sp>
      <p:sp>
        <p:nvSpPr>
          <p:cNvPr id="3" name="TextBox 2"/>
          <p:cNvSpPr txBox="1"/>
          <p:nvPr/>
        </p:nvSpPr>
        <p:spPr>
          <a:xfrm>
            <a:off x="520699" y="4876800"/>
            <a:ext cx="8458200" cy="707886"/>
          </a:xfrm>
          <a:prstGeom prst="rect">
            <a:avLst/>
          </a:prstGeom>
          <a:noFill/>
        </p:spPr>
        <p:txBody>
          <a:bodyPr wrap="square" rtlCol="0">
            <a:spAutoFit/>
          </a:bodyPr>
          <a:lstStyle/>
          <a:p>
            <a:r>
              <a:rPr lang="en-US" sz="2000" dirty="0" smtClean="0"/>
              <a:t>Carbon nanotube act as an electron accepter  thereby reducing the electron- hole recombination</a:t>
            </a:r>
            <a:endParaRPr lang="en-US" sz="2000" dirty="0"/>
          </a:p>
        </p:txBody>
      </p:sp>
      <p:sp>
        <p:nvSpPr>
          <p:cNvPr id="6" name="Rectangle 5"/>
          <p:cNvSpPr/>
          <p:nvPr/>
        </p:nvSpPr>
        <p:spPr>
          <a:xfrm>
            <a:off x="862108" y="6243021"/>
            <a:ext cx="6934200" cy="307777"/>
          </a:xfrm>
          <a:prstGeom prst="rect">
            <a:avLst/>
          </a:prstGeom>
        </p:spPr>
        <p:txBody>
          <a:bodyPr wrap="square">
            <a:spAutoFit/>
          </a:bodyPr>
          <a:lstStyle/>
          <a:p>
            <a:pPr algn="ctr"/>
            <a:r>
              <a:rPr lang="en-US" sz="1400" dirty="0" smtClean="0">
                <a:latin typeface="Times New Roman" pitchFamily="18" charset="0"/>
                <a:cs typeface="Times New Roman" pitchFamily="18" charset="0"/>
              </a:rPr>
              <a:t>                   </a:t>
            </a:r>
            <a:r>
              <a:rPr lang="en-US" sz="1400" dirty="0" smtClean="0">
                <a:cs typeface="Times" pitchFamily="18" charset="0"/>
              </a:rPr>
              <a:t>Zhang et al.   </a:t>
            </a:r>
            <a:r>
              <a:rPr lang="de-DE" sz="1400" i="1" dirty="0" smtClean="0">
                <a:cs typeface="Times" pitchFamily="18" charset="0"/>
              </a:rPr>
              <a:t>J. </a:t>
            </a:r>
            <a:r>
              <a:rPr lang="de-DE" sz="1400" i="1" dirty="0">
                <a:cs typeface="Times" pitchFamily="18" charset="0"/>
              </a:rPr>
              <a:t>Phys. Chem. C</a:t>
            </a:r>
            <a:r>
              <a:rPr lang="de-DE" sz="1400" dirty="0">
                <a:cs typeface="Times" pitchFamily="18" charset="0"/>
              </a:rPr>
              <a:t>, </a:t>
            </a:r>
            <a:r>
              <a:rPr lang="de-DE" sz="1400" b="1" dirty="0">
                <a:cs typeface="Times" pitchFamily="18" charset="0"/>
              </a:rPr>
              <a:t>2011</a:t>
            </a:r>
            <a:r>
              <a:rPr lang="de-DE" sz="1400" dirty="0">
                <a:cs typeface="Times" pitchFamily="18" charset="0"/>
              </a:rPr>
              <a:t>, </a:t>
            </a:r>
            <a:r>
              <a:rPr lang="de-DE" sz="1400" dirty="0" smtClean="0">
                <a:cs typeface="Times" pitchFamily="18" charset="0"/>
              </a:rPr>
              <a:t>115, 22025–22034.</a:t>
            </a:r>
            <a:endParaRPr lang="en-US" sz="1400" dirty="0">
              <a:cs typeface="Times"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908" y="1032211"/>
            <a:ext cx="4800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08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pubs.acs.org.ezproxy.usd.edu/appl/literatum/publisher/achs/journals/content/jpccck/2011/jpccck.2011.115.issue-21/jp2008804/production/images/large/jp-2011-008804_00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000075" cy="31696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0700" y="454857"/>
            <a:ext cx="5943600" cy="461665"/>
          </a:xfrm>
          <a:prstGeom prst="rect">
            <a:avLst/>
          </a:prstGeom>
          <a:noFill/>
        </p:spPr>
        <p:txBody>
          <a:bodyPr wrap="square" rtlCol="0">
            <a:spAutoFit/>
          </a:bodyPr>
          <a:lstStyle/>
          <a:p>
            <a:pPr algn="ctr"/>
            <a:r>
              <a:rPr lang="en-US" b="1" dirty="0" smtClean="0">
                <a:solidFill>
                  <a:srgbClr val="C00000"/>
                </a:solidFill>
                <a:cs typeface="Times" pitchFamily="18" charset="0"/>
              </a:rPr>
              <a:t>Graphene–TiO</a:t>
            </a:r>
            <a:r>
              <a:rPr lang="en-US" b="1" baseline="-25000" dirty="0" smtClean="0">
                <a:solidFill>
                  <a:srgbClr val="C00000"/>
                </a:solidFill>
                <a:cs typeface="Times" pitchFamily="18" charset="0"/>
              </a:rPr>
              <a:t>2</a:t>
            </a:r>
            <a:r>
              <a:rPr lang="en-US" b="1" dirty="0" smtClean="0">
                <a:solidFill>
                  <a:srgbClr val="C00000"/>
                </a:solidFill>
                <a:cs typeface="Times" pitchFamily="18" charset="0"/>
              </a:rPr>
              <a:t> Photocatalytic system</a:t>
            </a:r>
            <a:endParaRPr lang="en-US" b="1" dirty="0">
              <a:solidFill>
                <a:srgbClr val="C00000"/>
              </a:solidFill>
              <a:cs typeface="Times" pitchFamily="18" charset="0"/>
            </a:endParaRPr>
          </a:p>
        </p:txBody>
      </p:sp>
      <p:sp>
        <p:nvSpPr>
          <p:cNvPr id="3" name="TextBox 2"/>
          <p:cNvSpPr txBox="1"/>
          <p:nvPr/>
        </p:nvSpPr>
        <p:spPr>
          <a:xfrm>
            <a:off x="533400" y="5185254"/>
            <a:ext cx="8458200" cy="707886"/>
          </a:xfrm>
          <a:prstGeom prst="rect">
            <a:avLst/>
          </a:prstGeom>
          <a:noFill/>
        </p:spPr>
        <p:txBody>
          <a:bodyPr wrap="square" rtlCol="0">
            <a:spAutoFit/>
          </a:bodyPr>
          <a:lstStyle/>
          <a:p>
            <a:r>
              <a:rPr lang="en-US" sz="2000" dirty="0" smtClean="0">
                <a:cs typeface="Times" pitchFamily="18" charset="0"/>
              </a:rPr>
              <a:t>Graphene layer  can promote electron flow and reduce the electron- hole recombination.</a:t>
            </a:r>
            <a:endParaRPr lang="en-US" sz="2000" dirty="0">
              <a:cs typeface="Times" pitchFamily="18" charset="0"/>
            </a:endParaRPr>
          </a:p>
        </p:txBody>
      </p:sp>
      <p:sp>
        <p:nvSpPr>
          <p:cNvPr id="4" name="Rectangle 3"/>
          <p:cNvSpPr/>
          <p:nvPr/>
        </p:nvSpPr>
        <p:spPr>
          <a:xfrm>
            <a:off x="2057400" y="6111825"/>
            <a:ext cx="4953000" cy="307777"/>
          </a:xfrm>
          <a:prstGeom prst="rect">
            <a:avLst/>
          </a:prstGeom>
        </p:spPr>
        <p:txBody>
          <a:bodyPr wrap="square">
            <a:spAutoFit/>
          </a:bodyPr>
          <a:lstStyle/>
          <a:p>
            <a:pPr algn="ctr"/>
            <a:r>
              <a:rPr lang="en-US" sz="1400" dirty="0">
                <a:cs typeface="Times" pitchFamily="18" charset="0"/>
              </a:rPr>
              <a:t>Fan </a:t>
            </a:r>
            <a:r>
              <a:rPr lang="en-US" sz="1400" dirty="0" smtClean="0">
                <a:cs typeface="Times" pitchFamily="18" charset="0"/>
              </a:rPr>
              <a:t> et al. </a:t>
            </a:r>
            <a:r>
              <a:rPr lang="de-DE" sz="1400" i="1" dirty="0" smtClean="0">
                <a:cs typeface="Times" pitchFamily="18" charset="0"/>
              </a:rPr>
              <a:t>J</a:t>
            </a:r>
            <a:r>
              <a:rPr lang="de-DE" sz="1400" i="1" dirty="0">
                <a:cs typeface="Times" pitchFamily="18" charset="0"/>
              </a:rPr>
              <a:t>. Phys. Chem. C</a:t>
            </a:r>
            <a:r>
              <a:rPr lang="de-DE" sz="1400" dirty="0">
                <a:cs typeface="Times" pitchFamily="18" charset="0"/>
              </a:rPr>
              <a:t>, </a:t>
            </a:r>
            <a:r>
              <a:rPr lang="de-DE" sz="1400" b="1" dirty="0">
                <a:cs typeface="Times" pitchFamily="18" charset="0"/>
              </a:rPr>
              <a:t>2011</a:t>
            </a:r>
            <a:r>
              <a:rPr lang="de-DE" sz="1400" dirty="0">
                <a:cs typeface="Times" pitchFamily="18" charset="0"/>
              </a:rPr>
              <a:t>, </a:t>
            </a:r>
            <a:r>
              <a:rPr lang="de-DE" sz="1400" dirty="0" smtClean="0">
                <a:cs typeface="Times" pitchFamily="18" charset="0"/>
              </a:rPr>
              <a:t>115,10694–10701</a:t>
            </a:r>
            <a:r>
              <a:rPr lang="de-DE"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328105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867400" cy="425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435970"/>
            <a:ext cx="7696200" cy="461665"/>
          </a:xfrm>
          <a:prstGeom prst="rect">
            <a:avLst/>
          </a:prstGeom>
        </p:spPr>
        <p:txBody>
          <a:bodyPr wrap="square">
            <a:spAutoFit/>
          </a:bodyPr>
          <a:lstStyle/>
          <a:p>
            <a:pPr algn="ctr"/>
            <a:r>
              <a:rPr lang="en-US" b="1" dirty="0" smtClean="0">
                <a:solidFill>
                  <a:srgbClr val="C00000"/>
                </a:solidFill>
                <a:cs typeface="Times" pitchFamily="18" charset="0"/>
              </a:rPr>
              <a:t>Graphite like C-TiO</a:t>
            </a:r>
            <a:r>
              <a:rPr lang="en-US" b="1" baseline="-25000" dirty="0" smtClean="0">
                <a:solidFill>
                  <a:srgbClr val="C00000"/>
                </a:solidFill>
                <a:cs typeface="Times" pitchFamily="18" charset="0"/>
              </a:rPr>
              <a:t>2 </a:t>
            </a:r>
            <a:r>
              <a:rPr lang="en-US" b="1" dirty="0" smtClean="0">
                <a:solidFill>
                  <a:srgbClr val="C00000"/>
                </a:solidFill>
                <a:cs typeface="Times" pitchFamily="18" charset="0"/>
              </a:rPr>
              <a:t>composites (degradation)</a:t>
            </a:r>
            <a:endParaRPr lang="en-US" sz="1800" dirty="0">
              <a:solidFill>
                <a:srgbClr val="C00000"/>
              </a:solidFill>
            </a:endParaRPr>
          </a:p>
        </p:txBody>
      </p:sp>
      <p:sp>
        <p:nvSpPr>
          <p:cNvPr id="2" name="Rectangle 1"/>
          <p:cNvSpPr/>
          <p:nvPr/>
        </p:nvSpPr>
        <p:spPr>
          <a:xfrm>
            <a:off x="1524000" y="6175176"/>
            <a:ext cx="5905500" cy="307777"/>
          </a:xfrm>
          <a:prstGeom prst="rect">
            <a:avLst/>
          </a:prstGeom>
        </p:spPr>
        <p:txBody>
          <a:bodyPr wrap="square">
            <a:spAutoFit/>
          </a:bodyPr>
          <a:lstStyle/>
          <a:p>
            <a:pPr algn="ctr"/>
            <a:r>
              <a:rPr lang="en-US" sz="1400" dirty="0" smtClean="0"/>
              <a:t>            </a:t>
            </a:r>
            <a:r>
              <a:rPr lang="en-US" sz="1400" dirty="0" smtClean="0">
                <a:cs typeface="Times" pitchFamily="18" charset="0"/>
              </a:rPr>
              <a:t>Zhang et al. </a:t>
            </a:r>
            <a:r>
              <a:rPr lang="nl-NL" sz="1400" i="1" dirty="0" smtClean="0">
                <a:cs typeface="Times" pitchFamily="18" charset="0"/>
              </a:rPr>
              <a:t>Adv</a:t>
            </a:r>
            <a:r>
              <a:rPr lang="nl-NL" sz="1400" i="1" dirty="0">
                <a:cs typeface="Times" pitchFamily="18" charset="0"/>
              </a:rPr>
              <a:t>. Funct. </a:t>
            </a:r>
            <a:r>
              <a:rPr lang="nl-NL" sz="1400" i="1" dirty="0" smtClean="0">
                <a:cs typeface="Times" pitchFamily="18" charset="0"/>
              </a:rPr>
              <a:t>Mater, </a:t>
            </a:r>
            <a:r>
              <a:rPr lang="nl-NL" sz="1400" dirty="0" smtClean="0">
                <a:cs typeface="Times" pitchFamily="18" charset="0"/>
              </a:rPr>
              <a:t> </a:t>
            </a:r>
            <a:r>
              <a:rPr lang="nl-NL" sz="1400" b="1" dirty="0">
                <a:cs typeface="Times" pitchFamily="18" charset="0"/>
              </a:rPr>
              <a:t>2008</a:t>
            </a:r>
            <a:r>
              <a:rPr lang="nl-NL" sz="1400" dirty="0">
                <a:cs typeface="Times" pitchFamily="18" charset="0"/>
              </a:rPr>
              <a:t>, 18, </a:t>
            </a:r>
            <a:r>
              <a:rPr lang="nl-NL" sz="1400" dirty="0" smtClean="0">
                <a:cs typeface="Times" pitchFamily="18" charset="0"/>
              </a:rPr>
              <a:t>2180–2189</a:t>
            </a:r>
            <a:r>
              <a:rPr lang="nl-NL"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324517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135797"/>
            <a:ext cx="6172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0" y="304800"/>
            <a:ext cx="7543800" cy="830997"/>
          </a:xfrm>
          <a:prstGeom prst="rect">
            <a:avLst/>
          </a:prstGeom>
          <a:noFill/>
        </p:spPr>
        <p:txBody>
          <a:bodyPr wrap="square" rtlCol="0">
            <a:spAutoFit/>
          </a:bodyPr>
          <a:lstStyle/>
          <a:p>
            <a:pPr algn="ctr"/>
            <a:r>
              <a:rPr lang="en-US" b="1" dirty="0" smtClean="0">
                <a:solidFill>
                  <a:srgbClr val="C00000"/>
                </a:solidFill>
                <a:cs typeface="Times" pitchFamily="18" charset="0"/>
              </a:rPr>
              <a:t>C-TiO</a:t>
            </a:r>
            <a:r>
              <a:rPr lang="en-US" b="1" baseline="-25000" dirty="0" smtClean="0">
                <a:solidFill>
                  <a:srgbClr val="C00000"/>
                </a:solidFill>
                <a:cs typeface="Times" pitchFamily="18" charset="0"/>
              </a:rPr>
              <a:t>2</a:t>
            </a:r>
            <a:r>
              <a:rPr lang="en-US" b="1" dirty="0" smtClean="0">
                <a:solidFill>
                  <a:srgbClr val="C00000"/>
                </a:solidFill>
                <a:cs typeface="Times" pitchFamily="18" charset="0"/>
              </a:rPr>
              <a:t> material formed from 2,3 Dihydroxynaphthalene during pyrolysis at 800°C</a:t>
            </a:r>
            <a:endParaRPr lang="en-US" b="1" dirty="0">
              <a:solidFill>
                <a:srgbClr val="C00000"/>
              </a:solidFill>
              <a:cs typeface="Times" pitchFamily="18" charset="0"/>
            </a:endParaRPr>
          </a:p>
        </p:txBody>
      </p:sp>
      <p:sp>
        <p:nvSpPr>
          <p:cNvPr id="2" name="Rectangle 1"/>
          <p:cNvSpPr/>
          <p:nvPr/>
        </p:nvSpPr>
        <p:spPr>
          <a:xfrm>
            <a:off x="1331707" y="6216368"/>
            <a:ext cx="6814970" cy="307777"/>
          </a:xfrm>
          <a:prstGeom prst="rect">
            <a:avLst/>
          </a:prstGeom>
        </p:spPr>
        <p:txBody>
          <a:bodyPr wrap="square">
            <a:spAutoFit/>
          </a:bodyPr>
          <a:lstStyle/>
          <a:p>
            <a:pPr algn="ctr"/>
            <a:r>
              <a:rPr lang="en-US" sz="1400" dirty="0" smtClean="0">
                <a:cs typeface="Times" pitchFamily="18" charset="0"/>
              </a:rPr>
              <a:t>Parayil </a:t>
            </a:r>
            <a:r>
              <a:rPr lang="en-US" sz="1400" dirty="0">
                <a:cs typeface="Times" pitchFamily="18" charset="0"/>
              </a:rPr>
              <a:t>et al</a:t>
            </a:r>
            <a:r>
              <a:rPr lang="en-US" sz="1400" dirty="0" smtClean="0">
                <a:cs typeface="Times" pitchFamily="18" charset="0"/>
              </a:rPr>
              <a:t>. </a:t>
            </a:r>
            <a:r>
              <a:rPr lang="en-US" sz="1400" i="1" dirty="0" smtClean="0">
                <a:cs typeface="Times" pitchFamily="18" charset="0"/>
              </a:rPr>
              <a:t>Catal</a:t>
            </a:r>
            <a:r>
              <a:rPr lang="en-US" sz="1400" i="1" dirty="0">
                <a:cs typeface="Times" pitchFamily="18" charset="0"/>
              </a:rPr>
              <a:t>. </a:t>
            </a:r>
            <a:r>
              <a:rPr lang="en-US" sz="1400" i="1" dirty="0" smtClean="0">
                <a:cs typeface="Times" pitchFamily="18" charset="0"/>
              </a:rPr>
              <a:t>Today</a:t>
            </a:r>
            <a:r>
              <a:rPr lang="en-US" sz="1400" dirty="0" smtClean="0">
                <a:cs typeface="Times" pitchFamily="18" charset="0"/>
              </a:rPr>
              <a:t>, </a:t>
            </a:r>
            <a:r>
              <a:rPr lang="en-US" sz="1400" b="1" dirty="0" smtClean="0">
                <a:cs typeface="Times" pitchFamily="18" charset="0"/>
              </a:rPr>
              <a:t>2012</a:t>
            </a:r>
            <a:r>
              <a:rPr lang="en-US" sz="1400" dirty="0" smtClean="0">
                <a:cs typeface="Times" pitchFamily="18" charset="0"/>
              </a:rPr>
              <a:t>,  doi:10.1016/j.cattod.2012.02.010</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4" name="TextBox 3"/>
          <p:cNvSpPr txBox="1"/>
          <p:nvPr/>
        </p:nvSpPr>
        <p:spPr>
          <a:xfrm>
            <a:off x="838200" y="5508482"/>
            <a:ext cx="8077201" cy="707886"/>
          </a:xfrm>
          <a:prstGeom prst="rect">
            <a:avLst/>
          </a:prstGeom>
          <a:noFill/>
        </p:spPr>
        <p:txBody>
          <a:bodyPr wrap="square" rtlCol="0">
            <a:spAutoFit/>
          </a:bodyPr>
          <a:lstStyle/>
          <a:p>
            <a:pPr algn="ctr"/>
            <a:r>
              <a:rPr lang="en-US" sz="2000" dirty="0" smtClean="0">
                <a:cs typeface="Times" pitchFamily="18" charset="0"/>
              </a:rPr>
              <a:t>Carbon may reduce the electron-hole recombination thereby enhancing the photocatalytic activity of  TiO</a:t>
            </a:r>
            <a:r>
              <a:rPr lang="en-US" sz="2000" baseline="-25000" dirty="0" smtClean="0">
                <a:cs typeface="Times" pitchFamily="18" charset="0"/>
              </a:rPr>
              <a:t>2.</a:t>
            </a:r>
            <a:endParaRPr lang="en-US" sz="2000" baseline="-25000" dirty="0">
              <a:cs typeface="Times" pitchFamily="18" charset="0"/>
            </a:endParaRPr>
          </a:p>
        </p:txBody>
      </p:sp>
    </p:spTree>
    <p:extLst>
      <p:ext uri="{BB962C8B-B14F-4D97-AF65-F5344CB8AC3E}">
        <p14:creationId xmlns:p14="http://schemas.microsoft.com/office/powerpoint/2010/main" val="1710416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9704" y="76200"/>
            <a:ext cx="7467600" cy="1107996"/>
          </a:xfrm>
          <a:prstGeom prst="rect">
            <a:avLst/>
          </a:prstGeom>
          <a:noFill/>
        </p:spPr>
        <p:txBody>
          <a:bodyPr wrap="square" rtlCol="0">
            <a:spAutoFit/>
          </a:bodyPr>
          <a:lstStyle/>
          <a:p>
            <a:pPr algn="ctr"/>
            <a:r>
              <a:rPr lang="en-US" b="1" dirty="0" smtClean="0">
                <a:solidFill>
                  <a:srgbClr val="C00000"/>
                </a:solidFill>
                <a:cs typeface="Times" pitchFamily="18" charset="0"/>
              </a:rPr>
              <a:t>Synthesis of Carbon modified TiO</a:t>
            </a:r>
            <a:r>
              <a:rPr lang="en-US" b="1" baseline="-25000" dirty="0" smtClean="0">
                <a:solidFill>
                  <a:srgbClr val="C00000"/>
                </a:solidFill>
                <a:cs typeface="Times" pitchFamily="18" charset="0"/>
              </a:rPr>
              <a:t>2</a:t>
            </a:r>
            <a:r>
              <a:rPr lang="en-US" b="1" dirty="0" smtClean="0">
                <a:solidFill>
                  <a:srgbClr val="C00000"/>
                </a:solidFill>
                <a:cs typeface="Times" pitchFamily="18" charset="0"/>
              </a:rPr>
              <a:t> from </a:t>
            </a:r>
            <a:r>
              <a:rPr lang="en-US" b="1" dirty="0" smtClean="0">
                <a:solidFill>
                  <a:srgbClr val="C00000"/>
                </a:solidFill>
                <a:ea typeface="ＭＳ Ｐゴシック" charset="0"/>
                <a:cs typeface="Times" pitchFamily="18" charset="0"/>
              </a:rPr>
              <a:t>2,3-dihydroxynaphthalene</a:t>
            </a:r>
            <a:endParaRPr lang="en-US" b="1" dirty="0">
              <a:solidFill>
                <a:srgbClr val="C00000"/>
              </a:solidFill>
              <a:ea typeface="ＭＳ Ｐゴシック" charset="0"/>
              <a:cs typeface="Times" pitchFamily="18" charset="0"/>
            </a:endParaRPr>
          </a:p>
          <a:p>
            <a:pPr algn="ctr"/>
            <a:endParaRPr lang="en-US" sz="1800" b="1" dirty="0">
              <a:solidFill>
                <a:srgbClr val="C00000"/>
              </a:solidFill>
              <a:latin typeface="Times" charset="0"/>
              <a:ea typeface="ＭＳ Ｐゴシック" charset="0"/>
            </a:endParaRPr>
          </a:p>
        </p:txBody>
      </p:sp>
      <p:grpSp>
        <p:nvGrpSpPr>
          <p:cNvPr id="21" name="Group 20"/>
          <p:cNvGrpSpPr/>
          <p:nvPr/>
        </p:nvGrpSpPr>
        <p:grpSpPr>
          <a:xfrm>
            <a:off x="806304" y="1371600"/>
            <a:ext cx="7858090" cy="3844077"/>
            <a:chOff x="304800" y="1371600"/>
            <a:chExt cx="7858090" cy="3844077"/>
          </a:xfrm>
        </p:grpSpPr>
        <p:sp>
          <p:nvSpPr>
            <p:cNvPr id="4" name="Rectangle 3"/>
            <p:cNvSpPr/>
            <p:nvPr/>
          </p:nvSpPr>
          <p:spPr bwMode="auto">
            <a:xfrm>
              <a:off x="304800" y="1371600"/>
              <a:ext cx="2286000" cy="1447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charset="0"/>
                  <a:ea typeface="ＭＳ Ｐゴシック" charset="0"/>
                </a:rPr>
                <a:t> 2,3-dihydroxy </a:t>
              </a:r>
              <a:r>
                <a:rPr lang="en-US" b="1" dirty="0">
                  <a:latin typeface="Times" charset="0"/>
                  <a:ea typeface="ＭＳ Ｐゴシック" charset="0"/>
                </a:rPr>
                <a:t>n</a:t>
              </a:r>
              <a:r>
                <a:rPr kumimoji="0" lang="en-US" sz="2400" b="1" i="0" u="none" strike="noStrike" cap="none" normalizeH="0" baseline="0" dirty="0" smtClean="0">
                  <a:ln>
                    <a:noFill/>
                  </a:ln>
                  <a:solidFill>
                    <a:schemeClr val="tx1"/>
                  </a:solidFill>
                  <a:effectLst/>
                  <a:latin typeface="Times" charset="0"/>
                  <a:ea typeface="ＭＳ Ｐゴシック" charset="0"/>
                </a:rPr>
                <a:t>aphthalene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charset="0"/>
                  <a:ea typeface="ＭＳ Ｐゴシック" charset="0"/>
                </a:rPr>
                <a:t>(DN)</a:t>
              </a:r>
              <a:endParaRPr kumimoji="0" lang="en-US" sz="2400" b="1" i="0" u="none" strike="noStrike" cap="none" normalizeH="0" baseline="0" dirty="0">
                <a:ln>
                  <a:noFill/>
                </a:ln>
                <a:solidFill>
                  <a:schemeClr val="tx1"/>
                </a:solidFill>
                <a:effectLst/>
                <a:latin typeface="Times" charset="0"/>
                <a:ea typeface="ＭＳ Ｐゴシック" charset="0"/>
              </a:endParaRPr>
            </a:p>
          </p:txBody>
        </p:sp>
        <p:sp>
          <p:nvSpPr>
            <p:cNvPr id="8" name="Right Arrow 7"/>
            <p:cNvSpPr/>
            <p:nvPr/>
          </p:nvSpPr>
          <p:spPr bwMode="auto">
            <a:xfrm>
              <a:off x="2797950" y="1905000"/>
              <a:ext cx="1469250" cy="25450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9" name="TextBox 8"/>
            <p:cNvSpPr txBox="1"/>
            <p:nvPr/>
          </p:nvSpPr>
          <p:spPr>
            <a:xfrm>
              <a:off x="3096663" y="1453655"/>
              <a:ext cx="810671" cy="461665"/>
            </a:xfrm>
            <a:prstGeom prst="rect">
              <a:avLst/>
            </a:prstGeom>
            <a:noFill/>
          </p:spPr>
          <p:txBody>
            <a:bodyPr wrap="none" rtlCol="0">
              <a:spAutoFit/>
            </a:bodyPr>
            <a:lstStyle/>
            <a:p>
              <a:r>
                <a:rPr lang="en-US" b="1" dirty="0" smtClean="0"/>
                <a:t>TiO</a:t>
              </a:r>
              <a:r>
                <a:rPr lang="en-US" b="1" baseline="-25000" dirty="0" smtClean="0"/>
                <a:t>2</a:t>
              </a:r>
              <a:endParaRPr lang="en-US" b="1" baseline="-25000" dirty="0"/>
            </a:p>
          </p:txBody>
        </p:sp>
        <p:sp>
          <p:nvSpPr>
            <p:cNvPr id="10" name="TextBox 9"/>
            <p:cNvSpPr txBox="1"/>
            <p:nvPr/>
          </p:nvSpPr>
          <p:spPr>
            <a:xfrm>
              <a:off x="2797950" y="2166968"/>
              <a:ext cx="1612942" cy="461665"/>
            </a:xfrm>
            <a:prstGeom prst="rect">
              <a:avLst/>
            </a:prstGeom>
            <a:noFill/>
          </p:spPr>
          <p:txBody>
            <a:bodyPr wrap="none" rtlCol="0">
              <a:spAutoFit/>
            </a:bodyPr>
            <a:lstStyle/>
            <a:p>
              <a:r>
                <a:rPr lang="en-US" b="1" dirty="0" smtClean="0"/>
                <a:t>RT, stir 1h</a:t>
              </a:r>
              <a:endParaRPr lang="en-US" b="1" dirty="0"/>
            </a:p>
          </p:txBody>
        </p:sp>
        <p:sp>
          <p:nvSpPr>
            <p:cNvPr id="11" name="Rectangle 10"/>
            <p:cNvSpPr/>
            <p:nvPr/>
          </p:nvSpPr>
          <p:spPr bwMode="auto">
            <a:xfrm>
              <a:off x="4648200" y="1371600"/>
              <a:ext cx="2819400" cy="1447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charset="0"/>
                  <a:ea typeface="ＭＳ Ｐゴシック" charset="0"/>
                </a:rPr>
                <a:t>LMCT </a:t>
              </a:r>
              <a:r>
                <a:rPr lang="en-US" b="1" dirty="0">
                  <a:latin typeface="Times" charset="0"/>
                  <a:ea typeface="ＭＳ Ｐゴシック" charset="0"/>
                </a:rPr>
                <a:t>C</a:t>
              </a:r>
              <a:r>
                <a:rPr kumimoji="0" lang="en-US" sz="2400" b="1" i="0" u="none" strike="noStrike" cap="none" normalizeH="0" baseline="0" dirty="0" smtClean="0">
                  <a:ln>
                    <a:noFill/>
                  </a:ln>
                  <a:solidFill>
                    <a:schemeClr val="tx1"/>
                  </a:solidFill>
                  <a:effectLst/>
                  <a:latin typeface="Times" charset="0"/>
                  <a:ea typeface="ＭＳ Ｐゴシック" charset="0"/>
                </a:rPr>
                <a:t>harge  </a:t>
              </a:r>
              <a:r>
                <a:rPr lang="en-US" b="1" dirty="0">
                  <a:latin typeface="Times" charset="0"/>
                  <a:ea typeface="ＭＳ Ｐゴシック" charset="0"/>
                </a:rPr>
                <a:t>T</a:t>
              </a:r>
              <a:r>
                <a:rPr kumimoji="0" lang="en-US" sz="2400" b="1" i="0" u="none" strike="noStrike" cap="none" normalizeH="0" baseline="0" dirty="0" smtClean="0">
                  <a:ln>
                    <a:noFill/>
                  </a:ln>
                  <a:solidFill>
                    <a:schemeClr val="tx1"/>
                  </a:solidFill>
                  <a:effectLst/>
                  <a:latin typeface="Times" charset="0"/>
                  <a:ea typeface="ＭＳ Ｐゴシック" charset="0"/>
                </a:rPr>
                <a:t>ransfer </a:t>
              </a:r>
              <a:r>
                <a:rPr lang="en-US" b="1" dirty="0" smtClean="0">
                  <a:latin typeface="Times" charset="0"/>
                  <a:ea typeface="ＭＳ Ｐゴシック" charset="0"/>
                </a:rPr>
                <a:t>C</a:t>
              </a:r>
              <a:r>
                <a:rPr kumimoji="0" lang="en-US" sz="2400" b="1" i="0" u="none" strike="noStrike" cap="none" normalizeH="0" baseline="0" dirty="0" smtClean="0">
                  <a:ln>
                    <a:noFill/>
                  </a:ln>
                  <a:solidFill>
                    <a:schemeClr val="tx1"/>
                  </a:solidFill>
                  <a:effectLst/>
                  <a:latin typeface="Times" charset="0"/>
                  <a:ea typeface="ＭＳ Ｐゴシック" charset="0"/>
                </a:rPr>
                <a:t>omplex of TiO</a:t>
              </a:r>
              <a:r>
                <a:rPr kumimoji="0" lang="en-US" sz="2400" b="1" i="0" u="none" strike="noStrike" cap="none" normalizeH="0" baseline="-25000" dirty="0" smtClean="0">
                  <a:ln>
                    <a:noFill/>
                  </a:ln>
                  <a:solidFill>
                    <a:schemeClr val="tx1"/>
                  </a:solidFill>
                  <a:effectLst/>
                  <a:latin typeface="Times" charset="0"/>
                  <a:ea typeface="ＭＳ Ｐゴシック" charset="0"/>
                </a:rPr>
                <a:t>2</a:t>
              </a:r>
              <a:r>
                <a:rPr kumimoji="0" lang="en-US" sz="2400" b="1" i="0" u="none" strike="noStrike" cap="none" normalizeH="0" baseline="0" dirty="0" smtClean="0">
                  <a:ln>
                    <a:noFill/>
                  </a:ln>
                  <a:solidFill>
                    <a:schemeClr val="tx1"/>
                  </a:solidFill>
                  <a:effectLst/>
                  <a:latin typeface="Times" charset="0"/>
                  <a:ea typeface="ＭＳ Ｐゴシック" charset="0"/>
                </a:rPr>
                <a:t>-DN</a:t>
              </a:r>
              <a:endParaRPr kumimoji="0" lang="en-US" sz="2400" b="1" i="0" u="none" strike="noStrike" cap="none" normalizeH="0" baseline="0" dirty="0">
                <a:ln>
                  <a:noFill/>
                </a:ln>
                <a:solidFill>
                  <a:schemeClr val="tx1"/>
                </a:solidFill>
                <a:effectLst/>
                <a:latin typeface="Times" charset="0"/>
                <a:ea typeface="ＭＳ Ｐゴシック" charset="0"/>
              </a:endParaRPr>
            </a:p>
          </p:txBody>
        </p:sp>
        <p:sp>
          <p:nvSpPr>
            <p:cNvPr id="12" name="Down Arrow 11"/>
            <p:cNvSpPr/>
            <p:nvPr/>
          </p:nvSpPr>
          <p:spPr bwMode="auto">
            <a:xfrm>
              <a:off x="5753100" y="2911682"/>
              <a:ext cx="259842" cy="9784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13" name="Rectangle 12"/>
            <p:cNvSpPr/>
            <p:nvPr/>
          </p:nvSpPr>
          <p:spPr bwMode="auto">
            <a:xfrm>
              <a:off x="4960450" y="4101151"/>
              <a:ext cx="2507150" cy="111452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charset="0"/>
                  <a:ea typeface="ＭＳ Ｐゴシック" charset="0"/>
                </a:rPr>
                <a:t>Orange Colored Powder</a:t>
              </a:r>
              <a:endParaRPr kumimoji="0" lang="en-US" sz="2400" b="1" i="0" u="none" strike="noStrike" cap="none" normalizeH="0" baseline="0" dirty="0">
                <a:ln>
                  <a:noFill/>
                </a:ln>
                <a:solidFill>
                  <a:schemeClr val="tx1"/>
                </a:solidFill>
                <a:effectLst/>
                <a:latin typeface="Times" charset="0"/>
                <a:ea typeface="ＭＳ Ｐゴシック" charset="0"/>
              </a:endParaRPr>
            </a:p>
          </p:txBody>
        </p:sp>
        <p:sp>
          <p:nvSpPr>
            <p:cNvPr id="15" name="TextBox 14"/>
            <p:cNvSpPr txBox="1"/>
            <p:nvPr/>
          </p:nvSpPr>
          <p:spPr>
            <a:xfrm>
              <a:off x="6012942" y="3078423"/>
              <a:ext cx="2149948" cy="461665"/>
            </a:xfrm>
            <a:prstGeom prst="rect">
              <a:avLst/>
            </a:prstGeom>
            <a:noFill/>
          </p:spPr>
          <p:txBody>
            <a:bodyPr wrap="none" rtlCol="0">
              <a:spAutoFit/>
            </a:bodyPr>
            <a:lstStyle/>
            <a:p>
              <a:r>
                <a:rPr lang="en-US" dirty="0" smtClean="0"/>
                <a:t>Drying at 80</a:t>
              </a:r>
              <a:r>
                <a:rPr lang="en-US" baseline="30000" dirty="0" smtClean="0"/>
                <a:t>°</a:t>
              </a:r>
              <a:r>
                <a:rPr lang="en-US" dirty="0" smtClean="0"/>
                <a:t>C</a:t>
              </a:r>
              <a:endParaRPr lang="en-US" dirty="0"/>
            </a:p>
          </p:txBody>
        </p:sp>
        <p:sp>
          <p:nvSpPr>
            <p:cNvPr id="16" name="Left Arrow 15"/>
            <p:cNvSpPr/>
            <p:nvPr/>
          </p:nvSpPr>
          <p:spPr bwMode="auto">
            <a:xfrm>
              <a:off x="3276600" y="4504614"/>
              <a:ext cx="1439513" cy="219786"/>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17" name="TextBox 16"/>
            <p:cNvSpPr txBox="1"/>
            <p:nvPr/>
          </p:nvSpPr>
          <p:spPr>
            <a:xfrm>
              <a:off x="3334956" y="3904216"/>
              <a:ext cx="1430200" cy="461665"/>
            </a:xfrm>
            <a:prstGeom prst="rect">
              <a:avLst/>
            </a:prstGeom>
            <a:noFill/>
          </p:spPr>
          <p:txBody>
            <a:bodyPr wrap="none" rtlCol="0">
              <a:spAutoFit/>
            </a:bodyPr>
            <a:lstStyle/>
            <a:p>
              <a:r>
                <a:rPr lang="en-US" b="1" dirty="0" smtClean="0"/>
                <a:t>800</a:t>
              </a:r>
              <a:r>
                <a:rPr lang="en-US" b="1" baseline="30000" dirty="0" smtClean="0"/>
                <a:t>°</a:t>
              </a:r>
              <a:r>
                <a:rPr lang="en-US" b="1" dirty="0" smtClean="0"/>
                <a:t>C, 4h</a:t>
              </a:r>
              <a:endParaRPr lang="en-US" b="1" dirty="0"/>
            </a:p>
          </p:txBody>
        </p:sp>
        <p:sp>
          <p:nvSpPr>
            <p:cNvPr id="18" name="TextBox 17"/>
            <p:cNvSpPr txBox="1"/>
            <p:nvPr/>
          </p:nvSpPr>
          <p:spPr>
            <a:xfrm>
              <a:off x="3495907" y="4754012"/>
              <a:ext cx="1236236" cy="461665"/>
            </a:xfrm>
            <a:prstGeom prst="rect">
              <a:avLst/>
            </a:prstGeom>
            <a:noFill/>
          </p:spPr>
          <p:txBody>
            <a:bodyPr wrap="none" rtlCol="0">
              <a:spAutoFit/>
            </a:bodyPr>
            <a:lstStyle/>
            <a:p>
              <a:r>
                <a:rPr lang="en-US" b="1" dirty="0" smtClean="0"/>
                <a:t>N</a:t>
              </a:r>
              <a:r>
                <a:rPr lang="en-US" b="1" baseline="-25000" dirty="0" smtClean="0"/>
                <a:t>2</a:t>
              </a:r>
              <a:r>
                <a:rPr lang="en-US" b="1" dirty="0" smtClean="0"/>
                <a:t> Flow</a:t>
              </a:r>
              <a:endParaRPr lang="en-US" b="1" dirty="0"/>
            </a:p>
          </p:txBody>
        </p:sp>
        <p:sp>
          <p:nvSpPr>
            <p:cNvPr id="20" name="Rectangle 19"/>
            <p:cNvSpPr/>
            <p:nvPr/>
          </p:nvSpPr>
          <p:spPr bwMode="auto">
            <a:xfrm>
              <a:off x="838200" y="4165755"/>
              <a:ext cx="2057400" cy="8190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Times" charset="0"/>
                  <a:ea typeface="ＭＳ Ｐゴシック" charset="0"/>
                </a:rPr>
                <a:t>Carbon-TiO</a:t>
              </a:r>
              <a:r>
                <a:rPr lang="en-US" b="1" baseline="-25000" dirty="0" smtClean="0">
                  <a:latin typeface="Times" charset="0"/>
                  <a:ea typeface="ＭＳ Ｐゴシック" charset="0"/>
                </a:rPr>
                <a:t>2</a:t>
              </a:r>
              <a:endParaRPr kumimoji="0" lang="en-US" sz="2400" b="1" i="0" u="none" strike="noStrike" cap="none" normalizeH="0" baseline="-25000" dirty="0">
                <a:ln>
                  <a:noFill/>
                </a:ln>
                <a:solidFill>
                  <a:schemeClr val="tx1"/>
                </a:solidFill>
                <a:effectLst/>
                <a:latin typeface="Times" charset="0"/>
                <a:ea typeface="ＭＳ Ｐゴシック" charset="0"/>
              </a:endParaRPr>
            </a:p>
          </p:txBody>
        </p:sp>
      </p:grpSp>
      <p:pic>
        <p:nvPicPr>
          <p:cNvPr id="19458"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218" y="2875585"/>
            <a:ext cx="1470171" cy="86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99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05104742"/>
              </p:ext>
            </p:extLst>
          </p:nvPr>
        </p:nvGraphicFramePr>
        <p:xfrm>
          <a:off x="2004692" y="990601"/>
          <a:ext cx="5683570" cy="4592154"/>
        </p:xfrm>
        <a:graphic>
          <a:graphicData uri="http://schemas.openxmlformats.org/presentationml/2006/ole">
            <mc:AlternateContent xmlns:mc="http://schemas.openxmlformats.org/markup-compatibility/2006">
              <mc:Choice xmlns:v="urn:schemas-microsoft-com:vml" Requires="v">
                <p:oleObj spid="_x0000_s11356" name="Graph" r:id="rId3" imgW="3316320" imgH="2790720" progId="Origin50.Graph">
                  <p:embed/>
                </p:oleObj>
              </mc:Choice>
              <mc:Fallback>
                <p:oleObj name="Graph" r:id="rId3" imgW="3316320" imgH="2790720" progId="Origin50.Graph">
                  <p:embed/>
                  <p:pic>
                    <p:nvPicPr>
                      <p:cNvPr id="0" name="Object 10"/>
                      <p:cNvPicPr>
                        <a:picLocks noChangeAspect="1" noChangeArrowheads="1"/>
                      </p:cNvPicPr>
                      <p:nvPr/>
                    </p:nvPicPr>
                    <p:blipFill>
                      <a:blip r:embed="rId4"/>
                      <a:srcRect/>
                      <a:stretch>
                        <a:fillRect/>
                      </a:stretch>
                    </p:blipFill>
                    <p:spPr bwMode="auto">
                      <a:xfrm>
                        <a:off x="2004692" y="990601"/>
                        <a:ext cx="5683570" cy="4592154"/>
                      </a:xfrm>
                      <a:prstGeom prst="rect">
                        <a:avLst/>
                      </a:prstGeom>
                      <a:noFill/>
                      <a:ln>
                        <a:noFill/>
                      </a:ln>
                    </p:spPr>
                  </p:pic>
                </p:oleObj>
              </mc:Fallback>
            </mc:AlternateContent>
          </a:graphicData>
        </a:graphic>
      </p:graphicFrame>
      <p:sp>
        <p:nvSpPr>
          <p:cNvPr id="5" name="Rectangle 4"/>
          <p:cNvSpPr/>
          <p:nvPr/>
        </p:nvSpPr>
        <p:spPr>
          <a:xfrm>
            <a:off x="1807375" y="5486400"/>
            <a:ext cx="6095999" cy="707886"/>
          </a:xfrm>
          <a:prstGeom prst="rect">
            <a:avLst/>
          </a:prstGeom>
        </p:spPr>
        <p:txBody>
          <a:bodyPr wrap="square">
            <a:spAutoFit/>
          </a:bodyPr>
          <a:lstStyle/>
          <a:p>
            <a:r>
              <a:rPr lang="en-US" sz="2000" dirty="0" smtClean="0"/>
              <a:t>Bare TiO</a:t>
            </a:r>
            <a:r>
              <a:rPr lang="en-US" sz="2000" baseline="-25000" dirty="0" smtClean="0"/>
              <a:t>2</a:t>
            </a:r>
            <a:r>
              <a:rPr lang="en-US" sz="2000" dirty="0"/>
              <a:t> </a:t>
            </a:r>
            <a:r>
              <a:rPr lang="en-US" sz="2000" dirty="0" smtClean="0"/>
              <a:t>obtained </a:t>
            </a:r>
            <a:r>
              <a:rPr lang="en-US" sz="2000" dirty="0"/>
              <a:t>from hydrothermal </a:t>
            </a:r>
            <a:r>
              <a:rPr lang="en-US" sz="2000" dirty="0" smtClean="0"/>
              <a:t>synthesis. </a:t>
            </a:r>
          </a:p>
          <a:p>
            <a:r>
              <a:rPr lang="en-US" sz="2000" dirty="0" smtClean="0"/>
              <a:t>The XRD data indicates presence of anatase phase only.</a:t>
            </a:r>
            <a:endParaRPr lang="en-US" sz="2000" dirty="0"/>
          </a:p>
        </p:txBody>
      </p:sp>
      <p:sp>
        <p:nvSpPr>
          <p:cNvPr id="6" name="TextBox 5"/>
          <p:cNvSpPr txBox="1"/>
          <p:nvPr/>
        </p:nvSpPr>
        <p:spPr>
          <a:xfrm>
            <a:off x="3886200" y="533400"/>
            <a:ext cx="1938351" cy="461665"/>
          </a:xfrm>
          <a:prstGeom prst="rect">
            <a:avLst/>
          </a:prstGeom>
          <a:noFill/>
        </p:spPr>
        <p:txBody>
          <a:bodyPr wrap="none" rtlCol="0">
            <a:spAutoFit/>
          </a:bodyPr>
          <a:lstStyle/>
          <a:p>
            <a:r>
              <a:rPr lang="en-US" b="1" dirty="0" smtClean="0">
                <a:solidFill>
                  <a:srgbClr val="C00000"/>
                </a:solidFill>
              </a:rPr>
              <a:t>Powder XRD</a:t>
            </a:r>
            <a:endParaRPr lang="en-US" b="1" dirty="0">
              <a:solidFill>
                <a:srgbClr val="C00000"/>
              </a:solidFill>
            </a:endParaRPr>
          </a:p>
        </p:txBody>
      </p:sp>
    </p:spTree>
    <p:extLst>
      <p:ext uri="{BB962C8B-B14F-4D97-AF65-F5344CB8AC3E}">
        <p14:creationId xmlns:p14="http://schemas.microsoft.com/office/powerpoint/2010/main" val="3224243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23257113"/>
              </p:ext>
            </p:extLst>
          </p:nvPr>
        </p:nvGraphicFramePr>
        <p:xfrm>
          <a:off x="1600200" y="280443"/>
          <a:ext cx="5791200" cy="4493432"/>
        </p:xfrm>
        <a:graphic>
          <a:graphicData uri="http://schemas.openxmlformats.org/presentationml/2006/ole">
            <mc:AlternateContent xmlns:mc="http://schemas.openxmlformats.org/markup-compatibility/2006">
              <mc:Choice xmlns:v="urn:schemas-microsoft-com:vml" Requires="v">
                <p:oleObj spid="_x0000_s12378" name="Graph" r:id="rId3" imgW="3470400" imgH="2815200" progId="Origin50.Graph">
                  <p:embed/>
                </p:oleObj>
              </mc:Choice>
              <mc:Fallback>
                <p:oleObj name="Graph" r:id="rId3" imgW="3470400" imgH="2815200" progId="Origin50.Graph">
                  <p:embed/>
                  <p:pic>
                    <p:nvPicPr>
                      <p:cNvPr id="0" name="Object 4"/>
                      <p:cNvPicPr>
                        <a:picLocks noChangeAspect="1" noChangeArrowheads="1"/>
                      </p:cNvPicPr>
                      <p:nvPr/>
                    </p:nvPicPr>
                    <p:blipFill>
                      <a:blip r:embed="rId4"/>
                      <a:srcRect/>
                      <a:stretch>
                        <a:fillRect/>
                      </a:stretch>
                    </p:blipFill>
                    <p:spPr bwMode="auto">
                      <a:xfrm>
                        <a:off x="1600200" y="280443"/>
                        <a:ext cx="5791200" cy="4493432"/>
                      </a:xfrm>
                      <a:prstGeom prst="rect">
                        <a:avLst/>
                      </a:prstGeom>
                      <a:noFill/>
                      <a:ln>
                        <a:noFill/>
                      </a:ln>
                    </p:spPr>
                  </p:pic>
                </p:oleObj>
              </mc:Fallback>
            </mc:AlternateContent>
          </a:graphicData>
        </a:graphic>
      </p:graphicFrame>
      <p:sp>
        <p:nvSpPr>
          <p:cNvPr id="5" name="TextBox 4"/>
          <p:cNvSpPr txBox="1"/>
          <p:nvPr/>
        </p:nvSpPr>
        <p:spPr>
          <a:xfrm>
            <a:off x="423081" y="4572000"/>
            <a:ext cx="8585500" cy="1477328"/>
          </a:xfrm>
          <a:prstGeom prst="rect">
            <a:avLst/>
          </a:prstGeom>
          <a:noFill/>
        </p:spPr>
        <p:txBody>
          <a:bodyPr wrap="square" rtlCol="0">
            <a:spAutoFit/>
          </a:bodyPr>
          <a:lstStyle/>
          <a:p>
            <a:pPr marL="342900" indent="-342900">
              <a:buFont typeface="Arial" pitchFamily="34" charset="0"/>
              <a:buChar char="•"/>
            </a:pPr>
            <a:r>
              <a:rPr lang="en-US" sz="1800" dirty="0" smtClean="0">
                <a:cs typeface="Times" pitchFamily="18" charset="0"/>
              </a:rPr>
              <a:t>XRD patterns of  the pyrolysis product of  TiO</a:t>
            </a:r>
            <a:r>
              <a:rPr lang="en-US" sz="1800" baseline="-25000" dirty="0" smtClean="0">
                <a:cs typeface="Times" pitchFamily="18" charset="0"/>
              </a:rPr>
              <a:t>2</a:t>
            </a:r>
            <a:r>
              <a:rPr lang="en-US" sz="1800" dirty="0" smtClean="0">
                <a:cs typeface="Times" pitchFamily="18" charset="0"/>
              </a:rPr>
              <a:t>-DN, where 120 and 240 indicate the amount (in milligram) of DN used for reacting with TiO</a:t>
            </a:r>
            <a:r>
              <a:rPr lang="en-US" sz="1800" baseline="-25000" dirty="0" smtClean="0">
                <a:cs typeface="Times" pitchFamily="18" charset="0"/>
              </a:rPr>
              <a:t>2</a:t>
            </a:r>
            <a:r>
              <a:rPr lang="en-US" sz="1800" dirty="0" smtClean="0">
                <a:cs typeface="Times" pitchFamily="18" charset="0"/>
              </a:rPr>
              <a:t> prior to pyrolysis. </a:t>
            </a:r>
          </a:p>
          <a:p>
            <a:pPr marL="342900" indent="-342900">
              <a:buFont typeface="Arial" pitchFamily="34" charset="0"/>
              <a:buChar char="•"/>
            </a:pPr>
            <a:r>
              <a:rPr lang="en-US" sz="1800" dirty="0" smtClean="0">
                <a:cs typeface="Times" pitchFamily="18" charset="0"/>
              </a:rPr>
              <a:t>TiO</a:t>
            </a:r>
            <a:r>
              <a:rPr lang="en-US" sz="1800" baseline="-25000" dirty="0" smtClean="0">
                <a:cs typeface="Times" pitchFamily="18" charset="0"/>
              </a:rPr>
              <a:t>2</a:t>
            </a:r>
            <a:r>
              <a:rPr lang="en-US" sz="1800" dirty="0" smtClean="0">
                <a:cs typeface="Times" pitchFamily="18" charset="0"/>
              </a:rPr>
              <a:t>-0 is obtained from the calcination of hydrothermally synthesized TiO</a:t>
            </a:r>
            <a:r>
              <a:rPr lang="en-US" sz="1800" baseline="-25000" dirty="0" smtClean="0">
                <a:cs typeface="Times" pitchFamily="18" charset="0"/>
              </a:rPr>
              <a:t>2</a:t>
            </a:r>
            <a:r>
              <a:rPr lang="en-US" sz="1800" dirty="0" smtClean="0">
                <a:cs typeface="Times" pitchFamily="18" charset="0"/>
              </a:rPr>
              <a:t> in the absence of DN</a:t>
            </a:r>
            <a:r>
              <a:rPr lang="en-US" sz="1800" dirty="0">
                <a:cs typeface="Times" pitchFamily="18" charset="0"/>
              </a:rPr>
              <a:t> </a:t>
            </a:r>
            <a:r>
              <a:rPr lang="en-US" sz="1800" dirty="0" smtClean="0">
                <a:cs typeface="Times" pitchFamily="18" charset="0"/>
              </a:rPr>
              <a:t>under identical conditions.</a:t>
            </a:r>
          </a:p>
          <a:p>
            <a:pPr marL="342900" indent="-342900">
              <a:buFont typeface="Arial" pitchFamily="34" charset="0"/>
              <a:buChar char="•"/>
            </a:pPr>
            <a:r>
              <a:rPr lang="en-US" sz="1800" dirty="0" smtClean="0"/>
              <a:t>TiO</a:t>
            </a:r>
            <a:r>
              <a:rPr lang="en-US" sz="1800" baseline="-25000" dirty="0">
                <a:cs typeface="Times" pitchFamily="18" charset="0"/>
              </a:rPr>
              <a:t>2</a:t>
            </a:r>
            <a:r>
              <a:rPr lang="en-US" sz="1800" dirty="0" smtClean="0"/>
              <a:t>–C </a:t>
            </a:r>
            <a:r>
              <a:rPr lang="en-US" sz="1800" dirty="0"/>
              <a:t>hybrids </a:t>
            </a:r>
            <a:r>
              <a:rPr lang="en-US" sz="1800" dirty="0" smtClean="0"/>
              <a:t>exhibits diffraction </a:t>
            </a:r>
            <a:r>
              <a:rPr lang="en-US" sz="1800" dirty="0"/>
              <a:t>peaks due to </a:t>
            </a:r>
            <a:r>
              <a:rPr lang="en-US" sz="1800" dirty="0" smtClean="0"/>
              <a:t>rutile (&gt;</a:t>
            </a:r>
            <a:r>
              <a:rPr lang="en-US" sz="1800" dirty="0"/>
              <a:t>90</a:t>
            </a:r>
            <a:r>
              <a:rPr lang="en-US" sz="1800" dirty="0" smtClean="0"/>
              <a:t>%) mainly.</a:t>
            </a:r>
            <a:endParaRPr lang="en-US" sz="1800" dirty="0">
              <a:cs typeface="Times" pitchFamily="18" charset="0"/>
            </a:endParaRPr>
          </a:p>
        </p:txBody>
      </p:sp>
      <p:sp>
        <p:nvSpPr>
          <p:cNvPr id="6" name="TextBox 5"/>
          <p:cNvSpPr txBox="1"/>
          <p:nvPr/>
        </p:nvSpPr>
        <p:spPr>
          <a:xfrm>
            <a:off x="3657600" y="64442"/>
            <a:ext cx="1938351" cy="461665"/>
          </a:xfrm>
          <a:prstGeom prst="rect">
            <a:avLst/>
          </a:prstGeom>
          <a:noFill/>
        </p:spPr>
        <p:txBody>
          <a:bodyPr wrap="none" rtlCol="0">
            <a:spAutoFit/>
          </a:bodyPr>
          <a:lstStyle/>
          <a:p>
            <a:r>
              <a:rPr lang="en-US" b="1" dirty="0" smtClean="0">
                <a:solidFill>
                  <a:srgbClr val="C00000"/>
                </a:solidFill>
              </a:rPr>
              <a:t>Powder XRD</a:t>
            </a:r>
            <a:endParaRPr lang="en-US" b="1" dirty="0">
              <a:solidFill>
                <a:srgbClr val="C00000"/>
              </a:solidFill>
            </a:endParaRPr>
          </a:p>
        </p:txBody>
      </p:sp>
    </p:spTree>
    <p:extLst>
      <p:ext uri="{BB962C8B-B14F-4D97-AF65-F5344CB8AC3E}">
        <p14:creationId xmlns:p14="http://schemas.microsoft.com/office/powerpoint/2010/main" val="3745728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80809387"/>
              </p:ext>
            </p:extLst>
          </p:nvPr>
        </p:nvGraphicFramePr>
        <p:xfrm>
          <a:off x="2160533" y="766465"/>
          <a:ext cx="5248275" cy="4221163"/>
        </p:xfrm>
        <a:graphic>
          <a:graphicData uri="http://schemas.openxmlformats.org/presentationml/2006/ole">
            <mc:AlternateContent xmlns:mc="http://schemas.openxmlformats.org/markup-compatibility/2006">
              <mc:Choice xmlns:v="urn:schemas-microsoft-com:vml" Requires="v">
                <p:oleObj spid="_x0000_s13400" name="Graph" r:id="rId4" imgW="3398400" imgH="2890080" progId="Origin50.Graph">
                  <p:embed/>
                </p:oleObj>
              </mc:Choice>
              <mc:Fallback>
                <p:oleObj name="Graph" r:id="rId4" imgW="3398400" imgH="2890080" progId="Origin50.Graph">
                  <p:embed/>
                  <p:pic>
                    <p:nvPicPr>
                      <p:cNvPr id="0" name="Object 5"/>
                      <p:cNvPicPr>
                        <a:picLocks noChangeAspect="1" noChangeArrowheads="1"/>
                      </p:cNvPicPr>
                      <p:nvPr/>
                    </p:nvPicPr>
                    <p:blipFill>
                      <a:blip r:embed="rId5"/>
                      <a:srcRect/>
                      <a:stretch>
                        <a:fillRect/>
                      </a:stretch>
                    </p:blipFill>
                    <p:spPr bwMode="auto">
                      <a:xfrm>
                        <a:off x="2160533" y="766465"/>
                        <a:ext cx="5248275" cy="4221163"/>
                      </a:xfrm>
                      <a:prstGeom prst="rect">
                        <a:avLst/>
                      </a:prstGeom>
                      <a:noFill/>
                      <a:ln>
                        <a:noFill/>
                      </a:ln>
                    </p:spPr>
                  </p:pic>
                </p:oleObj>
              </mc:Fallback>
            </mc:AlternateContent>
          </a:graphicData>
        </a:graphic>
      </p:graphicFrame>
      <p:sp>
        <p:nvSpPr>
          <p:cNvPr id="5" name="Rectangle 4"/>
          <p:cNvSpPr/>
          <p:nvPr/>
        </p:nvSpPr>
        <p:spPr>
          <a:xfrm>
            <a:off x="304800" y="5105400"/>
            <a:ext cx="8686800" cy="1015663"/>
          </a:xfrm>
          <a:prstGeom prst="rect">
            <a:avLst/>
          </a:prstGeom>
        </p:spPr>
        <p:txBody>
          <a:bodyPr wrap="square">
            <a:spAutoFit/>
          </a:bodyPr>
          <a:lstStyle/>
          <a:p>
            <a:pPr marL="342900" indent="-342900">
              <a:buFont typeface="Arial" pitchFamily="34" charset="0"/>
              <a:buChar char="•"/>
            </a:pPr>
            <a:r>
              <a:rPr lang="en-US" sz="2000" dirty="0">
                <a:cs typeface="Times" pitchFamily="18" charset="0"/>
              </a:rPr>
              <a:t>Raman spectra of TiO</a:t>
            </a:r>
            <a:r>
              <a:rPr lang="en-US" sz="2000" baseline="-25000" dirty="0">
                <a:cs typeface="Times" pitchFamily="18" charset="0"/>
              </a:rPr>
              <a:t>2</a:t>
            </a:r>
            <a:r>
              <a:rPr lang="en-US" sz="2000" dirty="0">
                <a:cs typeface="Times" pitchFamily="18" charset="0"/>
              </a:rPr>
              <a:t>–C hybrid </a:t>
            </a:r>
            <a:r>
              <a:rPr lang="en-US" sz="2000" dirty="0" smtClean="0">
                <a:cs typeface="Times" pitchFamily="18" charset="0"/>
              </a:rPr>
              <a:t>material obtained from DN. </a:t>
            </a:r>
          </a:p>
          <a:p>
            <a:pPr marL="342900" indent="-342900">
              <a:buFont typeface="Arial" pitchFamily="34" charset="0"/>
              <a:buChar char="•"/>
            </a:pPr>
            <a:r>
              <a:rPr lang="en-US" sz="2000" dirty="0" smtClean="0">
                <a:cs typeface="Times" pitchFamily="18" charset="0"/>
              </a:rPr>
              <a:t>A </a:t>
            </a:r>
            <a:r>
              <a:rPr lang="en-US" sz="2000" dirty="0">
                <a:cs typeface="Times" pitchFamily="18" charset="0"/>
              </a:rPr>
              <a:t>and R refers to anatase and rutile phase of TiO</a:t>
            </a:r>
            <a:r>
              <a:rPr lang="en-US" sz="2000" baseline="-25000" dirty="0">
                <a:cs typeface="Times" pitchFamily="18" charset="0"/>
              </a:rPr>
              <a:t>2</a:t>
            </a:r>
            <a:r>
              <a:rPr lang="en-US" sz="2000" dirty="0">
                <a:cs typeface="Times" pitchFamily="18" charset="0"/>
              </a:rPr>
              <a:t> and D and G refers to the A</a:t>
            </a:r>
            <a:r>
              <a:rPr lang="en-US" sz="2000" baseline="-25000" dirty="0">
                <a:cs typeface="Times" pitchFamily="18" charset="0"/>
              </a:rPr>
              <a:t>1g</a:t>
            </a:r>
            <a:r>
              <a:rPr lang="en-US" sz="2000" dirty="0">
                <a:cs typeface="Times" pitchFamily="18" charset="0"/>
              </a:rPr>
              <a:t> and </a:t>
            </a:r>
            <a:r>
              <a:rPr lang="en-US" sz="2000" dirty="0" smtClean="0">
                <a:cs typeface="Times" pitchFamily="18" charset="0"/>
              </a:rPr>
              <a:t>E</a:t>
            </a:r>
            <a:r>
              <a:rPr lang="en-US" sz="2000" baseline="-25000" dirty="0" smtClean="0">
                <a:cs typeface="Times" pitchFamily="18" charset="0"/>
              </a:rPr>
              <a:t>2g </a:t>
            </a:r>
            <a:r>
              <a:rPr lang="en-US" sz="2000" dirty="0" smtClean="0">
                <a:cs typeface="Times" pitchFamily="18" charset="0"/>
              </a:rPr>
              <a:t>vibrational mode of  graphite like carbon</a:t>
            </a:r>
            <a:r>
              <a:rPr lang="en-US" sz="2000" dirty="0">
                <a:cs typeface="Times" pitchFamily="18" charset="0"/>
              </a:rPr>
              <a:t>. </a:t>
            </a:r>
          </a:p>
        </p:txBody>
      </p:sp>
      <p:sp>
        <p:nvSpPr>
          <p:cNvPr id="6" name="TextBox 5"/>
          <p:cNvSpPr txBox="1"/>
          <p:nvPr/>
        </p:nvSpPr>
        <p:spPr>
          <a:xfrm>
            <a:off x="3657600" y="304800"/>
            <a:ext cx="2254143" cy="461665"/>
          </a:xfrm>
          <a:prstGeom prst="rect">
            <a:avLst/>
          </a:prstGeom>
          <a:noFill/>
        </p:spPr>
        <p:txBody>
          <a:bodyPr wrap="none" rtlCol="0">
            <a:spAutoFit/>
          </a:bodyPr>
          <a:lstStyle/>
          <a:p>
            <a:r>
              <a:rPr lang="en-US" b="1" dirty="0" smtClean="0">
                <a:solidFill>
                  <a:srgbClr val="C00000"/>
                </a:solidFill>
              </a:rPr>
              <a:t>Raman spectra </a:t>
            </a:r>
            <a:endParaRPr lang="en-US" b="1" dirty="0">
              <a:solidFill>
                <a:srgbClr val="C00000"/>
              </a:solidFill>
            </a:endParaRPr>
          </a:p>
        </p:txBody>
      </p:sp>
    </p:spTree>
    <p:extLst>
      <p:ext uri="{BB962C8B-B14F-4D97-AF65-F5344CB8AC3E}">
        <p14:creationId xmlns:p14="http://schemas.microsoft.com/office/powerpoint/2010/main" val="828830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791200" cy="4647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8228" y="381000"/>
            <a:ext cx="7543800" cy="830997"/>
          </a:xfrm>
          <a:prstGeom prst="rect">
            <a:avLst/>
          </a:prstGeom>
        </p:spPr>
        <p:txBody>
          <a:bodyPr wrap="square">
            <a:spAutoFit/>
          </a:bodyPr>
          <a:lstStyle/>
          <a:p>
            <a:pPr algn="ctr"/>
            <a:r>
              <a:rPr lang="en-US" b="1" dirty="0" smtClean="0">
                <a:solidFill>
                  <a:srgbClr val="C00000"/>
                </a:solidFill>
              </a:rPr>
              <a:t>Various light induced reactions involved in semiconductor photocatalysis</a:t>
            </a:r>
            <a:endParaRPr lang="en-US" b="1" dirty="0">
              <a:solidFill>
                <a:srgbClr val="C00000"/>
              </a:solidFill>
            </a:endParaRPr>
          </a:p>
        </p:txBody>
      </p:sp>
      <p:sp>
        <p:nvSpPr>
          <p:cNvPr id="2" name="Rectangle 1"/>
          <p:cNvSpPr/>
          <p:nvPr/>
        </p:nvSpPr>
        <p:spPr>
          <a:xfrm>
            <a:off x="2209800" y="6123475"/>
            <a:ext cx="4724400" cy="307777"/>
          </a:xfrm>
          <a:prstGeom prst="rect">
            <a:avLst/>
          </a:prstGeom>
        </p:spPr>
        <p:txBody>
          <a:bodyPr wrap="square">
            <a:spAutoFit/>
          </a:bodyPr>
          <a:lstStyle/>
          <a:p>
            <a:pPr algn="ctr"/>
            <a:r>
              <a:rPr lang="en-US" sz="1400" dirty="0" smtClean="0">
                <a:latin typeface="Times New Roman" pitchFamily="18" charset="0"/>
                <a:cs typeface="Times New Roman" pitchFamily="18" charset="0"/>
              </a:rPr>
              <a:t>Teoh </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et al.   </a:t>
            </a:r>
            <a:r>
              <a:rPr lang="de-DE" sz="1400" i="1" dirty="0" smtClean="0">
                <a:latin typeface="Times New Roman" pitchFamily="18" charset="0"/>
                <a:cs typeface="Times New Roman" pitchFamily="18" charset="0"/>
              </a:rPr>
              <a:t>J</a:t>
            </a:r>
            <a:r>
              <a:rPr lang="de-DE" sz="1400" i="1" dirty="0">
                <a:latin typeface="Times New Roman" pitchFamily="18" charset="0"/>
                <a:cs typeface="Times New Roman" pitchFamily="18" charset="0"/>
              </a:rPr>
              <a:t>. Phys. Chem. Lett</a:t>
            </a:r>
            <a:r>
              <a:rPr lang="de-DE" sz="1400" dirty="0" smtClean="0">
                <a:latin typeface="Times New Roman" pitchFamily="18" charset="0"/>
                <a:cs typeface="Times New Roman" pitchFamily="18" charset="0"/>
              </a:rPr>
              <a:t>., </a:t>
            </a:r>
            <a:r>
              <a:rPr lang="de-DE" sz="1400" b="1" dirty="0">
                <a:latin typeface="Times New Roman" pitchFamily="18" charset="0"/>
                <a:cs typeface="Times New Roman" pitchFamily="18" charset="0"/>
              </a:rPr>
              <a:t>2012</a:t>
            </a:r>
            <a:r>
              <a:rPr lang="de-DE" sz="1400" dirty="0">
                <a:latin typeface="Times New Roman" pitchFamily="18" charset="0"/>
                <a:cs typeface="Times New Roman" pitchFamily="18" charset="0"/>
              </a:rPr>
              <a:t>, 3, 629−</a:t>
            </a:r>
            <a:r>
              <a:rPr lang="de-DE" sz="1400" dirty="0" smtClean="0">
                <a:latin typeface="Times New Roman" pitchFamily="18" charset="0"/>
                <a:cs typeface="Times New Roman" pitchFamily="18" charset="0"/>
              </a:rPr>
              <a:t>639.</a:t>
            </a:r>
            <a:endParaRPr lang="en-US" sz="1800" dirty="0"/>
          </a:p>
        </p:txBody>
      </p:sp>
    </p:spTree>
    <p:extLst>
      <p:ext uri="{BB962C8B-B14F-4D97-AF65-F5344CB8AC3E}">
        <p14:creationId xmlns:p14="http://schemas.microsoft.com/office/powerpoint/2010/main" val="3048433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485466"/>
              </p:ext>
            </p:extLst>
          </p:nvPr>
        </p:nvGraphicFramePr>
        <p:xfrm>
          <a:off x="4408488" y="838200"/>
          <a:ext cx="4125913" cy="3509962"/>
        </p:xfrm>
        <a:graphic>
          <a:graphicData uri="http://schemas.openxmlformats.org/presentationml/2006/ole">
            <mc:AlternateContent xmlns:mc="http://schemas.openxmlformats.org/markup-compatibility/2006">
              <mc:Choice xmlns:v="urn:schemas-microsoft-com:vml" Requires="v">
                <p:oleObj spid="_x0000_s14512" name="Graph" r:id="rId5" imgW="3443040" imgH="2787840" progId="Origin50.Graph">
                  <p:embed/>
                </p:oleObj>
              </mc:Choice>
              <mc:Fallback>
                <p:oleObj name="Graph" r:id="rId5" imgW="3443040" imgH="2787840" progId="Origin50.Graph">
                  <p:embed/>
                  <p:pic>
                    <p:nvPicPr>
                      <p:cNvPr id="0" name="Object 5"/>
                      <p:cNvPicPr>
                        <a:picLocks noChangeAspect="1" noChangeArrowheads="1"/>
                      </p:cNvPicPr>
                      <p:nvPr/>
                    </p:nvPicPr>
                    <p:blipFill>
                      <a:blip r:embed="rId6"/>
                      <a:srcRect/>
                      <a:stretch>
                        <a:fillRect/>
                      </a:stretch>
                    </p:blipFill>
                    <p:spPr bwMode="auto">
                      <a:xfrm>
                        <a:off x="4408488" y="838200"/>
                        <a:ext cx="4125913" cy="350996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12914803"/>
              </p:ext>
            </p:extLst>
          </p:nvPr>
        </p:nvGraphicFramePr>
        <p:xfrm>
          <a:off x="152400" y="762000"/>
          <a:ext cx="4137025" cy="3635375"/>
        </p:xfrm>
        <a:graphic>
          <a:graphicData uri="http://schemas.openxmlformats.org/presentationml/2006/ole">
            <mc:AlternateContent xmlns:mc="http://schemas.openxmlformats.org/markup-compatibility/2006">
              <mc:Choice xmlns:v="urn:schemas-microsoft-com:vml" Requires="v">
                <p:oleObj spid="_x0000_s14513" name="Graph" r:id="rId7" imgW="3299040" imgH="2897280" progId="Origin50.Graph">
                  <p:embed/>
                </p:oleObj>
              </mc:Choice>
              <mc:Fallback>
                <p:oleObj name="Graph" r:id="rId7" imgW="3299040" imgH="2897280" progId="Origin50.Graph">
                  <p:embed/>
                  <p:pic>
                    <p:nvPicPr>
                      <p:cNvPr id="0" name="Object 6"/>
                      <p:cNvPicPr>
                        <a:picLocks noChangeAspect="1" noChangeArrowheads="1"/>
                      </p:cNvPicPr>
                      <p:nvPr/>
                    </p:nvPicPr>
                    <p:blipFill>
                      <a:blip r:embed="rId8"/>
                      <a:srcRect/>
                      <a:stretch>
                        <a:fillRect/>
                      </a:stretch>
                    </p:blipFill>
                    <p:spPr bwMode="auto">
                      <a:xfrm>
                        <a:off x="152400" y="762000"/>
                        <a:ext cx="4137025" cy="3635375"/>
                      </a:xfrm>
                      <a:prstGeom prst="rect">
                        <a:avLst/>
                      </a:prstGeom>
                      <a:noFill/>
                      <a:ln>
                        <a:noFill/>
                      </a:ln>
                    </p:spPr>
                  </p:pic>
                </p:oleObj>
              </mc:Fallback>
            </mc:AlternateContent>
          </a:graphicData>
        </a:graphic>
      </p:graphicFrame>
      <p:sp>
        <p:nvSpPr>
          <p:cNvPr id="6" name="TextBox 5"/>
          <p:cNvSpPr txBox="1"/>
          <p:nvPr/>
        </p:nvSpPr>
        <p:spPr>
          <a:xfrm>
            <a:off x="1447800" y="197848"/>
            <a:ext cx="7086601" cy="830997"/>
          </a:xfrm>
          <a:prstGeom prst="rect">
            <a:avLst/>
          </a:prstGeom>
          <a:noFill/>
        </p:spPr>
        <p:txBody>
          <a:bodyPr wrap="square" rtlCol="0">
            <a:spAutoFit/>
          </a:bodyPr>
          <a:lstStyle/>
          <a:p>
            <a:pPr algn="ctr"/>
            <a:r>
              <a:rPr lang="en-US" b="1" dirty="0" smtClean="0">
                <a:solidFill>
                  <a:srgbClr val="C00000"/>
                </a:solidFill>
              </a:rPr>
              <a:t>Nitrogen isotherms and pore size distribution of  </a:t>
            </a:r>
            <a:r>
              <a:rPr lang="en-US" b="1" dirty="0" smtClean="0">
                <a:solidFill>
                  <a:srgbClr val="C00000"/>
                </a:solidFill>
                <a:latin typeface="Times New Roman" pitchFamily="18" charset="0"/>
                <a:cs typeface="Times New Roman" pitchFamily="18" charset="0"/>
              </a:rPr>
              <a:t>TiO</a:t>
            </a:r>
            <a:r>
              <a:rPr lang="en-US" b="1" baseline="-25000" dirty="0" smtClean="0">
                <a:solidFill>
                  <a:srgbClr val="C00000"/>
                </a:solidFill>
                <a:latin typeface="Times New Roman" pitchFamily="18" charset="0"/>
                <a:cs typeface="Times New Roman" pitchFamily="18" charset="0"/>
              </a:rPr>
              <a:t>2</a:t>
            </a:r>
            <a:r>
              <a:rPr lang="en-US" b="1" dirty="0" smtClean="0">
                <a:solidFill>
                  <a:srgbClr val="C00000"/>
                </a:solidFill>
                <a:latin typeface="Times New Roman" pitchFamily="18" charset="0"/>
                <a:cs typeface="Times New Roman" pitchFamily="18" charset="0"/>
              </a:rPr>
              <a:t>–C</a:t>
            </a:r>
            <a:endParaRPr lang="en-US" b="1" dirty="0">
              <a:solidFill>
                <a:srgbClr val="C00000"/>
              </a:solidFill>
            </a:endParaRPr>
          </a:p>
        </p:txBody>
      </p:sp>
      <p:sp>
        <p:nvSpPr>
          <p:cNvPr id="7" name="Rectangle 6"/>
          <p:cNvSpPr/>
          <p:nvPr/>
        </p:nvSpPr>
        <p:spPr>
          <a:xfrm>
            <a:off x="219501" y="4724400"/>
            <a:ext cx="8810625" cy="1323439"/>
          </a:xfrm>
          <a:prstGeom prst="rect">
            <a:avLst/>
          </a:prstGeom>
        </p:spPr>
        <p:txBody>
          <a:bodyPr wrap="square">
            <a:spAutoFit/>
          </a:bodyPr>
          <a:lstStyle/>
          <a:p>
            <a:pPr marL="342900" indent="-342900">
              <a:buFont typeface="Arial" pitchFamily="34" charset="0"/>
              <a:buChar char="•"/>
            </a:pPr>
            <a:r>
              <a:rPr lang="en-US" sz="2000" dirty="0" smtClean="0">
                <a:cs typeface="Times" pitchFamily="18" charset="0"/>
              </a:rPr>
              <a:t>The isotherms indicate H3 type</a:t>
            </a:r>
            <a:r>
              <a:rPr lang="en-US" sz="2000" dirty="0">
                <a:cs typeface="Times" pitchFamily="18" charset="0"/>
              </a:rPr>
              <a:t> </a:t>
            </a:r>
            <a:r>
              <a:rPr lang="en-US" sz="2000" dirty="0" smtClean="0">
                <a:cs typeface="Times" pitchFamily="18" charset="0"/>
              </a:rPr>
              <a:t>hysteresis loop with </a:t>
            </a:r>
            <a:r>
              <a:rPr lang="en-US" sz="2000" dirty="0">
                <a:cs typeface="Times" pitchFamily="18" charset="0"/>
              </a:rPr>
              <a:t>type V isotherms of mesoporous </a:t>
            </a:r>
            <a:r>
              <a:rPr lang="en-US" sz="2000" dirty="0" smtClean="0">
                <a:cs typeface="Times" pitchFamily="18" charset="0"/>
              </a:rPr>
              <a:t>materials.</a:t>
            </a:r>
            <a:r>
              <a:rPr lang="en-US" sz="2000" dirty="0">
                <a:cs typeface="Times" pitchFamily="18" charset="0"/>
              </a:rPr>
              <a:t> </a:t>
            </a:r>
          </a:p>
          <a:p>
            <a:pPr marL="342900" indent="-342900">
              <a:buFont typeface="Arial" pitchFamily="34" charset="0"/>
              <a:buChar char="•"/>
            </a:pPr>
            <a:r>
              <a:rPr lang="en-US" sz="2000" dirty="0" smtClean="0">
                <a:cs typeface="Times" pitchFamily="18" charset="0"/>
              </a:rPr>
              <a:t>The </a:t>
            </a:r>
            <a:r>
              <a:rPr lang="en-US" sz="2000" dirty="0">
                <a:cs typeface="Times" pitchFamily="18" charset="0"/>
              </a:rPr>
              <a:t>pore geometries in TiO</a:t>
            </a:r>
            <a:r>
              <a:rPr lang="en-US" sz="2000" baseline="-25000" dirty="0">
                <a:cs typeface="Times" pitchFamily="18" charset="0"/>
              </a:rPr>
              <a:t>2</a:t>
            </a:r>
            <a:r>
              <a:rPr lang="en-US" sz="2000" dirty="0">
                <a:cs typeface="Times" pitchFamily="18" charset="0"/>
              </a:rPr>
              <a:t>-0 display a bimodal distribution at 27 and </a:t>
            </a:r>
            <a:r>
              <a:rPr lang="en-US" sz="2000" dirty="0" smtClean="0">
                <a:cs typeface="Times" pitchFamily="18" charset="0"/>
              </a:rPr>
              <a:t>38 Å.</a:t>
            </a:r>
          </a:p>
          <a:p>
            <a:pPr marL="342900" indent="-342900">
              <a:buFont typeface="Arial" pitchFamily="34" charset="0"/>
              <a:buChar char="•"/>
            </a:pPr>
            <a:r>
              <a:rPr lang="en-US" sz="2000" dirty="0" smtClean="0">
                <a:cs typeface="Times" pitchFamily="18" charset="0"/>
              </a:rPr>
              <a:t>TiO</a:t>
            </a:r>
            <a:r>
              <a:rPr lang="en-US" sz="2000" baseline="-25000" dirty="0" smtClean="0">
                <a:cs typeface="Times" pitchFamily="18" charset="0"/>
              </a:rPr>
              <a:t>2</a:t>
            </a:r>
            <a:r>
              <a:rPr lang="en-US" sz="2000" dirty="0" smtClean="0">
                <a:cs typeface="Times" pitchFamily="18" charset="0"/>
              </a:rPr>
              <a:t>–C materials  shows unimodal distribution of pores.</a:t>
            </a:r>
            <a:endParaRPr lang="en-US" sz="2000" dirty="0">
              <a:cs typeface="Times" pitchFamily="18" charset="0"/>
            </a:endParaRPr>
          </a:p>
        </p:txBody>
      </p:sp>
    </p:spTree>
    <p:extLst>
      <p:ext uri="{BB962C8B-B14F-4D97-AF65-F5344CB8AC3E}">
        <p14:creationId xmlns:p14="http://schemas.microsoft.com/office/powerpoint/2010/main" val="13345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5572" y="491319"/>
            <a:ext cx="5486400" cy="461665"/>
          </a:xfrm>
          <a:prstGeom prst="rect">
            <a:avLst/>
          </a:prstGeom>
          <a:noFill/>
        </p:spPr>
        <p:txBody>
          <a:bodyPr wrap="square" rtlCol="0">
            <a:spAutoFit/>
          </a:bodyPr>
          <a:lstStyle/>
          <a:p>
            <a:r>
              <a:rPr lang="en-US" b="1" dirty="0">
                <a:solidFill>
                  <a:srgbClr val="C00000"/>
                </a:solidFill>
              </a:rPr>
              <a:t>Textural properties </a:t>
            </a:r>
            <a:r>
              <a:rPr lang="en-US" b="1" dirty="0" smtClean="0">
                <a:solidFill>
                  <a:srgbClr val="C00000"/>
                </a:solidFill>
              </a:rPr>
              <a:t>of  </a:t>
            </a:r>
            <a:r>
              <a:rPr lang="en-US" b="1" dirty="0">
                <a:solidFill>
                  <a:srgbClr val="C00000"/>
                </a:solidFill>
              </a:rPr>
              <a:t>C-modified </a:t>
            </a:r>
            <a:r>
              <a:rPr lang="en-US" b="1" dirty="0" smtClean="0">
                <a:solidFill>
                  <a:srgbClr val="C00000"/>
                </a:solidFill>
              </a:rPr>
              <a:t>TiO</a:t>
            </a:r>
            <a:r>
              <a:rPr lang="en-US" b="1" baseline="-25000" dirty="0" smtClean="0">
                <a:solidFill>
                  <a:srgbClr val="C00000"/>
                </a:solidFill>
              </a:rPr>
              <a:t>2</a:t>
            </a:r>
            <a:endParaRPr lang="en-US"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43448668"/>
              </p:ext>
            </p:extLst>
          </p:nvPr>
        </p:nvGraphicFramePr>
        <p:xfrm>
          <a:off x="417968" y="1371601"/>
          <a:ext cx="8345030" cy="2912737"/>
        </p:xfrm>
        <a:graphic>
          <a:graphicData uri="http://schemas.openxmlformats.org/drawingml/2006/table">
            <a:tbl>
              <a:tblPr firstRow="1" firstCol="1"/>
              <a:tblGrid>
                <a:gridCol w="1669006"/>
                <a:gridCol w="1669006"/>
                <a:gridCol w="1669006"/>
                <a:gridCol w="1669006"/>
                <a:gridCol w="1669006"/>
              </a:tblGrid>
              <a:tr h="996703">
                <a:tc>
                  <a:txBody>
                    <a:bodyPr/>
                    <a:lstStyle/>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Material</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b="1" kern="1200" dirty="0" smtClean="0">
                          <a:solidFill>
                            <a:srgbClr val="000000"/>
                          </a:solidFill>
                          <a:effectLst/>
                          <a:latin typeface="Times"/>
                          <a:ea typeface="MS PGothic"/>
                          <a:cs typeface="Times New Roman"/>
                        </a:rPr>
                        <a:t>S</a:t>
                      </a:r>
                      <a:r>
                        <a:rPr lang="en-US" sz="2200" b="1" kern="1200" baseline="-25000" dirty="0" smtClean="0">
                          <a:solidFill>
                            <a:srgbClr val="000000"/>
                          </a:solidFill>
                          <a:effectLst/>
                          <a:latin typeface="Times"/>
                          <a:ea typeface="MS PGothic"/>
                          <a:cs typeface="Times New Roman"/>
                        </a:rPr>
                        <a:t>BET</a:t>
                      </a:r>
                      <a:r>
                        <a:rPr lang="en-US" sz="2200" b="1" kern="1200" baseline="30000" dirty="0" smtClean="0">
                          <a:solidFill>
                            <a:srgbClr val="000000"/>
                          </a:solidFill>
                          <a:effectLst/>
                          <a:latin typeface="Times"/>
                          <a:ea typeface="MS PGothic"/>
                          <a:cs typeface="Times New Roman"/>
                        </a:rPr>
                        <a:t>a</a:t>
                      </a:r>
                      <a:endParaRPr lang="en-US" sz="2200" dirty="0">
                        <a:effectLst/>
                        <a:latin typeface="Calibri"/>
                        <a:ea typeface="Calibri"/>
                        <a:cs typeface="Times New Roman"/>
                      </a:endParaRPr>
                    </a:p>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(m</a:t>
                      </a:r>
                      <a:r>
                        <a:rPr lang="en-US" sz="2200" b="1" kern="1200" baseline="30000" dirty="0">
                          <a:solidFill>
                            <a:srgbClr val="000000"/>
                          </a:solidFill>
                          <a:effectLst/>
                          <a:latin typeface="Times"/>
                          <a:ea typeface="MS PGothic"/>
                          <a:cs typeface="Times New Roman"/>
                        </a:rPr>
                        <a:t>2 </a:t>
                      </a:r>
                      <a:r>
                        <a:rPr lang="en-US" sz="2200" b="1" kern="1200" dirty="0">
                          <a:solidFill>
                            <a:srgbClr val="000000"/>
                          </a:solidFill>
                          <a:effectLst/>
                          <a:latin typeface="Times"/>
                          <a:ea typeface="MS PGothic"/>
                          <a:cs typeface="Times New Roman"/>
                        </a:rPr>
                        <a:t>g</a:t>
                      </a:r>
                      <a:r>
                        <a:rPr lang="en-US" sz="2200" b="1" kern="1200" baseline="30000" dirty="0">
                          <a:solidFill>
                            <a:srgbClr val="000000"/>
                          </a:solidFill>
                          <a:effectLst/>
                          <a:latin typeface="Times"/>
                          <a:ea typeface="MS PGothic"/>
                          <a:cs typeface="Times New Roman"/>
                        </a:rPr>
                        <a:t>-1</a:t>
                      </a:r>
                      <a:r>
                        <a:rPr lang="en-US" sz="2200" b="1" kern="1200" dirty="0">
                          <a:solidFill>
                            <a:srgbClr val="000000"/>
                          </a:solidFill>
                          <a:effectLst/>
                          <a:latin typeface="Times"/>
                          <a:ea typeface="MS PGothic"/>
                          <a:cs typeface="Times New Roman"/>
                        </a:rPr>
                        <a:t>)</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Pore volume</a:t>
                      </a:r>
                      <a:endParaRPr lang="en-US" sz="2200" dirty="0">
                        <a:effectLst/>
                        <a:latin typeface="Calibri"/>
                        <a:ea typeface="Calibri"/>
                        <a:cs typeface="Times New Roman"/>
                      </a:endParaRPr>
                    </a:p>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(cm</a:t>
                      </a:r>
                      <a:r>
                        <a:rPr lang="en-US" sz="2200" b="1" kern="1200" baseline="30000" dirty="0">
                          <a:solidFill>
                            <a:srgbClr val="000000"/>
                          </a:solidFill>
                          <a:effectLst/>
                          <a:latin typeface="Times"/>
                          <a:ea typeface="MS PGothic"/>
                          <a:cs typeface="Times New Roman"/>
                        </a:rPr>
                        <a:t>3</a:t>
                      </a:r>
                      <a:r>
                        <a:rPr lang="en-US" sz="2200" b="1" kern="1200" dirty="0">
                          <a:solidFill>
                            <a:srgbClr val="000000"/>
                          </a:solidFill>
                          <a:effectLst/>
                          <a:latin typeface="Times"/>
                          <a:ea typeface="MS PGothic"/>
                          <a:cs typeface="Times New Roman"/>
                        </a:rPr>
                        <a:t> g</a:t>
                      </a:r>
                      <a:r>
                        <a:rPr lang="en-US" sz="2200" b="1" kern="1200" baseline="30000" dirty="0">
                          <a:solidFill>
                            <a:srgbClr val="000000"/>
                          </a:solidFill>
                          <a:effectLst/>
                          <a:latin typeface="Times"/>
                          <a:ea typeface="MS PGothic"/>
                          <a:cs typeface="Times New Roman"/>
                        </a:rPr>
                        <a:t>-1</a:t>
                      </a:r>
                      <a:r>
                        <a:rPr lang="en-US" sz="2200" b="1" kern="1200" dirty="0">
                          <a:solidFill>
                            <a:srgbClr val="000000"/>
                          </a:solidFill>
                          <a:effectLst/>
                          <a:latin typeface="Times"/>
                          <a:ea typeface="MS PGothic"/>
                          <a:cs typeface="Times New Roman"/>
                        </a:rPr>
                        <a:t>)</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Ave. Pore </a:t>
                      </a:r>
                      <a:r>
                        <a:rPr lang="en-US" sz="2200" b="1" kern="1200" dirty="0" smtClean="0">
                          <a:solidFill>
                            <a:srgbClr val="000000"/>
                          </a:solidFill>
                          <a:effectLst/>
                          <a:latin typeface="Times"/>
                          <a:ea typeface="MS PGothic"/>
                          <a:cs typeface="Times New Roman"/>
                        </a:rPr>
                        <a:t>Diameter</a:t>
                      </a:r>
                      <a:endParaRPr lang="en-US" sz="2200" dirty="0">
                        <a:effectLst/>
                        <a:latin typeface="Calibri"/>
                        <a:ea typeface="Calibri"/>
                        <a:cs typeface="Times New Roman"/>
                      </a:endParaRPr>
                    </a:p>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(Å)</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BJH Pore </a:t>
                      </a:r>
                      <a:r>
                        <a:rPr lang="en-US" sz="2200" b="1" kern="1200" dirty="0" smtClean="0">
                          <a:solidFill>
                            <a:srgbClr val="000000"/>
                          </a:solidFill>
                          <a:effectLst/>
                          <a:latin typeface="Times"/>
                          <a:ea typeface="MS PGothic"/>
                          <a:cs typeface="Times New Roman"/>
                        </a:rPr>
                        <a:t>Diameter </a:t>
                      </a:r>
                      <a:r>
                        <a:rPr lang="en-US" sz="2200" b="1" kern="1200" baseline="30000" dirty="0" smtClean="0">
                          <a:solidFill>
                            <a:srgbClr val="000000"/>
                          </a:solidFill>
                          <a:effectLst/>
                          <a:latin typeface="Times"/>
                          <a:ea typeface="MS PGothic"/>
                          <a:cs typeface="Times New Roman"/>
                        </a:rPr>
                        <a:t>b</a:t>
                      </a:r>
                      <a:endParaRPr lang="en-US" sz="2200" baseline="30000" dirty="0">
                        <a:effectLst/>
                        <a:latin typeface="Calibri"/>
                        <a:ea typeface="Calibri"/>
                        <a:cs typeface="Times New Roman"/>
                      </a:endParaRPr>
                    </a:p>
                    <a:p>
                      <a:pPr marL="0" marR="0" algn="ctr">
                        <a:lnSpc>
                          <a:spcPct val="115000"/>
                        </a:lnSpc>
                        <a:spcBef>
                          <a:spcPts val="0"/>
                        </a:spcBef>
                        <a:spcAft>
                          <a:spcPts val="0"/>
                        </a:spcAft>
                      </a:pPr>
                      <a:r>
                        <a:rPr lang="en-US" sz="2200" b="1" kern="1200" dirty="0" smtClean="0">
                          <a:solidFill>
                            <a:srgbClr val="000000"/>
                          </a:solidFill>
                          <a:effectLst/>
                          <a:latin typeface="Times"/>
                          <a:ea typeface="MS PGothic"/>
                          <a:cs typeface="Times New Roman"/>
                        </a:rPr>
                        <a:t>(Å)</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r>
              <a:tr h="568574">
                <a:tc>
                  <a:txBody>
                    <a:bodyPr/>
                    <a:lstStyle/>
                    <a:p>
                      <a:pPr marL="0" marR="0" algn="ctr">
                        <a:lnSpc>
                          <a:spcPct val="115000"/>
                        </a:lnSpc>
                        <a:spcBef>
                          <a:spcPts val="0"/>
                        </a:spcBef>
                        <a:spcAft>
                          <a:spcPts val="0"/>
                        </a:spcAft>
                      </a:pPr>
                      <a:r>
                        <a:rPr lang="en-US" sz="2200" b="1" kern="1200" dirty="0">
                          <a:solidFill>
                            <a:srgbClr val="000000"/>
                          </a:solidFill>
                          <a:effectLst/>
                          <a:latin typeface="Times"/>
                          <a:ea typeface="MS PGothic"/>
                          <a:cs typeface="Times New Roman"/>
                        </a:rPr>
                        <a:t>TiO</a:t>
                      </a:r>
                      <a:r>
                        <a:rPr lang="en-US" sz="2200" b="1" kern="1200" baseline="-25000" dirty="0">
                          <a:solidFill>
                            <a:srgbClr val="000000"/>
                          </a:solidFill>
                          <a:effectLst/>
                          <a:latin typeface="Times"/>
                          <a:ea typeface="MS PGothic"/>
                          <a:cs typeface="Times New Roman"/>
                        </a:rPr>
                        <a:t>2</a:t>
                      </a:r>
                      <a:r>
                        <a:rPr lang="en-US" sz="2200" b="1" kern="1200" dirty="0">
                          <a:solidFill>
                            <a:srgbClr val="000000"/>
                          </a:solidFill>
                          <a:effectLst/>
                          <a:latin typeface="Times"/>
                          <a:ea typeface="MS PGothic"/>
                          <a:cs typeface="Times New Roman"/>
                        </a:rPr>
                        <a:t>-0</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6.5</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smtClean="0">
                          <a:solidFill>
                            <a:srgbClr val="000000"/>
                          </a:solidFill>
                          <a:effectLst/>
                          <a:latin typeface="Times"/>
                          <a:ea typeface="MS PGothic"/>
                          <a:cs typeface="Times New Roman"/>
                        </a:rPr>
                        <a:t>0.020</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133.6</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24.2</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88961">
                <a:tc>
                  <a:txBody>
                    <a:bodyPr/>
                    <a:lstStyle/>
                    <a:p>
                      <a:pPr marL="0" marR="0" algn="ctr">
                        <a:lnSpc>
                          <a:spcPct val="115000"/>
                        </a:lnSpc>
                        <a:spcBef>
                          <a:spcPts val="0"/>
                        </a:spcBef>
                        <a:spcAft>
                          <a:spcPts val="0"/>
                        </a:spcAft>
                      </a:pPr>
                      <a:r>
                        <a:rPr lang="en-US" sz="2200" b="1" kern="1200" dirty="0" smtClean="0">
                          <a:solidFill>
                            <a:srgbClr val="000000"/>
                          </a:solidFill>
                          <a:effectLst/>
                          <a:latin typeface="Times"/>
                          <a:ea typeface="MS PGothic"/>
                          <a:cs typeface="Times New Roman"/>
                        </a:rPr>
                        <a:t>TiO</a:t>
                      </a:r>
                      <a:r>
                        <a:rPr lang="en-US" sz="2200" b="1" kern="1200" baseline="-25000" dirty="0" smtClean="0">
                          <a:solidFill>
                            <a:srgbClr val="000000"/>
                          </a:solidFill>
                          <a:effectLst/>
                          <a:latin typeface="+mn-lt"/>
                          <a:ea typeface="MS PGothic"/>
                          <a:cs typeface="Times New Roman"/>
                        </a:rPr>
                        <a:t>2</a:t>
                      </a:r>
                      <a:r>
                        <a:rPr lang="en-US" sz="2200" b="1" kern="1200" dirty="0" smtClean="0">
                          <a:solidFill>
                            <a:srgbClr val="000000"/>
                          </a:solidFill>
                          <a:effectLst/>
                          <a:latin typeface="Times"/>
                          <a:ea typeface="MS PGothic"/>
                          <a:cs typeface="Times New Roman"/>
                        </a:rPr>
                        <a:t>–C-120</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10.5</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0.027</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101.3</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27.0</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r>
              <a:tr h="588961">
                <a:tc>
                  <a:txBody>
                    <a:bodyPr/>
                    <a:lstStyle/>
                    <a:p>
                      <a:pPr marL="0" marR="0" algn="ctr">
                        <a:lnSpc>
                          <a:spcPct val="115000"/>
                        </a:lnSpc>
                        <a:spcBef>
                          <a:spcPts val="0"/>
                        </a:spcBef>
                        <a:spcAft>
                          <a:spcPts val="0"/>
                        </a:spcAft>
                      </a:pPr>
                      <a:r>
                        <a:rPr lang="en-US" sz="2200" b="1" kern="1200" dirty="0" smtClean="0">
                          <a:solidFill>
                            <a:srgbClr val="000000"/>
                          </a:solidFill>
                          <a:effectLst/>
                          <a:latin typeface="Times"/>
                          <a:ea typeface="MS PGothic"/>
                          <a:cs typeface="Times New Roman"/>
                        </a:rPr>
                        <a:t>TiO</a:t>
                      </a:r>
                      <a:r>
                        <a:rPr lang="en-US" sz="2200" b="1" kern="1200" baseline="-25000" dirty="0" smtClean="0">
                          <a:solidFill>
                            <a:srgbClr val="000000"/>
                          </a:solidFill>
                          <a:effectLst/>
                          <a:latin typeface="+mn-lt"/>
                          <a:ea typeface="MS PGothic"/>
                          <a:cs typeface="Times New Roman"/>
                        </a:rPr>
                        <a:t>2</a:t>
                      </a:r>
                      <a:r>
                        <a:rPr lang="en-US" sz="2200" b="1" kern="1200" dirty="0" smtClean="0">
                          <a:solidFill>
                            <a:srgbClr val="000000"/>
                          </a:solidFill>
                          <a:effectLst/>
                          <a:latin typeface="Times"/>
                          <a:ea typeface="MS PGothic"/>
                          <a:cs typeface="Times New Roman"/>
                        </a:rPr>
                        <a:t>–C-240</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12.5</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0.031</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100.3</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kern="1200" dirty="0">
                          <a:solidFill>
                            <a:srgbClr val="000000"/>
                          </a:solidFill>
                          <a:effectLst/>
                          <a:latin typeface="Times"/>
                          <a:ea typeface="MS PGothic"/>
                          <a:cs typeface="Times New Roman"/>
                        </a:rPr>
                        <a:t>37.7</a:t>
                      </a:r>
                      <a:endParaRPr lang="en-US" sz="2200" dirty="0">
                        <a:effectLst/>
                        <a:latin typeface="Calibri"/>
                        <a:ea typeface="Calibri"/>
                        <a:cs typeface="Times New Roman"/>
                      </a:endParaRPr>
                    </a:p>
                  </a:txBody>
                  <a:tcPr marL="68580" marR="68580"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7" name="Rectangle 6"/>
          <p:cNvSpPr/>
          <p:nvPr/>
        </p:nvSpPr>
        <p:spPr>
          <a:xfrm>
            <a:off x="417967" y="4572000"/>
            <a:ext cx="8489376" cy="1323439"/>
          </a:xfrm>
          <a:prstGeom prst="rect">
            <a:avLst/>
          </a:prstGeom>
        </p:spPr>
        <p:txBody>
          <a:bodyPr wrap="square">
            <a:spAutoFit/>
          </a:bodyPr>
          <a:lstStyle/>
          <a:p>
            <a:r>
              <a:rPr lang="en-US" sz="2000" baseline="30000" dirty="0">
                <a:cs typeface="Times" pitchFamily="18" charset="0"/>
              </a:rPr>
              <a:t>a</a:t>
            </a:r>
            <a:r>
              <a:rPr lang="en-US" sz="2000" dirty="0">
                <a:cs typeface="Times" pitchFamily="18" charset="0"/>
              </a:rPr>
              <a:t> Surface area determined by applying Brunauer–Emmett–Teller (BET) equation to a relative pressure (</a:t>
            </a:r>
            <a:r>
              <a:rPr lang="en-US" sz="2000" i="1" dirty="0">
                <a:cs typeface="Times" pitchFamily="18" charset="0"/>
              </a:rPr>
              <a:t>P/P</a:t>
            </a:r>
            <a:r>
              <a:rPr lang="en-US" sz="2000" i="1" baseline="-25000" dirty="0">
                <a:cs typeface="Times" pitchFamily="18" charset="0"/>
              </a:rPr>
              <a:t>0</a:t>
            </a:r>
            <a:r>
              <a:rPr lang="en-US" sz="2000" dirty="0">
                <a:cs typeface="Times" pitchFamily="18" charset="0"/>
              </a:rPr>
              <a:t>) range of 0.05–0.35 of the adsorption isotherm. </a:t>
            </a:r>
            <a:endParaRPr lang="en-US" sz="2000" dirty="0" smtClean="0">
              <a:cs typeface="Times" pitchFamily="18" charset="0"/>
            </a:endParaRPr>
          </a:p>
          <a:p>
            <a:r>
              <a:rPr lang="en-US" sz="2000" baseline="30000" dirty="0" smtClean="0">
                <a:cs typeface="Times" pitchFamily="18" charset="0"/>
              </a:rPr>
              <a:t>b</a:t>
            </a:r>
            <a:r>
              <a:rPr lang="en-US" sz="2000" dirty="0" smtClean="0">
                <a:cs typeface="Times" pitchFamily="18" charset="0"/>
              </a:rPr>
              <a:t> </a:t>
            </a:r>
            <a:r>
              <a:rPr lang="en-US" sz="2000" dirty="0">
                <a:cs typeface="Times" pitchFamily="18" charset="0"/>
              </a:rPr>
              <a:t>Calculated from the Barrett–Joyner–Halenda (BJH) equation using the desorption isotherm. </a:t>
            </a:r>
          </a:p>
        </p:txBody>
      </p:sp>
    </p:spTree>
    <p:extLst>
      <p:ext uri="{BB962C8B-B14F-4D97-AF65-F5344CB8AC3E}">
        <p14:creationId xmlns:p14="http://schemas.microsoft.com/office/powerpoint/2010/main" val="383282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8912873"/>
              </p:ext>
            </p:extLst>
          </p:nvPr>
        </p:nvGraphicFramePr>
        <p:xfrm>
          <a:off x="56297" y="1143000"/>
          <a:ext cx="2971800" cy="2383393"/>
        </p:xfrm>
        <a:graphic>
          <a:graphicData uri="http://schemas.openxmlformats.org/presentationml/2006/ole">
            <mc:AlternateContent xmlns:mc="http://schemas.openxmlformats.org/markup-compatibility/2006">
              <mc:Choice xmlns:v="urn:schemas-microsoft-com:vml" Requires="v">
                <p:oleObj spid="_x0000_s15654" name="Graph" r:id="rId4" imgW="3509280" imgH="2815200" progId="Origin50.Graph">
                  <p:embed/>
                </p:oleObj>
              </mc:Choice>
              <mc:Fallback>
                <p:oleObj name="Graph" r:id="rId4" imgW="3509280" imgH="2815200" progId="Origin50.Graph">
                  <p:embed/>
                  <p:pic>
                    <p:nvPicPr>
                      <p:cNvPr id="0" name=""/>
                      <p:cNvPicPr/>
                      <p:nvPr/>
                    </p:nvPicPr>
                    <p:blipFill>
                      <a:blip r:embed="rId5"/>
                      <a:stretch>
                        <a:fillRect/>
                      </a:stretch>
                    </p:blipFill>
                    <p:spPr>
                      <a:xfrm>
                        <a:off x="56297" y="1143000"/>
                        <a:ext cx="2971800" cy="238339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28806420"/>
              </p:ext>
            </p:extLst>
          </p:nvPr>
        </p:nvGraphicFramePr>
        <p:xfrm>
          <a:off x="3275746" y="1143000"/>
          <a:ext cx="2667001" cy="2215077"/>
        </p:xfrm>
        <a:graphic>
          <a:graphicData uri="http://schemas.openxmlformats.org/presentationml/2006/ole">
            <mc:AlternateContent xmlns:mc="http://schemas.openxmlformats.org/markup-compatibility/2006">
              <mc:Choice xmlns:v="urn:schemas-microsoft-com:vml" Requires="v">
                <p:oleObj spid="_x0000_s15655" name="Graph" r:id="rId6" imgW="3551040" imgH="2815200" progId="Origin50.Graph">
                  <p:embed/>
                </p:oleObj>
              </mc:Choice>
              <mc:Fallback>
                <p:oleObj name="Graph" r:id="rId6" imgW="3551040" imgH="2815200" progId="Origin50.Graph">
                  <p:embed/>
                  <p:pic>
                    <p:nvPicPr>
                      <p:cNvPr id="0" name=""/>
                      <p:cNvPicPr/>
                      <p:nvPr/>
                    </p:nvPicPr>
                    <p:blipFill>
                      <a:blip r:embed="rId7"/>
                      <a:stretch>
                        <a:fillRect/>
                      </a:stretch>
                    </p:blipFill>
                    <p:spPr>
                      <a:xfrm>
                        <a:off x="3275746" y="1143000"/>
                        <a:ext cx="2667001" cy="221507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3189785"/>
              </p:ext>
            </p:extLst>
          </p:nvPr>
        </p:nvGraphicFramePr>
        <p:xfrm>
          <a:off x="6019800" y="1066800"/>
          <a:ext cx="2971800" cy="2438400"/>
        </p:xfrm>
        <a:graphic>
          <a:graphicData uri="http://schemas.openxmlformats.org/presentationml/2006/ole">
            <mc:AlternateContent xmlns:mc="http://schemas.openxmlformats.org/markup-compatibility/2006">
              <mc:Choice xmlns:v="urn:schemas-microsoft-com:vml" Requires="v">
                <p:oleObj spid="_x0000_s15656" name="Graph" r:id="rId8" imgW="3509280" imgH="2815200" progId="Origin50.Graph">
                  <p:embed/>
                </p:oleObj>
              </mc:Choice>
              <mc:Fallback>
                <p:oleObj name="Graph" r:id="rId8" imgW="3509280" imgH="2815200" progId="Origin50.Graph">
                  <p:embed/>
                  <p:pic>
                    <p:nvPicPr>
                      <p:cNvPr id="0" name=""/>
                      <p:cNvPicPr/>
                      <p:nvPr/>
                    </p:nvPicPr>
                    <p:blipFill>
                      <a:blip r:embed="rId9"/>
                      <a:stretch>
                        <a:fillRect/>
                      </a:stretch>
                    </p:blipFill>
                    <p:spPr>
                      <a:xfrm>
                        <a:off x="6019800" y="1066800"/>
                        <a:ext cx="2971800" cy="2438400"/>
                      </a:xfrm>
                      <a:prstGeom prst="rect">
                        <a:avLst/>
                      </a:prstGeom>
                    </p:spPr>
                  </p:pic>
                </p:oleObj>
              </mc:Fallback>
            </mc:AlternateContent>
          </a:graphicData>
        </a:graphic>
      </p:graphicFrame>
      <p:sp>
        <p:nvSpPr>
          <p:cNvPr id="2" name="TextBox 1"/>
          <p:cNvSpPr txBox="1"/>
          <p:nvPr/>
        </p:nvSpPr>
        <p:spPr>
          <a:xfrm>
            <a:off x="2582537" y="190441"/>
            <a:ext cx="5532348" cy="461665"/>
          </a:xfrm>
          <a:prstGeom prst="rect">
            <a:avLst/>
          </a:prstGeom>
          <a:noFill/>
        </p:spPr>
        <p:txBody>
          <a:bodyPr wrap="none" rtlCol="0">
            <a:spAutoFit/>
          </a:bodyPr>
          <a:lstStyle/>
          <a:p>
            <a:r>
              <a:rPr lang="en-US" b="1" dirty="0" smtClean="0">
                <a:solidFill>
                  <a:srgbClr val="C00000"/>
                </a:solidFill>
              </a:rPr>
              <a:t>X-ray Photoelectron Spectroscopy (XPS)</a:t>
            </a:r>
            <a:endParaRPr lang="en-US" b="1" dirty="0">
              <a:solidFill>
                <a:srgbClr val="C00000"/>
              </a:solidFill>
            </a:endParaRPr>
          </a:p>
        </p:txBody>
      </p:sp>
      <p:sp>
        <p:nvSpPr>
          <p:cNvPr id="3" name="Rectangle 2"/>
          <p:cNvSpPr/>
          <p:nvPr/>
        </p:nvSpPr>
        <p:spPr>
          <a:xfrm>
            <a:off x="56297" y="3810000"/>
            <a:ext cx="9105900" cy="2246769"/>
          </a:xfrm>
          <a:prstGeom prst="rect">
            <a:avLst/>
          </a:prstGeom>
        </p:spPr>
        <p:txBody>
          <a:bodyPr wrap="square">
            <a:spAutoFit/>
          </a:bodyPr>
          <a:lstStyle/>
          <a:p>
            <a:pPr marL="342900" indent="-342900" algn="just">
              <a:buFont typeface="Arial" pitchFamily="34" charset="0"/>
              <a:buChar char="•"/>
            </a:pPr>
            <a:r>
              <a:rPr lang="en-US" sz="2000" dirty="0" smtClean="0"/>
              <a:t>C1s spectra,  shows the </a:t>
            </a:r>
            <a:r>
              <a:rPr lang="en-US" sz="2000" dirty="0"/>
              <a:t>binding </a:t>
            </a:r>
            <a:r>
              <a:rPr lang="en-US" sz="2000" dirty="0" smtClean="0"/>
              <a:t>energy of C-C  in both samples to be 284.4 eV</a:t>
            </a:r>
            <a:r>
              <a:rPr lang="en-US" sz="2000" dirty="0"/>
              <a:t>.</a:t>
            </a:r>
            <a:endParaRPr lang="en-US" sz="2000" dirty="0" smtClean="0"/>
          </a:p>
          <a:p>
            <a:pPr marL="342900" indent="-342900" algn="just">
              <a:buFont typeface="Arial" pitchFamily="34" charset="0"/>
              <a:buChar char="•"/>
            </a:pPr>
            <a:r>
              <a:rPr lang="en-US" sz="2000" dirty="0" smtClean="0"/>
              <a:t>C-O  and  C=O   peaks  occurs at   </a:t>
            </a:r>
            <a:r>
              <a:rPr lang="en-US" sz="2000" dirty="0"/>
              <a:t>286.1, and  </a:t>
            </a:r>
            <a:r>
              <a:rPr lang="en-US" sz="2000" dirty="0" smtClean="0"/>
              <a:t> 288.3 eV respectively, indicate </a:t>
            </a:r>
            <a:r>
              <a:rPr lang="en-US" sz="2000" dirty="0"/>
              <a:t>the </a:t>
            </a:r>
            <a:r>
              <a:rPr lang="en-US" sz="2000" dirty="0" smtClean="0"/>
              <a:t>presence </a:t>
            </a:r>
            <a:r>
              <a:rPr lang="en-US" sz="2000" dirty="0"/>
              <a:t>of carbonated </a:t>
            </a:r>
            <a:r>
              <a:rPr lang="en-US" sz="2000" dirty="0" smtClean="0"/>
              <a:t>species</a:t>
            </a:r>
            <a:r>
              <a:rPr lang="en-US" sz="2000" dirty="0"/>
              <a:t> </a:t>
            </a:r>
            <a:r>
              <a:rPr lang="en-US" sz="2000" dirty="0" smtClean="0"/>
              <a:t>and could indicate presence of Ti-O-C bonds.</a:t>
            </a:r>
          </a:p>
          <a:p>
            <a:pPr marL="342900" indent="-342900" algn="just">
              <a:buFont typeface="Arial" pitchFamily="34" charset="0"/>
              <a:buChar char="•"/>
            </a:pPr>
            <a:r>
              <a:rPr lang="en-US" sz="2000" dirty="0" smtClean="0"/>
              <a:t>O1s spectra, shows </a:t>
            </a:r>
            <a:r>
              <a:rPr lang="en-US" sz="2000" dirty="0"/>
              <a:t>binding </a:t>
            </a:r>
            <a:r>
              <a:rPr lang="en-US" sz="2000" dirty="0" smtClean="0"/>
              <a:t>energy  </a:t>
            </a:r>
            <a:r>
              <a:rPr lang="en-US" sz="2000" dirty="0"/>
              <a:t>for O–Ti </a:t>
            </a:r>
            <a:r>
              <a:rPr lang="en-US" sz="2000" dirty="0" smtClean="0"/>
              <a:t> occurs  at 529.7 </a:t>
            </a:r>
            <a:r>
              <a:rPr lang="en-US" sz="2000" dirty="0"/>
              <a:t>and </a:t>
            </a:r>
            <a:r>
              <a:rPr lang="en-US" sz="2000" dirty="0" smtClean="0"/>
              <a:t> for O-H at  531.9 eV</a:t>
            </a:r>
            <a:r>
              <a:rPr lang="en-US" sz="2000" dirty="0"/>
              <a:t> </a:t>
            </a:r>
            <a:r>
              <a:rPr lang="en-US" sz="2000" dirty="0" smtClean="0"/>
              <a:t> </a:t>
            </a:r>
            <a:r>
              <a:rPr lang="en-US" sz="2000" dirty="0"/>
              <a:t>in </a:t>
            </a:r>
            <a:r>
              <a:rPr lang="en-US" sz="2000" dirty="0" smtClean="0"/>
              <a:t>  TiO</a:t>
            </a:r>
            <a:r>
              <a:rPr lang="en-US" sz="2000" baseline="-25000" dirty="0" smtClean="0"/>
              <a:t>2</a:t>
            </a:r>
            <a:r>
              <a:rPr lang="en-US" sz="2000" dirty="0" smtClean="0"/>
              <a:t>-0. </a:t>
            </a:r>
          </a:p>
          <a:p>
            <a:pPr marL="342900" indent="-342900" algn="just">
              <a:buFont typeface="Arial" pitchFamily="34" charset="0"/>
              <a:buChar char="•"/>
            </a:pPr>
            <a:r>
              <a:rPr lang="en-US" sz="2000" dirty="0" smtClean="0"/>
              <a:t>Ti 2p spectra,</a:t>
            </a:r>
            <a:r>
              <a:rPr lang="en-US" sz="2000" dirty="0"/>
              <a:t> </a:t>
            </a:r>
            <a:r>
              <a:rPr lang="en-US" sz="2000" dirty="0" smtClean="0"/>
              <a:t>shows </a:t>
            </a:r>
            <a:r>
              <a:rPr lang="en-US" sz="2000" dirty="0"/>
              <a:t>binding energies at 458.4 eV and 464.1 eV </a:t>
            </a:r>
            <a:r>
              <a:rPr lang="en-US" sz="2000" dirty="0" smtClean="0"/>
              <a:t>that are due </a:t>
            </a:r>
            <a:r>
              <a:rPr lang="en-US" sz="2000" dirty="0"/>
              <a:t>to </a:t>
            </a:r>
            <a:r>
              <a:rPr lang="en-US" sz="2000" dirty="0" smtClean="0"/>
              <a:t>Ti 2p</a:t>
            </a:r>
            <a:r>
              <a:rPr lang="en-US" sz="2000" baseline="-25000" dirty="0" smtClean="0"/>
              <a:t>3/2</a:t>
            </a:r>
            <a:r>
              <a:rPr lang="en-US" sz="2000" dirty="0" smtClean="0"/>
              <a:t> </a:t>
            </a:r>
            <a:r>
              <a:rPr lang="en-US" sz="2000" dirty="0"/>
              <a:t>and 2p</a:t>
            </a:r>
            <a:r>
              <a:rPr lang="en-US" sz="2000" baseline="-25000" dirty="0"/>
              <a:t>1/2</a:t>
            </a:r>
            <a:r>
              <a:rPr lang="en-US" sz="2000" dirty="0"/>
              <a:t> spin orbit pairs. </a:t>
            </a:r>
          </a:p>
        </p:txBody>
      </p:sp>
    </p:spTree>
    <p:extLst>
      <p:ext uri="{BB962C8B-B14F-4D97-AF65-F5344CB8AC3E}">
        <p14:creationId xmlns:p14="http://schemas.microsoft.com/office/powerpoint/2010/main" val="1901639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47"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726" y="1295400"/>
            <a:ext cx="4283946"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4293455353"/>
              </p:ext>
            </p:extLst>
          </p:nvPr>
        </p:nvGraphicFramePr>
        <p:xfrm>
          <a:off x="1594513" y="795321"/>
          <a:ext cx="5842268" cy="4805736"/>
        </p:xfrm>
        <a:graphic>
          <a:graphicData uri="http://schemas.openxmlformats.org/presentationml/2006/ole">
            <mc:AlternateContent xmlns:mc="http://schemas.openxmlformats.org/markup-compatibility/2006">
              <mc:Choice xmlns:v="urn:schemas-microsoft-com:vml" Requires="v">
                <p:oleObj spid="_x0000_s16473" name="Graph" r:id="rId5" imgW="3749760" imgH="2878560" progId="Origin50.Graph">
                  <p:embed/>
                </p:oleObj>
              </mc:Choice>
              <mc:Fallback>
                <p:oleObj name="Graph" r:id="rId5" imgW="3749760" imgH="2878560" progId="Origin50.Graph">
                  <p:embed/>
                  <p:pic>
                    <p:nvPicPr>
                      <p:cNvPr id="0" name=""/>
                      <p:cNvPicPr/>
                      <p:nvPr/>
                    </p:nvPicPr>
                    <p:blipFill>
                      <a:blip r:embed="rId6"/>
                      <a:stretch>
                        <a:fillRect/>
                      </a:stretch>
                    </p:blipFill>
                    <p:spPr>
                      <a:xfrm>
                        <a:off x="1594513" y="795321"/>
                        <a:ext cx="5842268" cy="4805736"/>
                      </a:xfrm>
                      <a:prstGeom prst="rect">
                        <a:avLst/>
                      </a:prstGeom>
                    </p:spPr>
                  </p:pic>
                </p:oleObj>
              </mc:Fallback>
            </mc:AlternateContent>
          </a:graphicData>
        </a:graphic>
      </p:graphicFrame>
      <p:sp>
        <p:nvSpPr>
          <p:cNvPr id="5" name="TextBox 4"/>
          <p:cNvSpPr txBox="1"/>
          <p:nvPr/>
        </p:nvSpPr>
        <p:spPr>
          <a:xfrm>
            <a:off x="1943495" y="333656"/>
            <a:ext cx="5493286" cy="461665"/>
          </a:xfrm>
          <a:prstGeom prst="rect">
            <a:avLst/>
          </a:prstGeom>
          <a:noFill/>
        </p:spPr>
        <p:txBody>
          <a:bodyPr wrap="square" rtlCol="0">
            <a:spAutoFit/>
          </a:bodyPr>
          <a:lstStyle/>
          <a:p>
            <a:r>
              <a:rPr lang="en-US" b="1" dirty="0" smtClean="0">
                <a:solidFill>
                  <a:srgbClr val="C00000"/>
                </a:solidFill>
                <a:cs typeface="Times" pitchFamily="18" charset="0"/>
              </a:rPr>
              <a:t>Diffuse Reflectance  Spectroscopy (DRS)</a:t>
            </a:r>
            <a:endParaRPr lang="en-US" b="1" dirty="0">
              <a:solidFill>
                <a:srgbClr val="C00000"/>
              </a:solidFill>
              <a:cs typeface="Times" pitchFamily="18" charset="0"/>
            </a:endParaRPr>
          </a:p>
        </p:txBody>
      </p:sp>
      <p:sp>
        <p:nvSpPr>
          <p:cNvPr id="6" name="Rectangle 5"/>
          <p:cNvSpPr/>
          <p:nvPr/>
        </p:nvSpPr>
        <p:spPr>
          <a:xfrm>
            <a:off x="284186" y="5238464"/>
            <a:ext cx="8839200" cy="1323439"/>
          </a:xfrm>
          <a:prstGeom prst="rect">
            <a:avLst/>
          </a:prstGeom>
        </p:spPr>
        <p:txBody>
          <a:bodyPr wrap="square">
            <a:spAutoFit/>
          </a:bodyPr>
          <a:lstStyle/>
          <a:p>
            <a:pPr marL="342900" indent="-342900">
              <a:buFont typeface="Arial" pitchFamily="34" charset="0"/>
              <a:buChar char="•"/>
            </a:pPr>
            <a:r>
              <a:rPr lang="en-US" sz="2000" dirty="0" smtClean="0"/>
              <a:t>TiO</a:t>
            </a:r>
            <a:r>
              <a:rPr lang="en-US" sz="2000" baseline="-25000" dirty="0" smtClean="0"/>
              <a:t>2</a:t>
            </a:r>
            <a:r>
              <a:rPr lang="en-US" sz="2000" dirty="0" smtClean="0"/>
              <a:t>-0 </a:t>
            </a:r>
            <a:r>
              <a:rPr lang="en-US" sz="2000" dirty="0"/>
              <a:t>exhibited a large optical absorption band below 380 nm </a:t>
            </a:r>
            <a:r>
              <a:rPr lang="en-US" sz="2000" dirty="0" smtClean="0"/>
              <a:t>corresponding </a:t>
            </a:r>
            <a:r>
              <a:rPr lang="en-US" sz="2000" dirty="0"/>
              <a:t>to the band-gap energy of </a:t>
            </a:r>
            <a:r>
              <a:rPr lang="en-US" sz="2000" dirty="0" smtClean="0"/>
              <a:t>TiO</a:t>
            </a:r>
            <a:r>
              <a:rPr lang="en-US" sz="2000" baseline="-25000" dirty="0" smtClean="0"/>
              <a:t>2</a:t>
            </a:r>
            <a:r>
              <a:rPr lang="en-US" sz="2000" dirty="0" smtClean="0"/>
              <a:t>. </a:t>
            </a:r>
            <a:r>
              <a:rPr lang="en-US" sz="2000" dirty="0"/>
              <a:t> </a:t>
            </a:r>
            <a:endParaRPr lang="en-US" sz="2000" dirty="0" smtClean="0"/>
          </a:p>
          <a:p>
            <a:pPr marL="342900" indent="-342900">
              <a:buFont typeface="Arial" pitchFamily="34" charset="0"/>
              <a:buChar char="•"/>
            </a:pPr>
            <a:r>
              <a:rPr lang="en-US" sz="2000" dirty="0" smtClean="0"/>
              <a:t>The </a:t>
            </a:r>
            <a:r>
              <a:rPr lang="en-US" sz="2000" dirty="0"/>
              <a:t>effective band gap </a:t>
            </a:r>
            <a:r>
              <a:rPr lang="en-US" sz="2000" dirty="0" smtClean="0"/>
              <a:t>of </a:t>
            </a:r>
            <a:r>
              <a:rPr lang="en-US" sz="2000" dirty="0"/>
              <a:t>TiO</a:t>
            </a:r>
            <a:r>
              <a:rPr lang="en-US" sz="2000" baseline="-25000" dirty="0"/>
              <a:t>2</a:t>
            </a:r>
            <a:r>
              <a:rPr lang="en-US" sz="2000" dirty="0"/>
              <a:t> is maintained </a:t>
            </a:r>
            <a:r>
              <a:rPr lang="en-US" sz="2000" dirty="0" smtClean="0"/>
              <a:t>near 2.9 </a:t>
            </a:r>
            <a:r>
              <a:rPr lang="en-US" sz="2000" dirty="0"/>
              <a:t>eV even after the incorporation of </a:t>
            </a:r>
            <a:r>
              <a:rPr lang="en-US" sz="2000" dirty="0" smtClean="0"/>
              <a:t>carbon.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66885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4025" y="180975"/>
            <a:ext cx="4748095" cy="461665"/>
          </a:xfrm>
          <a:prstGeom prst="rect">
            <a:avLst/>
          </a:prstGeom>
          <a:noFill/>
        </p:spPr>
        <p:txBody>
          <a:bodyPr wrap="none" rtlCol="0">
            <a:spAutoFit/>
          </a:bodyPr>
          <a:lstStyle/>
          <a:p>
            <a:r>
              <a:rPr lang="en-US" b="1" dirty="0" smtClean="0">
                <a:solidFill>
                  <a:srgbClr val="C00000"/>
                </a:solidFill>
                <a:cs typeface="Times" pitchFamily="18" charset="0"/>
              </a:rPr>
              <a:t>Transmission Electron Microscopy</a:t>
            </a:r>
            <a:endParaRPr lang="en-US" b="1" dirty="0">
              <a:solidFill>
                <a:srgbClr val="C00000"/>
              </a:solidFill>
              <a:cs typeface="Times" pitchFamily="18" charset="0"/>
            </a:endParaRPr>
          </a:p>
        </p:txBody>
      </p:sp>
      <p:sp>
        <p:nvSpPr>
          <p:cNvPr id="2" name="Rectangle 1"/>
          <p:cNvSpPr/>
          <p:nvPr/>
        </p:nvSpPr>
        <p:spPr>
          <a:xfrm>
            <a:off x="381000" y="5257800"/>
            <a:ext cx="8686800" cy="707886"/>
          </a:xfrm>
          <a:prstGeom prst="rect">
            <a:avLst/>
          </a:prstGeom>
        </p:spPr>
        <p:txBody>
          <a:bodyPr wrap="square">
            <a:spAutoFit/>
          </a:bodyPr>
          <a:lstStyle/>
          <a:p>
            <a:pPr marL="342900" indent="-342900">
              <a:spcAft>
                <a:spcPts val="0"/>
              </a:spcAft>
              <a:buFont typeface="Arial" pitchFamily="34" charset="0"/>
              <a:buChar char="•"/>
            </a:pPr>
            <a:r>
              <a:rPr lang="en-US" sz="2000" dirty="0" smtClean="0"/>
              <a:t>The </a:t>
            </a:r>
            <a:r>
              <a:rPr lang="en-US" sz="2000" dirty="0"/>
              <a:t>average diameter of the TiO</a:t>
            </a:r>
            <a:r>
              <a:rPr lang="en-US" sz="2000" baseline="-25000" dirty="0"/>
              <a:t>2</a:t>
            </a:r>
            <a:r>
              <a:rPr lang="en-US" sz="2000" dirty="0"/>
              <a:t> particle </a:t>
            </a:r>
            <a:r>
              <a:rPr lang="en-US" sz="2000" dirty="0" smtClean="0"/>
              <a:t>lie </a:t>
            </a:r>
            <a:r>
              <a:rPr lang="en-US" sz="2000" dirty="0"/>
              <a:t>between 15 </a:t>
            </a:r>
            <a:r>
              <a:rPr lang="en-US" sz="2000" dirty="0" smtClean="0"/>
              <a:t>- </a:t>
            </a:r>
            <a:r>
              <a:rPr lang="en-US" sz="2000" dirty="0"/>
              <a:t>20 nm within the carbon </a:t>
            </a:r>
            <a:r>
              <a:rPr lang="en-US" sz="2000" dirty="0" smtClean="0"/>
              <a:t>layers that are stacked together. </a:t>
            </a:r>
            <a:endParaRPr lang="en-US" sz="2000" spc="1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648" y="722670"/>
            <a:ext cx="4514850" cy="445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21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28670982"/>
              </p:ext>
            </p:extLst>
          </p:nvPr>
        </p:nvGraphicFramePr>
        <p:xfrm>
          <a:off x="206138" y="1215534"/>
          <a:ext cx="4462452" cy="3651033"/>
        </p:xfrm>
        <a:graphic>
          <a:graphicData uri="http://schemas.openxmlformats.org/presentationml/2006/ole">
            <mc:AlternateContent xmlns:mc="http://schemas.openxmlformats.org/markup-compatibility/2006">
              <mc:Choice xmlns:v="urn:schemas-microsoft-com:vml" Requires="v">
                <p:oleObj spid="_x0000_s17594" name="Graph" r:id="rId4" imgW="3356640" imgH="2892960" progId="Origin50.Graph">
                  <p:embed/>
                </p:oleObj>
              </mc:Choice>
              <mc:Fallback>
                <p:oleObj name="Graph" r:id="rId4" imgW="3356640" imgH="2892960" progId="Origin50.Graph">
                  <p:embed/>
                  <p:pic>
                    <p:nvPicPr>
                      <p:cNvPr id="0" name=""/>
                      <p:cNvPicPr/>
                      <p:nvPr/>
                    </p:nvPicPr>
                    <p:blipFill>
                      <a:blip r:embed="rId5"/>
                      <a:stretch>
                        <a:fillRect/>
                      </a:stretch>
                    </p:blipFill>
                    <p:spPr>
                      <a:xfrm>
                        <a:off x="206138" y="1215534"/>
                        <a:ext cx="4462452" cy="365103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15886961"/>
              </p:ext>
            </p:extLst>
          </p:nvPr>
        </p:nvGraphicFramePr>
        <p:xfrm>
          <a:off x="4876799" y="1126086"/>
          <a:ext cx="4283863" cy="3598314"/>
        </p:xfrm>
        <a:graphic>
          <a:graphicData uri="http://schemas.openxmlformats.org/presentationml/2006/ole">
            <mc:AlternateContent xmlns:mc="http://schemas.openxmlformats.org/markup-compatibility/2006">
              <mc:Choice xmlns:v="urn:schemas-microsoft-com:vml" Requires="v">
                <p:oleObj spid="_x0000_s17595" name="Graph" r:id="rId6" imgW="3533760" imgH="2895840" progId="Origin50.Graph">
                  <p:embed/>
                </p:oleObj>
              </mc:Choice>
              <mc:Fallback>
                <p:oleObj name="Graph" r:id="rId6" imgW="3533760" imgH="2895840" progId="Origin50.Graph">
                  <p:embed/>
                  <p:pic>
                    <p:nvPicPr>
                      <p:cNvPr id="0" name=""/>
                      <p:cNvPicPr/>
                      <p:nvPr/>
                    </p:nvPicPr>
                    <p:blipFill>
                      <a:blip r:embed="rId7"/>
                      <a:stretch>
                        <a:fillRect/>
                      </a:stretch>
                    </p:blipFill>
                    <p:spPr>
                      <a:xfrm>
                        <a:off x="4876799" y="1126086"/>
                        <a:ext cx="4283863" cy="3598314"/>
                      </a:xfrm>
                      <a:prstGeom prst="rect">
                        <a:avLst/>
                      </a:prstGeom>
                    </p:spPr>
                  </p:pic>
                </p:oleObj>
              </mc:Fallback>
            </mc:AlternateContent>
          </a:graphicData>
        </a:graphic>
      </p:graphicFrame>
      <p:sp>
        <p:nvSpPr>
          <p:cNvPr id="6" name="Rectangle 5"/>
          <p:cNvSpPr/>
          <p:nvPr/>
        </p:nvSpPr>
        <p:spPr>
          <a:xfrm>
            <a:off x="234288" y="4866568"/>
            <a:ext cx="8839200" cy="1631216"/>
          </a:xfrm>
          <a:prstGeom prst="rect">
            <a:avLst/>
          </a:prstGeom>
        </p:spPr>
        <p:txBody>
          <a:bodyPr wrap="square">
            <a:spAutoFit/>
          </a:bodyPr>
          <a:lstStyle/>
          <a:p>
            <a:pPr marL="342900" indent="-342900">
              <a:buFont typeface="Arial" pitchFamily="34" charset="0"/>
              <a:buChar char="•"/>
            </a:pPr>
            <a:r>
              <a:rPr lang="en-US" sz="2000" dirty="0" smtClean="0"/>
              <a:t>The </a:t>
            </a:r>
            <a:r>
              <a:rPr lang="en-US" sz="2000" dirty="0"/>
              <a:t>generated electrons are transported through the C layers that minimize electron–hole </a:t>
            </a:r>
            <a:r>
              <a:rPr lang="en-US" sz="2000" dirty="0" smtClean="0"/>
              <a:t>recombination. This results </a:t>
            </a:r>
            <a:r>
              <a:rPr lang="en-US" sz="2000" dirty="0"/>
              <a:t>in the </a:t>
            </a:r>
            <a:r>
              <a:rPr lang="en-US" sz="2000" dirty="0" smtClean="0"/>
              <a:t>availability of </a:t>
            </a:r>
            <a:r>
              <a:rPr lang="en-US" sz="2000" dirty="0"/>
              <a:t>more electrons to participate in the reduction of H</a:t>
            </a:r>
            <a:r>
              <a:rPr lang="en-US" sz="2000" baseline="30000" dirty="0"/>
              <a:t>+</a:t>
            </a:r>
            <a:r>
              <a:rPr lang="en-US" sz="2000" dirty="0"/>
              <a:t> to </a:t>
            </a:r>
            <a:r>
              <a:rPr lang="en-US" sz="2000" dirty="0" smtClean="0"/>
              <a:t>H</a:t>
            </a:r>
            <a:r>
              <a:rPr lang="en-US" sz="2000" baseline="-25000" dirty="0" smtClean="0"/>
              <a:t>2</a:t>
            </a:r>
            <a:r>
              <a:rPr lang="en-US" sz="2000" dirty="0" smtClean="0"/>
              <a:t>. </a:t>
            </a:r>
          </a:p>
          <a:p>
            <a:pPr marL="342900" indent="-342900">
              <a:buFont typeface="Arial" pitchFamily="34" charset="0"/>
              <a:buChar char="•"/>
            </a:pPr>
            <a:r>
              <a:rPr lang="en-US" sz="2000" dirty="0"/>
              <a:t>Fluorescence quenching of TiO</a:t>
            </a:r>
            <a:r>
              <a:rPr lang="en-US" sz="2000" baseline="-25000" dirty="0"/>
              <a:t>2</a:t>
            </a:r>
            <a:r>
              <a:rPr lang="en-US" sz="2000" dirty="0"/>
              <a:t> occurred  in the presence carbon species </a:t>
            </a:r>
            <a:r>
              <a:rPr lang="en-US" sz="2000" dirty="0" smtClean="0"/>
              <a:t>probably due </a:t>
            </a:r>
            <a:r>
              <a:rPr lang="en-US" sz="2000" dirty="0"/>
              <a:t>to photoinduced electron transfer  from TiO</a:t>
            </a:r>
            <a:r>
              <a:rPr lang="en-US" sz="2000" baseline="-25000" dirty="0"/>
              <a:t>2</a:t>
            </a:r>
            <a:r>
              <a:rPr lang="en-US" sz="2000" dirty="0"/>
              <a:t> to carbon. </a:t>
            </a:r>
          </a:p>
        </p:txBody>
      </p:sp>
      <p:sp>
        <p:nvSpPr>
          <p:cNvPr id="2" name="TextBox 1"/>
          <p:cNvSpPr txBox="1"/>
          <p:nvPr/>
        </p:nvSpPr>
        <p:spPr>
          <a:xfrm>
            <a:off x="6488249" y="984701"/>
            <a:ext cx="1979476" cy="461665"/>
          </a:xfrm>
          <a:prstGeom prst="rect">
            <a:avLst/>
          </a:prstGeom>
          <a:noFill/>
        </p:spPr>
        <p:txBody>
          <a:bodyPr wrap="square" rtlCol="0">
            <a:spAutoFit/>
          </a:bodyPr>
          <a:lstStyle/>
          <a:p>
            <a:r>
              <a:rPr lang="en-US" b="1" dirty="0" smtClean="0">
                <a:solidFill>
                  <a:srgbClr val="C00000"/>
                </a:solidFill>
              </a:rPr>
              <a:t>PL spectra</a:t>
            </a:r>
            <a:endParaRPr lang="en-US" b="1" dirty="0">
              <a:solidFill>
                <a:srgbClr val="C00000"/>
              </a:solidFill>
            </a:endParaRPr>
          </a:p>
        </p:txBody>
      </p:sp>
      <p:sp>
        <p:nvSpPr>
          <p:cNvPr id="3" name="TextBox 2"/>
          <p:cNvSpPr txBox="1"/>
          <p:nvPr/>
        </p:nvSpPr>
        <p:spPr>
          <a:xfrm>
            <a:off x="1600200" y="984702"/>
            <a:ext cx="1816523" cy="461665"/>
          </a:xfrm>
          <a:prstGeom prst="rect">
            <a:avLst/>
          </a:prstGeom>
          <a:noFill/>
        </p:spPr>
        <p:txBody>
          <a:bodyPr wrap="none" rtlCol="0">
            <a:spAutoFit/>
          </a:bodyPr>
          <a:lstStyle/>
          <a:p>
            <a:r>
              <a:rPr lang="en-US" b="1" dirty="0" smtClean="0">
                <a:solidFill>
                  <a:srgbClr val="C00000"/>
                </a:solidFill>
              </a:rPr>
              <a:t>H</a:t>
            </a:r>
            <a:r>
              <a:rPr lang="en-US" b="1" baseline="-25000" dirty="0" smtClean="0">
                <a:solidFill>
                  <a:srgbClr val="C00000"/>
                </a:solidFill>
              </a:rPr>
              <a:t>2</a:t>
            </a:r>
            <a:r>
              <a:rPr lang="en-US" b="1" dirty="0" smtClean="0">
                <a:solidFill>
                  <a:srgbClr val="C00000"/>
                </a:solidFill>
              </a:rPr>
              <a:t> evolution</a:t>
            </a:r>
            <a:endParaRPr lang="en-US" b="1" dirty="0">
              <a:solidFill>
                <a:srgbClr val="C00000"/>
              </a:solidFill>
            </a:endParaRPr>
          </a:p>
        </p:txBody>
      </p:sp>
      <p:sp>
        <p:nvSpPr>
          <p:cNvPr id="7" name="TextBox 6"/>
          <p:cNvSpPr txBox="1"/>
          <p:nvPr/>
        </p:nvSpPr>
        <p:spPr>
          <a:xfrm>
            <a:off x="2825674" y="190500"/>
            <a:ext cx="4810163" cy="461665"/>
          </a:xfrm>
          <a:prstGeom prst="rect">
            <a:avLst/>
          </a:prstGeom>
          <a:noFill/>
        </p:spPr>
        <p:txBody>
          <a:bodyPr wrap="none" rtlCol="0">
            <a:spAutoFit/>
          </a:bodyPr>
          <a:lstStyle/>
          <a:p>
            <a:r>
              <a:rPr lang="en-US" b="1" dirty="0" smtClean="0">
                <a:solidFill>
                  <a:srgbClr val="C00000"/>
                </a:solidFill>
                <a:cs typeface="Times" pitchFamily="18" charset="0"/>
              </a:rPr>
              <a:t>Photocatalytic Hydrogen Evolution</a:t>
            </a:r>
            <a:endParaRPr lang="en-US" b="1" dirty="0">
              <a:solidFill>
                <a:srgbClr val="C00000"/>
              </a:solidFill>
              <a:cs typeface="Times" pitchFamily="18" charset="0"/>
            </a:endParaRPr>
          </a:p>
        </p:txBody>
      </p:sp>
    </p:spTree>
    <p:extLst>
      <p:ext uri="{BB962C8B-B14F-4D97-AF65-F5344CB8AC3E}">
        <p14:creationId xmlns:p14="http://schemas.microsoft.com/office/powerpoint/2010/main" val="2510591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81" y="1219200"/>
            <a:ext cx="8690619" cy="4893647"/>
          </a:xfrm>
          <a:prstGeom prst="rect">
            <a:avLst/>
          </a:prstGeom>
        </p:spPr>
        <p:txBody>
          <a:bodyPr wrap="square">
            <a:spAutoFit/>
          </a:bodyPr>
          <a:lstStyle/>
          <a:p>
            <a:pPr algn="just"/>
            <a:r>
              <a:rPr lang="en-US" dirty="0" smtClean="0"/>
              <a:t>1. Carbon-TiO</a:t>
            </a:r>
            <a:r>
              <a:rPr lang="en-US" baseline="-25000" dirty="0" smtClean="0"/>
              <a:t>2</a:t>
            </a:r>
            <a:r>
              <a:rPr lang="en-US" dirty="0" smtClean="0"/>
              <a:t> composite materials were  successfully synthesized by the pyrolysis of 2,3-dihydroxynaphthalene in the presence of  TiO</a:t>
            </a:r>
            <a:r>
              <a:rPr lang="en-US" baseline="-25000" dirty="0" smtClean="0"/>
              <a:t>2</a:t>
            </a:r>
            <a:r>
              <a:rPr lang="en-US" dirty="0" smtClean="0"/>
              <a:t>.  </a:t>
            </a:r>
          </a:p>
          <a:p>
            <a:pPr algn="just"/>
            <a:endParaRPr lang="en-US" dirty="0"/>
          </a:p>
          <a:p>
            <a:pPr algn="just"/>
            <a:r>
              <a:rPr lang="en-US" dirty="0" smtClean="0"/>
              <a:t>2.The </a:t>
            </a:r>
            <a:r>
              <a:rPr lang="en-US" dirty="0"/>
              <a:t>C-TiO</a:t>
            </a:r>
            <a:r>
              <a:rPr lang="en-US" baseline="-25000" dirty="0"/>
              <a:t>2</a:t>
            </a:r>
            <a:r>
              <a:rPr lang="en-US" dirty="0"/>
              <a:t> </a:t>
            </a:r>
            <a:r>
              <a:rPr lang="en-US" dirty="0" smtClean="0"/>
              <a:t>materials </a:t>
            </a:r>
            <a:r>
              <a:rPr lang="en-US" dirty="0"/>
              <a:t>exhibited </a:t>
            </a:r>
            <a:r>
              <a:rPr lang="en-US" dirty="0" smtClean="0"/>
              <a:t>modest </a:t>
            </a:r>
            <a:r>
              <a:rPr lang="en-US" dirty="0"/>
              <a:t>photocatalytic activity for evolution of hydrogen under simulated solar irradiation. </a:t>
            </a:r>
            <a:endParaRPr lang="en-US" dirty="0" smtClean="0"/>
          </a:p>
          <a:p>
            <a:pPr algn="just"/>
            <a:endParaRPr lang="en-US" dirty="0" smtClean="0"/>
          </a:p>
          <a:p>
            <a:pPr algn="just"/>
            <a:r>
              <a:rPr lang="en-US" dirty="0" smtClean="0"/>
              <a:t>3. The </a:t>
            </a:r>
            <a:r>
              <a:rPr lang="en-US" dirty="0"/>
              <a:t>presence of C allows faster electron </a:t>
            </a:r>
            <a:r>
              <a:rPr lang="en-US" dirty="0" smtClean="0"/>
              <a:t>propagation </a:t>
            </a:r>
            <a:r>
              <a:rPr lang="en-US" dirty="0"/>
              <a:t>and facilitates electron </a:t>
            </a:r>
            <a:r>
              <a:rPr lang="en-US" dirty="0" smtClean="0"/>
              <a:t>transfer  from the titania conduction band and minimizes the  </a:t>
            </a:r>
            <a:r>
              <a:rPr lang="en-US" dirty="0"/>
              <a:t>electron–hole recombination </a:t>
            </a:r>
            <a:r>
              <a:rPr lang="en-US" dirty="0" smtClean="0"/>
              <a:t>thus </a:t>
            </a:r>
            <a:r>
              <a:rPr lang="en-US" dirty="0"/>
              <a:t>enhancing hydrogen evolution. </a:t>
            </a:r>
            <a:endParaRPr lang="en-US" dirty="0" smtClean="0"/>
          </a:p>
          <a:p>
            <a:pPr algn="just"/>
            <a:endParaRPr lang="en-US" dirty="0"/>
          </a:p>
          <a:p>
            <a:pPr algn="just"/>
            <a:r>
              <a:rPr lang="en-US" dirty="0" smtClean="0"/>
              <a:t>4.This </a:t>
            </a:r>
            <a:r>
              <a:rPr lang="en-US" dirty="0"/>
              <a:t>work creates opportunities for the preparation of novel </a:t>
            </a:r>
            <a:r>
              <a:rPr lang="en-US" dirty="0" smtClean="0"/>
              <a:t>catalytic </a:t>
            </a:r>
            <a:r>
              <a:rPr lang="en-US" dirty="0"/>
              <a:t>materials from C using </a:t>
            </a:r>
            <a:r>
              <a:rPr lang="en-US" dirty="0" smtClean="0"/>
              <a:t>simple molecular precursors.</a:t>
            </a:r>
            <a:endParaRPr lang="en-US" dirty="0"/>
          </a:p>
        </p:txBody>
      </p:sp>
      <p:sp>
        <p:nvSpPr>
          <p:cNvPr id="3" name="TextBox 2"/>
          <p:cNvSpPr txBox="1"/>
          <p:nvPr/>
        </p:nvSpPr>
        <p:spPr>
          <a:xfrm>
            <a:off x="3618558" y="274107"/>
            <a:ext cx="1484702" cy="461665"/>
          </a:xfrm>
          <a:prstGeom prst="rect">
            <a:avLst/>
          </a:prstGeom>
          <a:noFill/>
        </p:spPr>
        <p:txBody>
          <a:bodyPr wrap="none" rtlCol="0">
            <a:spAutoFit/>
          </a:bodyPr>
          <a:lstStyle/>
          <a:p>
            <a:r>
              <a:rPr lang="en-US" b="1" dirty="0" smtClean="0">
                <a:solidFill>
                  <a:srgbClr val="C00000"/>
                </a:solidFill>
              </a:rPr>
              <a:t>Summary</a:t>
            </a:r>
            <a:endParaRPr lang="en-US" b="1" dirty="0">
              <a:solidFill>
                <a:srgbClr val="C00000"/>
              </a:solidFill>
            </a:endParaRPr>
          </a:p>
        </p:txBody>
      </p:sp>
    </p:spTree>
    <p:extLst>
      <p:ext uri="{BB962C8B-B14F-4D97-AF65-F5344CB8AC3E}">
        <p14:creationId xmlns:p14="http://schemas.microsoft.com/office/powerpoint/2010/main" val="753281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683" y="228600"/>
            <a:ext cx="7534718" cy="762000"/>
          </a:xfrm>
        </p:spPr>
        <p:txBody>
          <a:bodyPr>
            <a:noAutofit/>
          </a:bodyPr>
          <a:lstStyle/>
          <a:p>
            <a:pPr>
              <a:defRPr/>
            </a:pPr>
            <a:r>
              <a:rPr lang="en-US" sz="2400" b="1" dirty="0" smtClean="0">
                <a:solidFill>
                  <a:srgbClr val="C00000"/>
                </a:solidFill>
                <a:latin typeface="Times" pitchFamily="18" charset="0"/>
                <a:cs typeface="Times" pitchFamily="18" charset="0"/>
              </a:rPr>
              <a:t>Hydrothermal Synthesis of Carbon-TiO</a:t>
            </a:r>
            <a:r>
              <a:rPr lang="en-US" sz="2400" b="1" baseline="-25000" dirty="0" smtClean="0">
                <a:solidFill>
                  <a:srgbClr val="C00000"/>
                </a:solidFill>
                <a:latin typeface="Times" pitchFamily="18" charset="0"/>
                <a:cs typeface="Times" pitchFamily="18" charset="0"/>
              </a:rPr>
              <a:t>2</a:t>
            </a:r>
            <a:r>
              <a:rPr lang="en-US" sz="2400" b="1" dirty="0" smtClean="0">
                <a:solidFill>
                  <a:srgbClr val="C00000"/>
                </a:solidFill>
                <a:latin typeface="Times" pitchFamily="18" charset="0"/>
                <a:cs typeface="Times" pitchFamily="18" charset="0"/>
              </a:rPr>
              <a:t> composite material from sucrose</a:t>
            </a:r>
            <a:endParaRPr lang="en-US" sz="2400" dirty="0">
              <a:solidFill>
                <a:srgbClr val="C00000"/>
              </a:solidFill>
              <a:latin typeface="Times" pitchFamily="18" charset="0"/>
              <a:cs typeface="Times" pitchFamily="18" charset="0"/>
            </a:endParaRPr>
          </a:p>
        </p:txBody>
      </p:sp>
      <p:sp>
        <p:nvSpPr>
          <p:cNvPr id="12" name="Down Arrow 11"/>
          <p:cNvSpPr/>
          <p:nvPr/>
        </p:nvSpPr>
        <p:spPr bwMode="auto">
          <a:xfrm rot="10800000" flipV="1">
            <a:off x="4615002" y="1718941"/>
            <a:ext cx="445113" cy="795659"/>
          </a:xfrm>
          <a:prstGeom prst="downArrow">
            <a:avLst/>
          </a:prstGeom>
          <a:solidFill>
            <a:srgbClr val="C00000"/>
          </a:solidFill>
          <a:ln w="12700" cap="flat" cmpd="sng" algn="ctr">
            <a:solidFill>
              <a:srgbClr val="956251">
                <a:lumMod val="50000"/>
              </a:srgbClr>
            </a:solidFill>
            <a:prstDash val="solid"/>
          </a:ln>
          <a:effectLst/>
        </p:spPr>
        <p:txBody>
          <a:bodyPr anchor="ctr"/>
          <a:lstStyle/>
          <a:p>
            <a:pPr algn="ctr" defTabSz="4389120" fontAlgn="auto">
              <a:spcBef>
                <a:spcPts val="0"/>
              </a:spcBef>
              <a:spcAft>
                <a:spcPts val="0"/>
              </a:spcAft>
              <a:defRPr/>
            </a:pPr>
            <a:endParaRPr lang="en-US" kern="0" dirty="0">
              <a:solidFill>
                <a:srgbClr val="FF0000"/>
              </a:solidFill>
              <a:latin typeface="Perpetua"/>
              <a:cs typeface="+mn-cs"/>
            </a:endParaRPr>
          </a:p>
        </p:txBody>
      </p:sp>
      <p:sp>
        <p:nvSpPr>
          <p:cNvPr id="3" name="Rectangle 2"/>
          <p:cNvSpPr/>
          <p:nvPr/>
        </p:nvSpPr>
        <p:spPr bwMode="auto">
          <a:xfrm>
            <a:off x="2976702" y="1143569"/>
            <a:ext cx="4534257" cy="60903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4389120" fontAlgn="auto">
              <a:spcBef>
                <a:spcPts val="0"/>
              </a:spcBef>
              <a:spcAft>
                <a:spcPts val="0"/>
              </a:spcAft>
              <a:defRPr/>
            </a:pPr>
            <a:r>
              <a:rPr lang="en-US" b="1" kern="0" dirty="0">
                <a:solidFill>
                  <a:sysClr val="windowText" lastClr="000000">
                    <a:hueOff val="0"/>
                    <a:satOff val="0"/>
                    <a:lumOff val="0"/>
                    <a:alphaOff val="0"/>
                  </a:sysClr>
                </a:solidFill>
                <a:cs typeface="Times" pitchFamily="18" charset="0"/>
              </a:rPr>
              <a:t>EtOH +  H</a:t>
            </a:r>
            <a:r>
              <a:rPr lang="en-US" b="1" kern="0" baseline="-25000" dirty="0">
                <a:solidFill>
                  <a:sysClr val="windowText" lastClr="000000">
                    <a:hueOff val="0"/>
                    <a:satOff val="0"/>
                    <a:lumOff val="0"/>
                    <a:alphaOff val="0"/>
                  </a:sysClr>
                </a:solidFill>
                <a:cs typeface="Times" pitchFamily="18" charset="0"/>
              </a:rPr>
              <a:t>2</a:t>
            </a:r>
            <a:r>
              <a:rPr lang="en-US" b="1" kern="0" dirty="0">
                <a:solidFill>
                  <a:sysClr val="windowText" lastClr="000000">
                    <a:hueOff val="0"/>
                    <a:satOff val="0"/>
                    <a:lumOff val="0"/>
                    <a:alphaOff val="0"/>
                  </a:sysClr>
                </a:solidFill>
                <a:cs typeface="Times" pitchFamily="18" charset="0"/>
              </a:rPr>
              <a:t>O + Conc. </a:t>
            </a:r>
            <a:r>
              <a:rPr lang="en-US" b="1" kern="0" dirty="0" smtClean="0">
                <a:solidFill>
                  <a:sysClr val="windowText" lastClr="000000">
                    <a:hueOff val="0"/>
                    <a:satOff val="0"/>
                    <a:lumOff val="0"/>
                    <a:alphaOff val="0"/>
                  </a:sysClr>
                </a:solidFill>
                <a:cs typeface="Times" pitchFamily="18" charset="0"/>
              </a:rPr>
              <a:t>HNO</a:t>
            </a:r>
            <a:r>
              <a:rPr lang="en-US" b="1" kern="0" baseline="-25000" dirty="0" smtClean="0">
                <a:solidFill>
                  <a:sysClr val="windowText" lastClr="000000">
                    <a:hueOff val="0"/>
                    <a:satOff val="0"/>
                    <a:lumOff val="0"/>
                    <a:alphaOff val="0"/>
                  </a:sysClr>
                </a:solidFill>
                <a:cs typeface="Times" pitchFamily="18" charset="0"/>
              </a:rPr>
              <a:t>3</a:t>
            </a:r>
            <a:endParaRPr lang="en-US" kern="0" dirty="0">
              <a:solidFill>
                <a:sysClr val="windowText" lastClr="000000">
                  <a:hueOff val="0"/>
                  <a:satOff val="0"/>
                  <a:lumOff val="0"/>
                  <a:alphaOff val="0"/>
                </a:sysClr>
              </a:solidFill>
              <a:cs typeface="Times" pitchFamily="18" charset="0"/>
            </a:endParaRPr>
          </a:p>
        </p:txBody>
      </p:sp>
      <p:sp>
        <p:nvSpPr>
          <p:cNvPr id="4" name="Rectangle 3"/>
          <p:cNvSpPr/>
          <p:nvPr/>
        </p:nvSpPr>
        <p:spPr>
          <a:xfrm>
            <a:off x="4926984" y="1793625"/>
            <a:ext cx="2615821" cy="830997"/>
          </a:xfrm>
          <a:prstGeom prst="rect">
            <a:avLst/>
          </a:prstGeom>
        </p:spPr>
        <p:txBody>
          <a:bodyPr wrap="square">
            <a:spAutoFit/>
          </a:bodyPr>
          <a:lstStyle/>
          <a:p>
            <a:pPr algn="ctr" defTabSz="4389120" fontAlgn="auto">
              <a:spcBef>
                <a:spcPts val="0"/>
              </a:spcBef>
              <a:spcAft>
                <a:spcPts val="0"/>
              </a:spcAft>
              <a:defRPr/>
            </a:pPr>
            <a:r>
              <a:rPr lang="en-US" b="1" kern="0" dirty="0" smtClean="0">
                <a:solidFill>
                  <a:sysClr val="windowText" lastClr="000000">
                    <a:hueOff val="0"/>
                    <a:satOff val="0"/>
                    <a:lumOff val="0"/>
                    <a:alphaOff val="0"/>
                  </a:sysClr>
                </a:solidFill>
                <a:cs typeface="Times" pitchFamily="18" charset="0"/>
              </a:rPr>
              <a:t>Slow addition of Ti(</a:t>
            </a:r>
            <a:r>
              <a:rPr lang="en-US" b="1" kern="0" baseline="30000" dirty="0" smtClean="0">
                <a:solidFill>
                  <a:sysClr val="windowText" lastClr="000000">
                    <a:hueOff val="0"/>
                    <a:satOff val="0"/>
                    <a:lumOff val="0"/>
                    <a:alphaOff val="0"/>
                  </a:sysClr>
                </a:solidFill>
                <a:cs typeface="Times" pitchFamily="18" charset="0"/>
              </a:rPr>
              <a:t>i</a:t>
            </a:r>
            <a:r>
              <a:rPr lang="en-US" b="1" kern="0" dirty="0" smtClean="0">
                <a:solidFill>
                  <a:sysClr val="windowText" lastClr="000000">
                    <a:hueOff val="0"/>
                    <a:satOff val="0"/>
                    <a:lumOff val="0"/>
                    <a:alphaOff val="0"/>
                  </a:sysClr>
                </a:solidFill>
                <a:cs typeface="Times" pitchFamily="18" charset="0"/>
              </a:rPr>
              <a:t>OPr)</a:t>
            </a:r>
            <a:r>
              <a:rPr lang="en-US" b="1" kern="0" baseline="-25000" dirty="0" smtClean="0">
                <a:solidFill>
                  <a:sysClr val="windowText" lastClr="000000">
                    <a:hueOff val="0"/>
                    <a:satOff val="0"/>
                    <a:lumOff val="0"/>
                    <a:alphaOff val="0"/>
                  </a:sysClr>
                </a:solidFill>
                <a:cs typeface="Times" pitchFamily="18" charset="0"/>
              </a:rPr>
              <a:t>4</a:t>
            </a:r>
            <a:endParaRPr lang="en-US" kern="0" dirty="0">
              <a:solidFill>
                <a:sysClr val="windowText" lastClr="000000">
                  <a:hueOff val="0"/>
                  <a:satOff val="0"/>
                  <a:lumOff val="0"/>
                  <a:alphaOff val="0"/>
                </a:sysClr>
              </a:solidFill>
              <a:cs typeface="Times" pitchFamily="18" charset="0"/>
            </a:endParaRPr>
          </a:p>
        </p:txBody>
      </p:sp>
      <p:sp>
        <p:nvSpPr>
          <p:cNvPr id="5" name="TextBox 4"/>
          <p:cNvSpPr txBox="1"/>
          <p:nvPr/>
        </p:nvSpPr>
        <p:spPr>
          <a:xfrm>
            <a:off x="2665408" y="1836802"/>
            <a:ext cx="1912703" cy="461665"/>
          </a:xfrm>
          <a:prstGeom prst="rect">
            <a:avLst/>
          </a:prstGeom>
          <a:noFill/>
        </p:spPr>
        <p:txBody>
          <a:bodyPr wrap="none" rtlCol="0">
            <a:spAutoFit/>
          </a:bodyPr>
          <a:lstStyle/>
          <a:p>
            <a:r>
              <a:rPr lang="en-US" b="1" dirty="0" smtClean="0"/>
              <a:t> RT,  300rpm</a:t>
            </a:r>
            <a:endParaRPr lang="en-US" b="1" dirty="0"/>
          </a:p>
        </p:txBody>
      </p:sp>
      <p:sp>
        <p:nvSpPr>
          <p:cNvPr id="20" name="Down Arrow 19"/>
          <p:cNvSpPr/>
          <p:nvPr/>
        </p:nvSpPr>
        <p:spPr bwMode="auto">
          <a:xfrm rot="10800000" flipV="1">
            <a:off x="4615003" y="2615420"/>
            <a:ext cx="445113" cy="980366"/>
          </a:xfrm>
          <a:prstGeom prst="downArrow">
            <a:avLst/>
          </a:prstGeom>
          <a:solidFill>
            <a:srgbClr val="C00000"/>
          </a:solidFill>
          <a:ln w="12700" cap="flat" cmpd="sng" algn="ctr">
            <a:solidFill>
              <a:srgbClr val="956251">
                <a:lumMod val="50000"/>
              </a:srgbClr>
            </a:solidFill>
            <a:prstDash val="solid"/>
          </a:ln>
          <a:effectLst/>
        </p:spPr>
        <p:txBody>
          <a:bodyPr anchor="ctr"/>
          <a:lstStyle/>
          <a:p>
            <a:pPr algn="ctr" defTabSz="4389120" fontAlgn="auto">
              <a:spcBef>
                <a:spcPts val="0"/>
              </a:spcBef>
              <a:spcAft>
                <a:spcPts val="0"/>
              </a:spcAft>
              <a:defRPr/>
            </a:pPr>
            <a:endParaRPr lang="en-US" kern="0" dirty="0">
              <a:solidFill>
                <a:srgbClr val="FF0000"/>
              </a:solidFill>
              <a:latin typeface="Perpetua"/>
              <a:cs typeface="+mn-cs"/>
            </a:endParaRPr>
          </a:p>
        </p:txBody>
      </p:sp>
      <p:sp>
        <p:nvSpPr>
          <p:cNvPr id="8" name="TextBox 7"/>
          <p:cNvSpPr txBox="1"/>
          <p:nvPr/>
        </p:nvSpPr>
        <p:spPr>
          <a:xfrm>
            <a:off x="5185452" y="2777419"/>
            <a:ext cx="2325508" cy="461665"/>
          </a:xfrm>
          <a:prstGeom prst="rect">
            <a:avLst/>
          </a:prstGeom>
          <a:noFill/>
        </p:spPr>
        <p:txBody>
          <a:bodyPr wrap="none" rtlCol="0">
            <a:spAutoFit/>
          </a:bodyPr>
          <a:lstStyle/>
          <a:p>
            <a:r>
              <a:rPr lang="en-US" b="1" dirty="0" smtClean="0"/>
              <a:t>Sucrose solution</a:t>
            </a:r>
            <a:endParaRPr lang="en-US" b="1" dirty="0"/>
          </a:p>
        </p:txBody>
      </p:sp>
      <p:sp>
        <p:nvSpPr>
          <p:cNvPr id="22" name="TextBox 21"/>
          <p:cNvSpPr txBox="1"/>
          <p:nvPr/>
        </p:nvSpPr>
        <p:spPr>
          <a:xfrm>
            <a:off x="2643214" y="2753488"/>
            <a:ext cx="1912703" cy="461665"/>
          </a:xfrm>
          <a:prstGeom prst="rect">
            <a:avLst/>
          </a:prstGeom>
          <a:noFill/>
        </p:spPr>
        <p:txBody>
          <a:bodyPr wrap="none" rtlCol="0">
            <a:spAutoFit/>
          </a:bodyPr>
          <a:lstStyle/>
          <a:p>
            <a:r>
              <a:rPr lang="en-US" b="1" dirty="0" smtClean="0"/>
              <a:t> RT,  300rpm</a:t>
            </a:r>
            <a:endParaRPr lang="en-US" b="1" dirty="0"/>
          </a:p>
        </p:txBody>
      </p:sp>
      <p:sp>
        <p:nvSpPr>
          <p:cNvPr id="23" name="Rectangle 22"/>
          <p:cNvSpPr/>
          <p:nvPr/>
        </p:nvSpPr>
        <p:spPr bwMode="auto">
          <a:xfrm>
            <a:off x="2895600" y="3632165"/>
            <a:ext cx="5029200" cy="63503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4389120" fontAlgn="auto">
              <a:spcBef>
                <a:spcPts val="0"/>
              </a:spcBef>
              <a:spcAft>
                <a:spcPts val="0"/>
              </a:spcAft>
              <a:defRPr/>
            </a:pPr>
            <a:r>
              <a:rPr lang="en-US" b="1" kern="0" dirty="0" smtClean="0">
                <a:solidFill>
                  <a:sysClr val="windowText" lastClr="000000">
                    <a:hueOff val="0"/>
                    <a:satOff val="0"/>
                    <a:lumOff val="0"/>
                    <a:alphaOff val="0"/>
                  </a:sysClr>
                </a:solidFill>
                <a:cs typeface="Times" pitchFamily="18" charset="0"/>
              </a:rPr>
              <a:t>Sucrose-TiO</a:t>
            </a:r>
            <a:r>
              <a:rPr lang="en-US" b="1" kern="0" baseline="-25000" dirty="0" smtClean="0">
                <a:solidFill>
                  <a:sysClr val="windowText" lastClr="000000">
                    <a:hueOff val="0"/>
                    <a:satOff val="0"/>
                    <a:lumOff val="0"/>
                    <a:alphaOff val="0"/>
                  </a:sysClr>
                </a:solidFill>
                <a:cs typeface="Times" pitchFamily="18" charset="0"/>
              </a:rPr>
              <a:t>2</a:t>
            </a:r>
            <a:r>
              <a:rPr lang="en-US" b="1" kern="0" dirty="0" smtClean="0">
                <a:solidFill>
                  <a:sysClr val="windowText" lastClr="000000">
                    <a:hueOff val="0"/>
                    <a:satOff val="0"/>
                    <a:lumOff val="0"/>
                    <a:alphaOff val="0"/>
                  </a:sysClr>
                </a:solidFill>
                <a:cs typeface="Times" pitchFamily="18" charset="0"/>
              </a:rPr>
              <a:t> condensation product</a:t>
            </a:r>
            <a:endParaRPr lang="en-US" b="1" kern="0" dirty="0">
              <a:solidFill>
                <a:sysClr val="windowText" lastClr="000000">
                  <a:hueOff val="0"/>
                  <a:satOff val="0"/>
                  <a:lumOff val="0"/>
                  <a:alphaOff val="0"/>
                </a:sysClr>
              </a:solidFill>
              <a:cs typeface="Times" pitchFamily="18" charset="0"/>
            </a:endParaRPr>
          </a:p>
        </p:txBody>
      </p:sp>
      <p:sp>
        <p:nvSpPr>
          <p:cNvPr id="10" name="TextBox 9"/>
          <p:cNvSpPr txBox="1"/>
          <p:nvPr/>
        </p:nvSpPr>
        <p:spPr>
          <a:xfrm>
            <a:off x="5149539" y="4264575"/>
            <a:ext cx="3238424" cy="830997"/>
          </a:xfrm>
          <a:prstGeom prst="rect">
            <a:avLst/>
          </a:prstGeom>
          <a:noFill/>
        </p:spPr>
        <p:txBody>
          <a:bodyPr wrap="square" rtlCol="0">
            <a:spAutoFit/>
          </a:bodyPr>
          <a:lstStyle/>
          <a:p>
            <a:r>
              <a:rPr lang="en-US" b="1" dirty="0" smtClean="0"/>
              <a:t>Autoclave treatment, 120</a:t>
            </a:r>
            <a:r>
              <a:rPr lang="en-US" b="1" baseline="30000" dirty="0" smtClean="0"/>
              <a:t>°</a:t>
            </a:r>
            <a:r>
              <a:rPr lang="en-US" b="1" dirty="0" smtClean="0"/>
              <a:t>C, 14 h</a:t>
            </a:r>
            <a:endParaRPr lang="en-US" b="1" dirty="0"/>
          </a:p>
        </p:txBody>
      </p:sp>
      <p:sp>
        <p:nvSpPr>
          <p:cNvPr id="24" name="Rectangle 23"/>
          <p:cNvSpPr/>
          <p:nvPr/>
        </p:nvSpPr>
        <p:spPr bwMode="auto">
          <a:xfrm>
            <a:off x="4095529" y="5246008"/>
            <a:ext cx="3048000" cy="6096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charset="0"/>
                <a:ea typeface="ＭＳ Ｐゴシック" charset="0"/>
              </a:rPr>
              <a:t>Sucrose-TiO</a:t>
            </a:r>
            <a:r>
              <a:rPr kumimoji="0" lang="en-US" sz="2400" b="1" i="0" u="none" strike="noStrike" cap="none" normalizeH="0" baseline="-25000" dirty="0" smtClean="0">
                <a:ln>
                  <a:noFill/>
                </a:ln>
                <a:solidFill>
                  <a:schemeClr val="tx1"/>
                </a:solidFill>
                <a:effectLst/>
                <a:latin typeface="Times" charset="0"/>
                <a:ea typeface="ＭＳ Ｐゴシック" charset="0"/>
              </a:rPr>
              <a:t>2</a:t>
            </a:r>
            <a:r>
              <a:rPr kumimoji="0" lang="en-US" sz="2400" b="1" i="0" u="none" strike="noStrike" cap="none" normalizeH="0" baseline="0" dirty="0" smtClean="0">
                <a:ln>
                  <a:noFill/>
                </a:ln>
                <a:solidFill>
                  <a:schemeClr val="tx1"/>
                </a:solidFill>
                <a:effectLst/>
                <a:latin typeface="Times" charset="0"/>
                <a:ea typeface="ＭＳ Ｐゴシック" charset="0"/>
              </a:rPr>
              <a:t> mixture</a:t>
            </a:r>
            <a:endParaRPr kumimoji="0" lang="en-US" sz="2400" b="1" i="0" u="none" strike="noStrike" cap="none" normalizeH="0" baseline="0" dirty="0">
              <a:ln>
                <a:noFill/>
              </a:ln>
              <a:solidFill>
                <a:schemeClr val="tx1"/>
              </a:solidFill>
              <a:effectLst/>
              <a:latin typeface="Times" charset="0"/>
              <a:ea typeface="ＭＳ Ｐゴシック" charset="0"/>
            </a:endParaRPr>
          </a:p>
        </p:txBody>
      </p:sp>
      <p:sp>
        <p:nvSpPr>
          <p:cNvPr id="26" name="Down Arrow 25"/>
          <p:cNvSpPr/>
          <p:nvPr/>
        </p:nvSpPr>
        <p:spPr bwMode="auto">
          <a:xfrm rot="10800000" flipV="1">
            <a:off x="4704426" y="4267200"/>
            <a:ext cx="445113" cy="916323"/>
          </a:xfrm>
          <a:prstGeom prst="downArrow">
            <a:avLst/>
          </a:prstGeom>
          <a:solidFill>
            <a:srgbClr val="C00000"/>
          </a:solidFill>
          <a:ln w="12700" cap="flat" cmpd="sng" algn="ctr">
            <a:solidFill>
              <a:srgbClr val="956251">
                <a:lumMod val="50000"/>
              </a:srgbClr>
            </a:solidFill>
            <a:prstDash val="solid"/>
          </a:ln>
          <a:effectLst/>
        </p:spPr>
        <p:txBody>
          <a:bodyPr anchor="ctr"/>
          <a:lstStyle/>
          <a:p>
            <a:pPr algn="ctr" defTabSz="4389120" fontAlgn="auto">
              <a:spcBef>
                <a:spcPts val="0"/>
              </a:spcBef>
              <a:spcAft>
                <a:spcPts val="0"/>
              </a:spcAft>
              <a:defRPr/>
            </a:pPr>
            <a:endParaRPr lang="en-US" kern="0" dirty="0">
              <a:solidFill>
                <a:srgbClr val="FF0000"/>
              </a:solidFill>
              <a:latin typeface="Perpetua"/>
              <a:cs typeface="+mn-cs"/>
            </a:endParaRPr>
          </a:p>
        </p:txBody>
      </p:sp>
      <p:sp>
        <p:nvSpPr>
          <p:cNvPr id="27" name="Left Arrow 26"/>
          <p:cNvSpPr/>
          <p:nvPr/>
        </p:nvSpPr>
        <p:spPr bwMode="auto">
          <a:xfrm>
            <a:off x="2824531" y="5339852"/>
            <a:ext cx="1225733" cy="484632"/>
          </a:xfrm>
          <a:prstGeom prst="left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28" name="TextBox 27"/>
          <p:cNvSpPr txBox="1"/>
          <p:nvPr/>
        </p:nvSpPr>
        <p:spPr>
          <a:xfrm>
            <a:off x="2434909" y="5824484"/>
            <a:ext cx="2492074" cy="461665"/>
          </a:xfrm>
          <a:prstGeom prst="rect">
            <a:avLst/>
          </a:prstGeom>
          <a:noFill/>
        </p:spPr>
        <p:txBody>
          <a:bodyPr wrap="square" rtlCol="0">
            <a:spAutoFit/>
          </a:bodyPr>
          <a:lstStyle/>
          <a:p>
            <a:r>
              <a:rPr lang="en-US" b="1" dirty="0" smtClean="0"/>
              <a:t>Drying at 80</a:t>
            </a:r>
            <a:r>
              <a:rPr lang="en-US" b="1" baseline="30000" dirty="0" smtClean="0"/>
              <a:t>°</a:t>
            </a:r>
            <a:r>
              <a:rPr lang="en-US" b="1" dirty="0" smtClean="0"/>
              <a:t>C</a:t>
            </a:r>
            <a:endParaRPr lang="en-US" b="1" dirty="0"/>
          </a:p>
        </p:txBody>
      </p:sp>
      <p:sp>
        <p:nvSpPr>
          <p:cNvPr id="29" name="TextBox 28"/>
          <p:cNvSpPr txBox="1"/>
          <p:nvPr/>
        </p:nvSpPr>
        <p:spPr>
          <a:xfrm>
            <a:off x="2824531" y="4830509"/>
            <a:ext cx="1499030" cy="461665"/>
          </a:xfrm>
          <a:prstGeom prst="rect">
            <a:avLst/>
          </a:prstGeom>
          <a:noFill/>
        </p:spPr>
        <p:txBody>
          <a:bodyPr wrap="square" rtlCol="0">
            <a:spAutoFit/>
          </a:bodyPr>
          <a:lstStyle/>
          <a:p>
            <a:r>
              <a:rPr lang="en-US" b="1" dirty="0" smtClean="0"/>
              <a:t>Filtration</a:t>
            </a:r>
            <a:endParaRPr lang="en-US" b="1" dirty="0"/>
          </a:p>
        </p:txBody>
      </p:sp>
      <p:sp>
        <p:nvSpPr>
          <p:cNvPr id="32" name="Rectangle 31"/>
          <p:cNvSpPr/>
          <p:nvPr/>
        </p:nvSpPr>
        <p:spPr bwMode="auto">
          <a:xfrm>
            <a:off x="421468" y="5183524"/>
            <a:ext cx="2403063" cy="6862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charset="0"/>
                <a:ea typeface="ＭＳ Ｐゴシック" charset="0"/>
              </a:rPr>
              <a:t>Sucrose-TiO</a:t>
            </a:r>
            <a:r>
              <a:rPr kumimoji="0" lang="en-US" sz="2400" b="1" i="0" u="none" strike="noStrike" cap="none" normalizeH="0" baseline="-25000" dirty="0" smtClean="0">
                <a:ln>
                  <a:noFill/>
                </a:ln>
                <a:solidFill>
                  <a:schemeClr val="tx1"/>
                </a:solidFill>
                <a:effectLst/>
                <a:latin typeface="Times" charset="0"/>
                <a:ea typeface="ＭＳ Ｐゴシック" charset="0"/>
              </a:rPr>
              <a:t>2</a:t>
            </a:r>
            <a:endParaRPr kumimoji="0" lang="en-US" sz="2400" b="1" i="0" u="none" strike="noStrike" cap="none" normalizeH="0" baseline="0" dirty="0">
              <a:ln>
                <a:noFill/>
              </a:ln>
              <a:solidFill>
                <a:schemeClr val="tx1"/>
              </a:solidFill>
              <a:effectLst/>
              <a:latin typeface="Times" charset="0"/>
              <a:ea typeface="ＭＳ Ｐゴシック" charset="0"/>
            </a:endParaRPr>
          </a:p>
        </p:txBody>
      </p:sp>
      <p:sp>
        <p:nvSpPr>
          <p:cNvPr id="34" name="TextBox 33"/>
          <p:cNvSpPr txBox="1"/>
          <p:nvPr/>
        </p:nvSpPr>
        <p:spPr>
          <a:xfrm>
            <a:off x="1915614" y="4449240"/>
            <a:ext cx="1539204" cy="461665"/>
          </a:xfrm>
          <a:prstGeom prst="rect">
            <a:avLst/>
          </a:prstGeom>
          <a:noFill/>
        </p:spPr>
        <p:txBody>
          <a:bodyPr wrap="none" rtlCol="0">
            <a:spAutoFit/>
          </a:bodyPr>
          <a:lstStyle/>
          <a:p>
            <a:r>
              <a:rPr lang="en-US" b="1" dirty="0" smtClean="0"/>
              <a:t>800</a:t>
            </a:r>
            <a:r>
              <a:rPr lang="en-US" b="1" baseline="30000" dirty="0" smtClean="0"/>
              <a:t>°</a:t>
            </a:r>
            <a:r>
              <a:rPr lang="en-US" b="1" dirty="0" smtClean="0"/>
              <a:t>C, 4 h</a:t>
            </a:r>
            <a:endParaRPr lang="en-US" b="1" dirty="0"/>
          </a:p>
        </p:txBody>
      </p:sp>
      <p:sp>
        <p:nvSpPr>
          <p:cNvPr id="35" name="TextBox 34"/>
          <p:cNvSpPr txBox="1"/>
          <p:nvPr/>
        </p:nvSpPr>
        <p:spPr>
          <a:xfrm>
            <a:off x="144447" y="4523179"/>
            <a:ext cx="1236236" cy="461665"/>
          </a:xfrm>
          <a:prstGeom prst="rect">
            <a:avLst/>
          </a:prstGeom>
          <a:noFill/>
        </p:spPr>
        <p:txBody>
          <a:bodyPr wrap="none" rtlCol="0">
            <a:spAutoFit/>
          </a:bodyPr>
          <a:lstStyle/>
          <a:p>
            <a:r>
              <a:rPr lang="en-US" b="1" dirty="0" smtClean="0"/>
              <a:t>N</a:t>
            </a:r>
            <a:r>
              <a:rPr lang="en-US" b="1" baseline="-25000" dirty="0" smtClean="0"/>
              <a:t>2</a:t>
            </a:r>
            <a:r>
              <a:rPr lang="en-US" b="1" dirty="0" smtClean="0"/>
              <a:t> Flow</a:t>
            </a:r>
            <a:endParaRPr lang="en-US" b="1" dirty="0"/>
          </a:p>
        </p:txBody>
      </p:sp>
      <p:sp>
        <p:nvSpPr>
          <p:cNvPr id="36" name="Down Arrow 35"/>
          <p:cNvSpPr/>
          <p:nvPr/>
        </p:nvSpPr>
        <p:spPr bwMode="auto">
          <a:xfrm flipV="1">
            <a:off x="1400442" y="4221911"/>
            <a:ext cx="445113" cy="916323"/>
          </a:xfrm>
          <a:prstGeom prst="downArrow">
            <a:avLst/>
          </a:prstGeom>
          <a:solidFill>
            <a:srgbClr val="C00000"/>
          </a:solidFill>
          <a:ln w="12700" cap="flat" cmpd="sng" algn="ctr">
            <a:solidFill>
              <a:srgbClr val="956251">
                <a:lumMod val="50000"/>
              </a:srgbClr>
            </a:solidFill>
            <a:prstDash val="solid"/>
          </a:ln>
          <a:effectLst/>
        </p:spPr>
        <p:txBody>
          <a:bodyPr anchor="ctr"/>
          <a:lstStyle/>
          <a:p>
            <a:pPr algn="ctr" defTabSz="4389120" fontAlgn="auto">
              <a:spcBef>
                <a:spcPts val="0"/>
              </a:spcBef>
              <a:spcAft>
                <a:spcPts val="0"/>
              </a:spcAft>
              <a:defRPr/>
            </a:pPr>
            <a:endParaRPr lang="en-US" kern="0" dirty="0">
              <a:solidFill>
                <a:srgbClr val="FF0000"/>
              </a:solidFill>
              <a:latin typeface="Perpetua"/>
              <a:cs typeface="+mn-cs"/>
            </a:endParaRPr>
          </a:p>
        </p:txBody>
      </p:sp>
      <p:sp>
        <p:nvSpPr>
          <p:cNvPr id="37" name="Rectangle 36"/>
          <p:cNvSpPr/>
          <p:nvPr/>
        </p:nvSpPr>
        <p:spPr bwMode="auto">
          <a:xfrm>
            <a:off x="421468" y="2777419"/>
            <a:ext cx="2057400" cy="132064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Times" charset="0"/>
              <a:ea typeface="ＭＳ Ｐゴシック"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Times" charset="0"/>
                <a:ea typeface="ＭＳ Ｐゴシック" charset="0"/>
              </a:rPr>
              <a:t>Carbon-TiO</a:t>
            </a:r>
            <a:r>
              <a:rPr lang="en-US" b="1" baseline="-25000" dirty="0" smtClean="0">
                <a:latin typeface="Times" charset="0"/>
                <a:ea typeface="ＭＳ Ｐゴシック" charset="0"/>
              </a:rPr>
              <a:t>2</a:t>
            </a:r>
            <a:endParaRPr kumimoji="0" lang="en-US" sz="2400" b="1" i="0" u="none" strike="noStrike" cap="none" normalizeH="0" baseline="-25000" dirty="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830708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888534407"/>
              </p:ext>
            </p:extLst>
          </p:nvPr>
        </p:nvGraphicFramePr>
        <p:xfrm>
          <a:off x="1346899" y="315787"/>
          <a:ext cx="6623071" cy="4506421"/>
        </p:xfrm>
        <a:graphic>
          <a:graphicData uri="http://schemas.openxmlformats.org/presentationml/2006/ole">
            <mc:AlternateContent xmlns:mc="http://schemas.openxmlformats.org/markup-compatibility/2006">
              <mc:Choice xmlns:v="urn:schemas-microsoft-com:vml" Requires="v">
                <p:oleObj spid="_x0000_s1190" name="Graph" r:id="rId3" imgW="3407040" imgH="2795040" progId="Origin50.Graph">
                  <p:embed/>
                </p:oleObj>
              </mc:Choice>
              <mc:Fallback>
                <p:oleObj name="Graph" r:id="rId3" imgW="3407040" imgH="2795040" progId="Origin50.Graph">
                  <p:embed/>
                  <p:pic>
                    <p:nvPicPr>
                      <p:cNvPr id="0" name="Object 4"/>
                      <p:cNvPicPr>
                        <a:picLocks noChangeAspect="1" noChangeArrowheads="1"/>
                      </p:cNvPicPr>
                      <p:nvPr/>
                    </p:nvPicPr>
                    <p:blipFill>
                      <a:blip r:embed="rId4"/>
                      <a:srcRect/>
                      <a:stretch>
                        <a:fillRect/>
                      </a:stretch>
                    </p:blipFill>
                    <p:spPr bwMode="auto">
                      <a:xfrm>
                        <a:off x="1346899" y="315787"/>
                        <a:ext cx="6623071" cy="4506421"/>
                      </a:xfrm>
                      <a:prstGeom prst="rect">
                        <a:avLst/>
                      </a:prstGeom>
                      <a:noFill/>
                      <a:ln>
                        <a:noFill/>
                      </a:ln>
                    </p:spPr>
                  </p:pic>
                </p:oleObj>
              </mc:Fallback>
            </mc:AlternateContent>
          </a:graphicData>
        </a:graphic>
      </p:graphicFrame>
      <p:sp>
        <p:nvSpPr>
          <p:cNvPr id="7" name="TextBox 6"/>
          <p:cNvSpPr txBox="1"/>
          <p:nvPr/>
        </p:nvSpPr>
        <p:spPr>
          <a:xfrm>
            <a:off x="2785890" y="139547"/>
            <a:ext cx="3352800" cy="461665"/>
          </a:xfrm>
          <a:prstGeom prst="rect">
            <a:avLst/>
          </a:prstGeom>
          <a:noFill/>
        </p:spPr>
        <p:txBody>
          <a:bodyPr wrap="square" rtlCol="0">
            <a:spAutoFit/>
          </a:bodyPr>
          <a:lstStyle/>
          <a:p>
            <a:r>
              <a:rPr lang="en-US" b="1" dirty="0" smtClean="0">
                <a:solidFill>
                  <a:srgbClr val="C00000"/>
                </a:solidFill>
              </a:rPr>
              <a:t>         Powder XRD</a:t>
            </a:r>
            <a:endParaRPr lang="en-US" b="1" dirty="0">
              <a:solidFill>
                <a:srgbClr val="C00000"/>
              </a:solidFill>
            </a:endParaRPr>
          </a:p>
        </p:txBody>
      </p:sp>
      <p:sp>
        <p:nvSpPr>
          <p:cNvPr id="2" name="Rectangle 1"/>
          <p:cNvSpPr/>
          <p:nvPr/>
        </p:nvSpPr>
        <p:spPr>
          <a:xfrm>
            <a:off x="152400" y="4360464"/>
            <a:ext cx="8734425" cy="2246769"/>
          </a:xfrm>
          <a:prstGeom prst="rect">
            <a:avLst/>
          </a:prstGeom>
        </p:spPr>
        <p:txBody>
          <a:bodyPr wrap="square">
            <a:spAutoFit/>
          </a:bodyPr>
          <a:lstStyle/>
          <a:p>
            <a:pPr marL="342900" indent="-342900" algn="just">
              <a:buFont typeface="Wingdings" pitchFamily="2" charset="2"/>
              <a:buChar char="§"/>
            </a:pPr>
            <a:r>
              <a:rPr lang="en-US" sz="2000" dirty="0"/>
              <a:t>The amount of anatase content was determined to be 5, ~0, 3, 4, 8, and 1% in the TiO</a:t>
            </a:r>
            <a:r>
              <a:rPr lang="en-US" sz="2000" baseline="-25000" dirty="0"/>
              <a:t>2</a:t>
            </a:r>
            <a:r>
              <a:rPr lang="en-US" sz="2000" dirty="0"/>
              <a:t>-0, TiO</a:t>
            </a:r>
            <a:r>
              <a:rPr lang="en-US" sz="2000" baseline="-25000" dirty="0"/>
              <a:t>2</a:t>
            </a:r>
            <a:r>
              <a:rPr lang="en-US" sz="2000" dirty="0"/>
              <a:t>-0-N, TiO</a:t>
            </a:r>
            <a:r>
              <a:rPr lang="en-US" sz="2000" baseline="-25000" dirty="0"/>
              <a:t>2</a:t>
            </a:r>
            <a:r>
              <a:rPr lang="en-US" sz="2000" dirty="0"/>
              <a:t>-C-79, TiO</a:t>
            </a:r>
            <a:r>
              <a:rPr lang="en-US" sz="2000" baseline="-25000" dirty="0"/>
              <a:t>2</a:t>
            </a:r>
            <a:r>
              <a:rPr lang="en-US" sz="2000" dirty="0"/>
              <a:t>-C-120, TiO</a:t>
            </a:r>
            <a:r>
              <a:rPr lang="en-US" sz="2000" baseline="-25000" dirty="0"/>
              <a:t>2</a:t>
            </a:r>
            <a:r>
              <a:rPr lang="en-US" sz="2000" dirty="0"/>
              <a:t>-C-362, and </a:t>
            </a:r>
            <a:r>
              <a:rPr lang="en-US" sz="2000" dirty="0" smtClean="0"/>
              <a:t> TiO</a:t>
            </a:r>
            <a:r>
              <a:rPr lang="en-US" sz="2000" baseline="-25000" dirty="0" smtClean="0"/>
              <a:t>2</a:t>
            </a:r>
            <a:r>
              <a:rPr lang="en-US" sz="2000" dirty="0" smtClean="0"/>
              <a:t>-C-402 </a:t>
            </a:r>
            <a:r>
              <a:rPr lang="en-US" sz="2000" dirty="0"/>
              <a:t>samples </a:t>
            </a:r>
            <a:r>
              <a:rPr lang="en-US" sz="2000" dirty="0" smtClean="0"/>
              <a:t>respectively by indexing the peak positions. </a:t>
            </a:r>
          </a:p>
          <a:p>
            <a:pPr marL="342900" indent="-342900" algn="just">
              <a:buFont typeface="Wingdings" pitchFamily="2" charset="2"/>
              <a:buChar char="§"/>
            </a:pPr>
            <a:r>
              <a:rPr lang="en-US" sz="2000" dirty="0" smtClean="0"/>
              <a:t>TiO</a:t>
            </a:r>
            <a:r>
              <a:rPr lang="en-US" sz="2000" baseline="-25000" dirty="0" smtClean="0"/>
              <a:t>2</a:t>
            </a:r>
            <a:r>
              <a:rPr lang="en-US" sz="2000" dirty="0" smtClean="0"/>
              <a:t>-0,TiO</a:t>
            </a:r>
            <a:r>
              <a:rPr lang="en-US" sz="2000" baseline="-25000" dirty="0" smtClean="0"/>
              <a:t>2</a:t>
            </a:r>
            <a:r>
              <a:rPr lang="en-US" sz="2000" dirty="0" smtClean="0"/>
              <a:t>-0-N indicate calcination and pyrolysis product obtained without sucrose loading on TiO</a:t>
            </a:r>
            <a:r>
              <a:rPr lang="en-US" sz="2000" baseline="-25000" dirty="0" smtClean="0"/>
              <a:t>2 </a:t>
            </a:r>
            <a:r>
              <a:rPr lang="en-US" sz="2000" dirty="0" smtClean="0"/>
              <a:t>at 800°C  and the values 79, 120, 362, and 402 indicate  0.79, 1.2, 3.62, and 4.02 percentage carbon obtained  from the pyrolysis product of sucrose-TiO</a:t>
            </a:r>
            <a:r>
              <a:rPr lang="en-US" sz="2000" baseline="-25000" dirty="0" smtClean="0"/>
              <a:t>2</a:t>
            </a:r>
            <a:r>
              <a:rPr lang="en-US" sz="2000" dirty="0" smtClean="0"/>
              <a:t>.</a:t>
            </a:r>
            <a:endParaRPr lang="en-US" sz="2000" dirty="0"/>
          </a:p>
        </p:txBody>
      </p:sp>
    </p:spTree>
    <p:extLst>
      <p:ext uri="{BB962C8B-B14F-4D97-AF65-F5344CB8AC3E}">
        <p14:creationId xmlns:p14="http://schemas.microsoft.com/office/powerpoint/2010/main" val="310948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6527214"/>
              </p:ext>
            </p:extLst>
          </p:nvPr>
        </p:nvGraphicFramePr>
        <p:xfrm>
          <a:off x="1326070" y="130123"/>
          <a:ext cx="5989130" cy="4667401"/>
        </p:xfrm>
        <a:graphic>
          <a:graphicData uri="http://schemas.openxmlformats.org/presentationml/2006/ole">
            <mc:AlternateContent xmlns:mc="http://schemas.openxmlformats.org/markup-compatibility/2006">
              <mc:Choice xmlns:v="urn:schemas-microsoft-com:vml" Requires="v">
                <p:oleObj spid="_x0000_s5261" name="Graph" r:id="rId3" imgW="3401280" imgH="2818080" progId="Origin50.Graph">
                  <p:embed/>
                </p:oleObj>
              </mc:Choice>
              <mc:Fallback>
                <p:oleObj name="Graph" r:id="rId3" imgW="3401280" imgH="2818080" progId="Origin50.Graph">
                  <p:embed/>
                  <p:pic>
                    <p:nvPicPr>
                      <p:cNvPr id="0" name=""/>
                      <p:cNvPicPr/>
                      <p:nvPr/>
                    </p:nvPicPr>
                    <p:blipFill>
                      <a:blip r:embed="rId4"/>
                      <a:stretch>
                        <a:fillRect/>
                      </a:stretch>
                    </p:blipFill>
                    <p:spPr>
                      <a:xfrm>
                        <a:off x="1326070" y="130123"/>
                        <a:ext cx="5989130" cy="4667401"/>
                      </a:xfrm>
                      <a:prstGeom prst="rect">
                        <a:avLst/>
                      </a:prstGeom>
                    </p:spPr>
                  </p:pic>
                </p:oleObj>
              </mc:Fallback>
            </mc:AlternateContent>
          </a:graphicData>
        </a:graphic>
      </p:graphicFrame>
      <p:sp>
        <p:nvSpPr>
          <p:cNvPr id="2" name="TextBox 1"/>
          <p:cNvSpPr txBox="1"/>
          <p:nvPr/>
        </p:nvSpPr>
        <p:spPr>
          <a:xfrm>
            <a:off x="3428999" y="7291"/>
            <a:ext cx="2177199" cy="461665"/>
          </a:xfrm>
          <a:prstGeom prst="rect">
            <a:avLst/>
          </a:prstGeom>
          <a:noFill/>
        </p:spPr>
        <p:txBody>
          <a:bodyPr wrap="none" rtlCol="0">
            <a:spAutoFit/>
          </a:bodyPr>
          <a:lstStyle/>
          <a:p>
            <a:r>
              <a:rPr lang="en-US" b="1" dirty="0" smtClean="0">
                <a:solidFill>
                  <a:srgbClr val="C00000"/>
                </a:solidFill>
              </a:rPr>
              <a:t>Raman spectra</a:t>
            </a:r>
            <a:endParaRPr lang="en-US" b="1" dirty="0">
              <a:solidFill>
                <a:srgbClr val="C00000"/>
              </a:solidFill>
            </a:endParaRPr>
          </a:p>
        </p:txBody>
      </p:sp>
      <p:sp>
        <p:nvSpPr>
          <p:cNvPr id="3" name="Rectangle 2"/>
          <p:cNvSpPr/>
          <p:nvPr/>
        </p:nvSpPr>
        <p:spPr>
          <a:xfrm>
            <a:off x="175715" y="4495800"/>
            <a:ext cx="8953500" cy="1938992"/>
          </a:xfrm>
          <a:prstGeom prst="rect">
            <a:avLst/>
          </a:prstGeom>
        </p:spPr>
        <p:txBody>
          <a:bodyPr wrap="square">
            <a:spAutoFit/>
          </a:bodyPr>
          <a:lstStyle/>
          <a:p>
            <a:pPr marL="342900" indent="-342900" algn="just">
              <a:buFont typeface="Wingdings" pitchFamily="2" charset="2"/>
              <a:buChar char="§"/>
            </a:pPr>
            <a:r>
              <a:rPr lang="en-US" sz="2000" dirty="0" smtClean="0"/>
              <a:t>Besides the rutile peaks, the materials show band due to </a:t>
            </a:r>
            <a:r>
              <a:rPr lang="en-US" sz="2000" dirty="0"/>
              <a:t>imperfections in the carbon </a:t>
            </a:r>
            <a:r>
              <a:rPr lang="en-US" sz="2000" dirty="0" smtClean="0"/>
              <a:t>structure (D band) associated </a:t>
            </a:r>
            <a:r>
              <a:rPr lang="en-US" sz="2000" dirty="0"/>
              <a:t>with A</a:t>
            </a:r>
            <a:r>
              <a:rPr lang="en-US" sz="2000" baseline="-25000" dirty="0"/>
              <a:t>1g</a:t>
            </a:r>
            <a:r>
              <a:rPr lang="en-US" sz="2000" dirty="0"/>
              <a:t> symmetry. </a:t>
            </a:r>
            <a:endParaRPr lang="en-US" sz="2000" dirty="0" smtClean="0"/>
          </a:p>
          <a:p>
            <a:pPr marL="342900" indent="-342900" algn="just">
              <a:buFont typeface="Wingdings" pitchFamily="2" charset="2"/>
              <a:buChar char="§"/>
            </a:pPr>
            <a:r>
              <a:rPr lang="en-US" sz="2000" dirty="0" smtClean="0"/>
              <a:t>The </a:t>
            </a:r>
            <a:r>
              <a:rPr lang="en-US" sz="2000" dirty="0"/>
              <a:t>G band </a:t>
            </a:r>
            <a:r>
              <a:rPr lang="en-US" sz="2000" dirty="0" smtClean="0"/>
              <a:t>is attributed </a:t>
            </a:r>
            <a:r>
              <a:rPr lang="en-US" sz="2000" dirty="0"/>
              <a:t>to the E</a:t>
            </a:r>
            <a:r>
              <a:rPr lang="en-US" sz="2000" baseline="-25000" dirty="0"/>
              <a:t>2g</a:t>
            </a:r>
            <a:r>
              <a:rPr lang="en-US" sz="2000" dirty="0"/>
              <a:t> vibrational mode of sp</a:t>
            </a:r>
            <a:r>
              <a:rPr lang="en-US" sz="2000" baseline="30000" dirty="0"/>
              <a:t>2</a:t>
            </a:r>
            <a:r>
              <a:rPr lang="en-US" sz="2000" dirty="0"/>
              <a:t> bonded carbon </a:t>
            </a:r>
            <a:r>
              <a:rPr lang="en-US" sz="2000" dirty="0" smtClean="0"/>
              <a:t>atoms.</a:t>
            </a:r>
          </a:p>
          <a:p>
            <a:pPr marL="342900" indent="-342900" algn="just">
              <a:buFont typeface="Wingdings" pitchFamily="2" charset="2"/>
              <a:buChar char="§"/>
            </a:pPr>
            <a:r>
              <a:rPr lang="en-US" sz="2000" dirty="0" smtClean="0"/>
              <a:t>The additional bands  at  2720  </a:t>
            </a:r>
            <a:r>
              <a:rPr lang="en-US" sz="2000" dirty="0"/>
              <a:t>and 2950 </a:t>
            </a:r>
            <a:r>
              <a:rPr lang="en-US" sz="2000" dirty="0" smtClean="0"/>
              <a:t>cm</a:t>
            </a:r>
            <a:r>
              <a:rPr lang="en-US" sz="2000" baseline="30000" dirty="0" smtClean="0"/>
              <a:t>-1 </a:t>
            </a:r>
            <a:r>
              <a:rPr lang="en-US" sz="2000" dirty="0" smtClean="0"/>
              <a:t>(very weak) assigned </a:t>
            </a:r>
            <a:r>
              <a:rPr lang="en-US" sz="2000" dirty="0"/>
              <a:t>to the first </a:t>
            </a:r>
            <a:r>
              <a:rPr lang="en-US" sz="2000" dirty="0" smtClean="0"/>
              <a:t>overtone </a:t>
            </a:r>
            <a:r>
              <a:rPr lang="en-US" sz="2000" dirty="0"/>
              <a:t>of </a:t>
            </a:r>
            <a:r>
              <a:rPr lang="en-US" sz="2000" dirty="0" smtClean="0"/>
              <a:t> D </a:t>
            </a:r>
            <a:r>
              <a:rPr lang="en-US" sz="2000" dirty="0"/>
              <a:t>band (</a:t>
            </a:r>
            <a:r>
              <a:rPr lang="en-US" sz="2000" dirty="0" smtClean="0"/>
              <a:t>D</a:t>
            </a:r>
            <a:r>
              <a:rPr lang="en-US" sz="2000" b="1" baseline="30000" dirty="0" smtClean="0"/>
              <a:t>'</a:t>
            </a:r>
            <a:r>
              <a:rPr lang="en-US" sz="2000" dirty="0" smtClean="0"/>
              <a:t>) </a:t>
            </a:r>
            <a:r>
              <a:rPr lang="en-US" sz="2000" dirty="0"/>
              <a:t>and </a:t>
            </a:r>
            <a:r>
              <a:rPr lang="en-US" sz="2000" dirty="0" smtClean="0"/>
              <a:t>a </a:t>
            </a:r>
            <a:r>
              <a:rPr lang="en-US" sz="2000" dirty="0"/>
              <a:t>combination </a:t>
            </a:r>
            <a:r>
              <a:rPr lang="en-US" sz="2000" dirty="0" smtClean="0"/>
              <a:t>of D </a:t>
            </a:r>
            <a:r>
              <a:rPr lang="en-US" sz="2000" dirty="0"/>
              <a:t>and </a:t>
            </a:r>
            <a:r>
              <a:rPr lang="en-US" sz="2000" dirty="0" smtClean="0"/>
              <a:t>G respectively due to the presence of  various  </a:t>
            </a:r>
            <a:r>
              <a:rPr lang="en-US" sz="2000" dirty="0"/>
              <a:t>forms of </a:t>
            </a:r>
            <a:r>
              <a:rPr lang="en-US" sz="2000" dirty="0" smtClean="0"/>
              <a:t>carbon may also be discerned.</a:t>
            </a:r>
            <a:endParaRPr lang="en-US" sz="2000" dirty="0"/>
          </a:p>
        </p:txBody>
      </p:sp>
    </p:spTree>
    <p:extLst>
      <p:ext uri="{BB962C8B-B14F-4D97-AF65-F5344CB8AC3E}">
        <p14:creationId xmlns:p14="http://schemas.microsoft.com/office/powerpoint/2010/main" val="347989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136" y="533400"/>
            <a:ext cx="470826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9240" y="4267200"/>
            <a:ext cx="8420100" cy="1384995"/>
          </a:xfrm>
          <a:prstGeom prst="rect">
            <a:avLst/>
          </a:prstGeom>
        </p:spPr>
        <p:txBody>
          <a:bodyPr wrap="square">
            <a:spAutoFit/>
          </a:bodyPr>
          <a:lstStyle/>
          <a:p>
            <a:r>
              <a:rPr lang="en-US" sz="2000" dirty="0" smtClean="0">
                <a:cs typeface="Times" pitchFamily="18" charset="0"/>
              </a:rPr>
              <a:t>Various processes involved in </a:t>
            </a:r>
            <a:r>
              <a:rPr lang="en-US" sz="2000" dirty="0">
                <a:cs typeface="Times" pitchFamily="18" charset="0"/>
              </a:rPr>
              <a:t>semiconductor photocatalysis. (i</a:t>
            </a:r>
            <a:r>
              <a:rPr lang="en-US" sz="2000" dirty="0" smtClean="0">
                <a:cs typeface="Times" pitchFamily="18" charset="0"/>
              </a:rPr>
              <a:t>) Photon </a:t>
            </a:r>
            <a:r>
              <a:rPr lang="en-US" sz="2000" dirty="0">
                <a:cs typeface="Times" pitchFamily="18" charset="0"/>
              </a:rPr>
              <a:t>absorption and electron–hole pair generation. (ii) </a:t>
            </a:r>
            <a:r>
              <a:rPr lang="en-US" sz="2000" dirty="0" smtClean="0">
                <a:cs typeface="Times" pitchFamily="18" charset="0"/>
              </a:rPr>
              <a:t>Charge </a:t>
            </a:r>
            <a:r>
              <a:rPr lang="en-US" sz="2000" dirty="0">
                <a:cs typeface="Times" pitchFamily="18" charset="0"/>
              </a:rPr>
              <a:t>separation and migration; (ii)a to surface reaction </a:t>
            </a:r>
            <a:r>
              <a:rPr lang="en-US" sz="2000" dirty="0" smtClean="0">
                <a:cs typeface="Times" pitchFamily="18" charset="0"/>
              </a:rPr>
              <a:t>sites </a:t>
            </a:r>
            <a:r>
              <a:rPr lang="en-US" sz="2000" dirty="0">
                <a:cs typeface="Times" pitchFamily="18" charset="0"/>
              </a:rPr>
              <a:t>or (ii)b to recombination sites. (iii) Surface </a:t>
            </a:r>
            <a:r>
              <a:rPr lang="en-US" sz="2000" dirty="0" smtClean="0">
                <a:cs typeface="Times" pitchFamily="18" charset="0"/>
              </a:rPr>
              <a:t>chemical reaction </a:t>
            </a:r>
            <a:r>
              <a:rPr lang="en-US" sz="2000" dirty="0">
                <a:cs typeface="Times" pitchFamily="18" charset="0"/>
              </a:rPr>
              <a:t>at active sites.</a:t>
            </a:r>
            <a:r>
              <a:rPr lang="en-US" sz="1800" dirty="0">
                <a:latin typeface="Times New Roman" pitchFamily="18" charset="0"/>
                <a:cs typeface="Times New Roman" pitchFamily="18" charset="0"/>
              </a:rPr>
              <a:t> </a:t>
            </a:r>
            <a:r>
              <a:rPr lang="en-US" dirty="0"/>
              <a:t>	</a:t>
            </a:r>
          </a:p>
        </p:txBody>
      </p:sp>
      <p:sp>
        <p:nvSpPr>
          <p:cNvPr id="5" name="Rectangle 4"/>
          <p:cNvSpPr/>
          <p:nvPr/>
        </p:nvSpPr>
        <p:spPr>
          <a:xfrm>
            <a:off x="2133600" y="6084331"/>
            <a:ext cx="5029200" cy="307777"/>
          </a:xfrm>
          <a:prstGeom prst="rect">
            <a:avLst/>
          </a:prstGeom>
        </p:spPr>
        <p:txBody>
          <a:bodyPr wrap="square">
            <a:spAutoFit/>
          </a:bodyPr>
          <a:lstStyle/>
          <a:p>
            <a:pPr algn="ctr"/>
            <a:r>
              <a:rPr lang="en-US" sz="1400" dirty="0" smtClean="0">
                <a:cs typeface="Times" pitchFamily="18" charset="0"/>
              </a:rPr>
              <a:t>Leary et al.  </a:t>
            </a:r>
            <a:r>
              <a:rPr lang="pt-BR" sz="1400" i="1" dirty="0" smtClean="0">
                <a:cs typeface="Times" pitchFamily="18" charset="0"/>
              </a:rPr>
              <a:t>Carbon,</a:t>
            </a:r>
            <a:r>
              <a:rPr lang="pt-BR" sz="1400" dirty="0" smtClean="0">
                <a:cs typeface="Times" pitchFamily="18" charset="0"/>
              </a:rPr>
              <a:t>  </a:t>
            </a:r>
            <a:r>
              <a:rPr lang="pt-BR" sz="1400" b="1" dirty="0" smtClean="0">
                <a:cs typeface="Times" pitchFamily="18" charset="0"/>
              </a:rPr>
              <a:t>2011</a:t>
            </a:r>
            <a:r>
              <a:rPr lang="pt-BR" sz="1400" dirty="0" smtClean="0">
                <a:cs typeface="Times" pitchFamily="18" charset="0"/>
              </a:rPr>
              <a:t>, 49, 741-772.</a:t>
            </a:r>
            <a:endParaRPr lang="pt-BR" sz="1400" dirty="0">
              <a:cs typeface="Times" pitchFamily="18" charset="0"/>
            </a:endParaRPr>
          </a:p>
        </p:txBody>
      </p:sp>
    </p:spTree>
    <p:extLst>
      <p:ext uri="{BB962C8B-B14F-4D97-AF65-F5344CB8AC3E}">
        <p14:creationId xmlns:p14="http://schemas.microsoft.com/office/powerpoint/2010/main" val="2601107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85595429"/>
              </p:ext>
            </p:extLst>
          </p:nvPr>
        </p:nvGraphicFramePr>
        <p:xfrm>
          <a:off x="76200" y="1143000"/>
          <a:ext cx="4281477" cy="3588603"/>
        </p:xfrm>
        <a:graphic>
          <a:graphicData uri="http://schemas.openxmlformats.org/presentationml/2006/ole">
            <mc:AlternateContent xmlns:mc="http://schemas.openxmlformats.org/markup-compatibility/2006">
              <mc:Choice xmlns:v="urn:schemas-microsoft-com:vml" Requires="v">
                <p:oleObj spid="_x0000_s3333" name="Graph" r:id="rId3" imgW="3273120" imgH="2826720" progId="Origin50.Graph">
                  <p:embed/>
                </p:oleObj>
              </mc:Choice>
              <mc:Fallback>
                <p:oleObj name="Graph" r:id="rId3" imgW="3273120" imgH="2826720" progId="Origin50.Graph">
                  <p:embed/>
                  <p:pic>
                    <p:nvPicPr>
                      <p:cNvPr id="0" name=""/>
                      <p:cNvPicPr/>
                      <p:nvPr/>
                    </p:nvPicPr>
                    <p:blipFill>
                      <a:blip r:embed="rId4"/>
                      <a:stretch>
                        <a:fillRect/>
                      </a:stretch>
                    </p:blipFill>
                    <p:spPr>
                      <a:xfrm>
                        <a:off x="76200" y="1143000"/>
                        <a:ext cx="4281477" cy="358860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38012318"/>
              </p:ext>
            </p:extLst>
          </p:nvPr>
        </p:nvGraphicFramePr>
        <p:xfrm>
          <a:off x="4343400" y="990600"/>
          <a:ext cx="4826000" cy="3810000"/>
        </p:xfrm>
        <a:graphic>
          <a:graphicData uri="http://schemas.openxmlformats.org/presentationml/2006/ole">
            <mc:AlternateContent xmlns:mc="http://schemas.openxmlformats.org/markup-compatibility/2006">
              <mc:Choice xmlns:v="urn:schemas-microsoft-com:vml" Requires="v">
                <p:oleObj spid="_x0000_s3334" name="Graph" r:id="rId5" imgW="3473280" imgH="2815200" progId="Origin50.Graph">
                  <p:embed/>
                </p:oleObj>
              </mc:Choice>
              <mc:Fallback>
                <p:oleObj name="Graph" r:id="rId5" imgW="3473280" imgH="2815200" progId="Origin50.Graph">
                  <p:embed/>
                  <p:pic>
                    <p:nvPicPr>
                      <p:cNvPr id="0" name=""/>
                      <p:cNvPicPr/>
                      <p:nvPr/>
                    </p:nvPicPr>
                    <p:blipFill>
                      <a:blip r:embed="rId6"/>
                      <a:stretch>
                        <a:fillRect/>
                      </a:stretch>
                    </p:blipFill>
                    <p:spPr>
                      <a:xfrm>
                        <a:off x="4343400" y="990600"/>
                        <a:ext cx="4826000" cy="3810000"/>
                      </a:xfrm>
                      <a:prstGeom prst="rect">
                        <a:avLst/>
                      </a:prstGeom>
                    </p:spPr>
                  </p:pic>
                </p:oleObj>
              </mc:Fallback>
            </mc:AlternateContent>
          </a:graphicData>
        </a:graphic>
      </p:graphicFrame>
      <p:sp>
        <p:nvSpPr>
          <p:cNvPr id="3" name="Rectangle 2"/>
          <p:cNvSpPr/>
          <p:nvPr/>
        </p:nvSpPr>
        <p:spPr>
          <a:xfrm>
            <a:off x="609600" y="4953000"/>
            <a:ext cx="7924801" cy="1323439"/>
          </a:xfrm>
          <a:prstGeom prst="rect">
            <a:avLst/>
          </a:prstGeom>
        </p:spPr>
        <p:txBody>
          <a:bodyPr wrap="square">
            <a:spAutoFit/>
          </a:bodyPr>
          <a:lstStyle/>
          <a:p>
            <a:pPr marL="342900" indent="-342900" algn="just">
              <a:buFont typeface="Wingdings" pitchFamily="2" charset="2"/>
              <a:buChar char="§"/>
            </a:pPr>
            <a:r>
              <a:rPr lang="en-US" sz="2000" dirty="0">
                <a:cs typeface="Times" pitchFamily="18" charset="0"/>
              </a:rPr>
              <a:t>The </a:t>
            </a:r>
            <a:r>
              <a:rPr lang="en-US" sz="2000" dirty="0" smtClean="0">
                <a:cs typeface="Times" pitchFamily="18" charset="0"/>
              </a:rPr>
              <a:t>figure </a:t>
            </a:r>
            <a:r>
              <a:rPr lang="en-US" sz="2000" dirty="0">
                <a:cs typeface="Times" pitchFamily="18" charset="0"/>
              </a:rPr>
              <a:t>indicate </a:t>
            </a:r>
            <a:r>
              <a:rPr lang="en-US" sz="2000" dirty="0" smtClean="0">
                <a:cs typeface="Times" pitchFamily="18" charset="0"/>
              </a:rPr>
              <a:t>mostly H3 </a:t>
            </a:r>
            <a:r>
              <a:rPr lang="en-US" sz="2000" dirty="0">
                <a:cs typeface="Times" pitchFamily="18" charset="0"/>
              </a:rPr>
              <a:t>type hysteresis loop with  type I</a:t>
            </a:r>
            <a:r>
              <a:rPr lang="en-US" sz="2000" dirty="0" smtClean="0">
                <a:cs typeface="Times" pitchFamily="18" charset="0"/>
              </a:rPr>
              <a:t>V </a:t>
            </a:r>
            <a:r>
              <a:rPr lang="en-US" sz="2000" dirty="0">
                <a:cs typeface="Times" pitchFamily="18" charset="0"/>
              </a:rPr>
              <a:t>isotherms of mesoporous </a:t>
            </a:r>
            <a:r>
              <a:rPr lang="en-US" sz="2000" dirty="0" smtClean="0">
                <a:cs typeface="Times" pitchFamily="18" charset="0"/>
              </a:rPr>
              <a:t>materials</a:t>
            </a:r>
            <a:r>
              <a:rPr lang="en-US" sz="2000" dirty="0">
                <a:cs typeface="Times" pitchFamily="18" charset="0"/>
              </a:rPr>
              <a:t> </a:t>
            </a:r>
            <a:r>
              <a:rPr lang="en-US" sz="2000" dirty="0" smtClean="0">
                <a:cs typeface="Times" pitchFamily="18" charset="0"/>
              </a:rPr>
              <a:t>(slit-like pores)</a:t>
            </a:r>
          </a:p>
          <a:p>
            <a:pPr marL="342900" indent="-342900" algn="just">
              <a:buFont typeface="Wingdings" pitchFamily="2" charset="2"/>
              <a:buChar char="§"/>
            </a:pPr>
            <a:r>
              <a:rPr lang="en-US" sz="2000" dirty="0" smtClean="0"/>
              <a:t>The pore size distribution becomes broad as </a:t>
            </a:r>
            <a:r>
              <a:rPr lang="en-US" sz="2000" dirty="0"/>
              <a:t>more carbon is introduced in the TiO</a:t>
            </a:r>
            <a:r>
              <a:rPr lang="en-US" sz="2000" baseline="-25000" dirty="0"/>
              <a:t>2</a:t>
            </a:r>
            <a:r>
              <a:rPr lang="en-US" sz="2000" dirty="0"/>
              <a:t> </a:t>
            </a:r>
            <a:r>
              <a:rPr lang="en-US" sz="2000" dirty="0" smtClean="0"/>
              <a:t>matrix.</a:t>
            </a:r>
            <a:endParaRPr lang="en-US" sz="2000" dirty="0">
              <a:cs typeface="Times" pitchFamily="18" charset="0"/>
            </a:endParaRPr>
          </a:p>
        </p:txBody>
      </p:sp>
      <p:sp>
        <p:nvSpPr>
          <p:cNvPr id="6" name="TextBox 5"/>
          <p:cNvSpPr txBox="1"/>
          <p:nvPr/>
        </p:nvSpPr>
        <p:spPr>
          <a:xfrm>
            <a:off x="1428466" y="228600"/>
            <a:ext cx="7086601" cy="830997"/>
          </a:xfrm>
          <a:prstGeom prst="rect">
            <a:avLst/>
          </a:prstGeom>
          <a:noFill/>
        </p:spPr>
        <p:txBody>
          <a:bodyPr wrap="square" rtlCol="0">
            <a:spAutoFit/>
          </a:bodyPr>
          <a:lstStyle/>
          <a:p>
            <a:pPr algn="ctr"/>
            <a:r>
              <a:rPr lang="en-US" b="1" dirty="0" smtClean="0">
                <a:solidFill>
                  <a:srgbClr val="C00000"/>
                </a:solidFill>
              </a:rPr>
              <a:t>Nitrogen isotherms and pore size distributions of  </a:t>
            </a:r>
            <a:r>
              <a:rPr lang="en-US" b="1" dirty="0" smtClean="0">
                <a:solidFill>
                  <a:srgbClr val="C00000"/>
                </a:solidFill>
                <a:latin typeface="Times New Roman" pitchFamily="18" charset="0"/>
                <a:cs typeface="Times New Roman" pitchFamily="18" charset="0"/>
              </a:rPr>
              <a:t>TiO</a:t>
            </a:r>
            <a:r>
              <a:rPr lang="en-US" b="1" baseline="-25000" dirty="0" smtClean="0">
                <a:solidFill>
                  <a:srgbClr val="C00000"/>
                </a:solidFill>
                <a:latin typeface="Times New Roman" pitchFamily="18" charset="0"/>
                <a:cs typeface="Times New Roman" pitchFamily="18" charset="0"/>
              </a:rPr>
              <a:t>2</a:t>
            </a:r>
            <a:r>
              <a:rPr lang="en-US" b="1" dirty="0" smtClean="0">
                <a:solidFill>
                  <a:srgbClr val="C00000"/>
                </a:solidFill>
                <a:latin typeface="Times New Roman" pitchFamily="18" charset="0"/>
                <a:cs typeface="Times New Roman" pitchFamily="18" charset="0"/>
              </a:rPr>
              <a:t>–C</a:t>
            </a:r>
            <a:r>
              <a:rPr lang="en-US" b="1" baseline="-25000" dirty="0" smtClean="0">
                <a:solidFill>
                  <a:srgbClr val="C00000"/>
                </a:solidFill>
              </a:rPr>
              <a:t> </a:t>
            </a:r>
            <a:r>
              <a:rPr lang="en-US" b="1" dirty="0" smtClean="0">
                <a:solidFill>
                  <a:srgbClr val="C00000"/>
                </a:solidFill>
              </a:rPr>
              <a:t>obtained after pyrolysis </a:t>
            </a:r>
            <a:endParaRPr lang="en-US" b="1" dirty="0">
              <a:solidFill>
                <a:srgbClr val="C00000"/>
              </a:solidFill>
            </a:endParaRPr>
          </a:p>
        </p:txBody>
      </p:sp>
    </p:spTree>
    <p:extLst>
      <p:ext uri="{BB962C8B-B14F-4D97-AF65-F5344CB8AC3E}">
        <p14:creationId xmlns:p14="http://schemas.microsoft.com/office/powerpoint/2010/main" val="2516942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487" y="304800"/>
            <a:ext cx="6324600" cy="830997"/>
          </a:xfrm>
          <a:prstGeom prst="rect">
            <a:avLst/>
          </a:prstGeom>
          <a:noFill/>
        </p:spPr>
        <p:txBody>
          <a:bodyPr wrap="square" rtlCol="0">
            <a:spAutoFit/>
          </a:bodyPr>
          <a:lstStyle/>
          <a:p>
            <a:pPr algn="ctr"/>
            <a:r>
              <a:rPr lang="en-US" b="1" dirty="0">
                <a:solidFill>
                  <a:srgbClr val="C00000"/>
                </a:solidFill>
              </a:rPr>
              <a:t>Textural properties of C-modified TiO</a:t>
            </a:r>
            <a:r>
              <a:rPr lang="en-US" b="1" baseline="-25000" dirty="0">
                <a:solidFill>
                  <a:srgbClr val="C00000"/>
                </a:solidFill>
              </a:rPr>
              <a:t>2</a:t>
            </a:r>
            <a:r>
              <a:rPr lang="en-US" b="1" dirty="0">
                <a:solidFill>
                  <a:srgbClr val="C00000"/>
                </a:solidFill>
              </a:rPr>
              <a:t> composite </a:t>
            </a:r>
            <a:r>
              <a:rPr lang="en-US" b="1" dirty="0" smtClean="0">
                <a:solidFill>
                  <a:srgbClr val="C00000"/>
                </a:solidFill>
              </a:rPr>
              <a:t>materials obtained from sucrose</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6935530"/>
              </p:ext>
            </p:extLst>
          </p:nvPr>
        </p:nvGraphicFramePr>
        <p:xfrm>
          <a:off x="645099" y="1600200"/>
          <a:ext cx="7965501" cy="3565360"/>
        </p:xfrm>
        <a:graphic>
          <a:graphicData uri="http://schemas.openxmlformats.org/drawingml/2006/table">
            <a:tbl>
              <a:tblPr firstRow="1" firstCol="1" bandRow="1"/>
              <a:tblGrid>
                <a:gridCol w="2271116"/>
                <a:gridCol w="1284911"/>
                <a:gridCol w="1568716"/>
                <a:gridCol w="1356988"/>
                <a:gridCol w="1483770"/>
              </a:tblGrid>
              <a:tr h="893319">
                <a:tc>
                  <a:txBody>
                    <a:bodyPr/>
                    <a:lstStyle/>
                    <a:p>
                      <a:pPr marL="0" marR="0" algn="ctr">
                        <a:lnSpc>
                          <a:spcPct val="100000"/>
                        </a:lnSpc>
                        <a:spcBef>
                          <a:spcPts val="0"/>
                        </a:spcBef>
                        <a:spcAft>
                          <a:spcPts val="0"/>
                        </a:spcAft>
                      </a:pPr>
                      <a:r>
                        <a:rPr lang="en-US" sz="2000" b="1" dirty="0">
                          <a:effectLst/>
                          <a:latin typeface="+mn-lt"/>
                          <a:ea typeface="Times New Roman"/>
                          <a:cs typeface="Times New Roman"/>
                        </a:rPr>
                        <a:t>Material</a:t>
                      </a:r>
                      <a:endParaRPr lang="en-US" sz="2000" dirty="0">
                        <a:effectLst/>
                        <a:latin typeface="+mn-lt"/>
                        <a:ea typeface="Calibri"/>
                        <a:cs typeface="Times New Roman"/>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00000"/>
                        </a:lnSpc>
                        <a:spcBef>
                          <a:spcPts val="0"/>
                        </a:spcBef>
                        <a:spcAft>
                          <a:spcPts val="0"/>
                        </a:spcAft>
                      </a:pPr>
                      <a:r>
                        <a:rPr lang="en-US" sz="2000" b="1" dirty="0" smtClean="0">
                          <a:effectLst/>
                          <a:latin typeface="+mn-lt"/>
                          <a:ea typeface="Times New Roman"/>
                          <a:cs typeface="Times New Roman"/>
                        </a:rPr>
                        <a:t>S</a:t>
                      </a:r>
                      <a:r>
                        <a:rPr lang="en-US" sz="2000" b="1" baseline="-25000" dirty="0" smtClean="0">
                          <a:effectLst/>
                          <a:latin typeface="+mn-lt"/>
                          <a:ea typeface="Times New Roman"/>
                          <a:cs typeface="Times New Roman"/>
                        </a:rPr>
                        <a:t>BET</a:t>
                      </a:r>
                      <a:r>
                        <a:rPr lang="en-US" sz="2000" b="1" baseline="30000" dirty="0">
                          <a:effectLst/>
                          <a:latin typeface="+mn-lt"/>
                          <a:ea typeface="Times New Roman"/>
                          <a:cs typeface="Times New Roman"/>
                        </a:rPr>
                        <a:t>a</a:t>
                      </a:r>
                      <a:endParaRPr lang="en-US" sz="2000" dirty="0">
                        <a:effectLst/>
                        <a:latin typeface="+mn-lt"/>
                        <a:ea typeface="Calibri"/>
                        <a:cs typeface="Times New Roman"/>
                      </a:endParaRPr>
                    </a:p>
                    <a:p>
                      <a:pPr marL="0" marR="0" algn="ctr">
                        <a:lnSpc>
                          <a:spcPct val="100000"/>
                        </a:lnSpc>
                        <a:spcBef>
                          <a:spcPts val="0"/>
                        </a:spcBef>
                        <a:spcAft>
                          <a:spcPts val="0"/>
                        </a:spcAft>
                      </a:pPr>
                      <a:r>
                        <a:rPr lang="en-US" sz="2000" b="1" dirty="0">
                          <a:effectLst/>
                          <a:latin typeface="+mn-lt"/>
                          <a:ea typeface="Times New Roman"/>
                          <a:cs typeface="Times New Roman"/>
                        </a:rPr>
                        <a:t>(m</a:t>
                      </a:r>
                      <a:r>
                        <a:rPr lang="en-US" sz="2000" b="1" baseline="30000" dirty="0">
                          <a:effectLst/>
                          <a:latin typeface="+mn-lt"/>
                          <a:ea typeface="Times New Roman"/>
                          <a:cs typeface="Times New Roman"/>
                        </a:rPr>
                        <a:t>2 </a:t>
                      </a:r>
                      <a:r>
                        <a:rPr lang="en-US" sz="2000" b="1" dirty="0">
                          <a:effectLst/>
                          <a:latin typeface="+mn-lt"/>
                          <a:ea typeface="Times New Roman"/>
                          <a:cs typeface="Times New Roman"/>
                        </a:rPr>
                        <a:t>g</a:t>
                      </a:r>
                      <a:r>
                        <a:rPr lang="en-US" sz="2000" b="1" baseline="30000" dirty="0">
                          <a:effectLst/>
                          <a:latin typeface="+mn-lt"/>
                          <a:ea typeface="Times New Roman"/>
                          <a:cs typeface="Times New Roman"/>
                        </a:rPr>
                        <a:t>-1</a:t>
                      </a:r>
                      <a:r>
                        <a:rPr lang="en-US" sz="2000" b="1" dirty="0">
                          <a:effectLst/>
                          <a:latin typeface="+mn-lt"/>
                          <a:ea typeface="Times New Roman"/>
                          <a:cs typeface="Times New Roman"/>
                        </a:rPr>
                        <a:t>)</a:t>
                      </a:r>
                      <a:endParaRPr lang="en-US" sz="2000" dirty="0">
                        <a:effectLst/>
                        <a:latin typeface="+mn-lt"/>
                        <a:ea typeface="Calibri"/>
                        <a:cs typeface="Times New Roman"/>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00000"/>
                        </a:lnSpc>
                        <a:spcBef>
                          <a:spcPts val="0"/>
                        </a:spcBef>
                        <a:spcAft>
                          <a:spcPts val="0"/>
                        </a:spcAft>
                      </a:pPr>
                      <a:r>
                        <a:rPr lang="en-US" sz="2000" b="1" dirty="0">
                          <a:effectLst/>
                          <a:latin typeface="+mn-lt"/>
                          <a:ea typeface="Times New Roman"/>
                          <a:cs typeface="Times New Roman"/>
                        </a:rPr>
                        <a:t>Pore volume</a:t>
                      </a:r>
                      <a:endParaRPr lang="en-US" sz="2000" dirty="0">
                        <a:effectLst/>
                        <a:latin typeface="+mn-lt"/>
                        <a:ea typeface="Calibri"/>
                        <a:cs typeface="Times New Roman"/>
                      </a:endParaRPr>
                    </a:p>
                    <a:p>
                      <a:pPr marL="0" marR="0" algn="ctr">
                        <a:lnSpc>
                          <a:spcPct val="100000"/>
                        </a:lnSpc>
                        <a:spcBef>
                          <a:spcPts val="0"/>
                        </a:spcBef>
                        <a:spcAft>
                          <a:spcPts val="0"/>
                        </a:spcAft>
                      </a:pPr>
                      <a:r>
                        <a:rPr lang="en-US" sz="2000" b="1" dirty="0">
                          <a:effectLst/>
                          <a:latin typeface="+mn-lt"/>
                          <a:ea typeface="Times New Roman"/>
                          <a:cs typeface="Times New Roman"/>
                        </a:rPr>
                        <a:t>(cm</a:t>
                      </a:r>
                      <a:r>
                        <a:rPr lang="en-US" sz="2000" b="1" baseline="30000" dirty="0">
                          <a:effectLst/>
                          <a:latin typeface="+mn-lt"/>
                          <a:ea typeface="Times New Roman"/>
                          <a:cs typeface="Times New Roman"/>
                        </a:rPr>
                        <a:t>3</a:t>
                      </a:r>
                      <a:r>
                        <a:rPr lang="en-US" sz="2000" b="1" dirty="0">
                          <a:effectLst/>
                          <a:latin typeface="+mn-lt"/>
                          <a:ea typeface="Times New Roman"/>
                          <a:cs typeface="Times New Roman"/>
                        </a:rPr>
                        <a:t> g</a:t>
                      </a:r>
                      <a:r>
                        <a:rPr lang="en-US" sz="2000" b="1" baseline="30000" dirty="0">
                          <a:effectLst/>
                          <a:latin typeface="+mn-lt"/>
                          <a:ea typeface="Times New Roman"/>
                          <a:cs typeface="Times New Roman"/>
                        </a:rPr>
                        <a:t>-1</a:t>
                      </a:r>
                      <a:r>
                        <a:rPr lang="en-US" sz="2000" b="1" dirty="0">
                          <a:effectLst/>
                          <a:latin typeface="+mn-lt"/>
                          <a:ea typeface="Times New Roman"/>
                          <a:cs typeface="Times New Roman"/>
                        </a:rPr>
                        <a:t>)</a:t>
                      </a:r>
                      <a:endParaRPr lang="en-US" sz="2000" dirty="0">
                        <a:effectLst/>
                        <a:latin typeface="+mn-lt"/>
                        <a:ea typeface="Calibri"/>
                        <a:cs typeface="Times New Roman"/>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00000"/>
                        </a:lnSpc>
                        <a:spcBef>
                          <a:spcPts val="0"/>
                        </a:spcBef>
                        <a:spcAft>
                          <a:spcPts val="0"/>
                        </a:spcAft>
                      </a:pPr>
                      <a:r>
                        <a:rPr lang="en-US" sz="2000" b="1" dirty="0">
                          <a:effectLst/>
                          <a:latin typeface="+mn-lt"/>
                          <a:ea typeface="Times New Roman"/>
                          <a:cs typeface="Times New Roman"/>
                        </a:rPr>
                        <a:t>Ave. Pore diameter</a:t>
                      </a:r>
                      <a:endParaRPr lang="en-US" sz="2000" dirty="0">
                        <a:effectLst/>
                        <a:latin typeface="+mn-lt"/>
                        <a:ea typeface="Calibri"/>
                        <a:cs typeface="Times New Roman"/>
                      </a:endParaRPr>
                    </a:p>
                    <a:p>
                      <a:pPr marL="0" marR="0" algn="ctr">
                        <a:lnSpc>
                          <a:spcPct val="100000"/>
                        </a:lnSpc>
                        <a:spcBef>
                          <a:spcPts val="0"/>
                        </a:spcBef>
                        <a:spcAft>
                          <a:spcPts val="0"/>
                        </a:spcAft>
                      </a:pPr>
                      <a:r>
                        <a:rPr lang="en-US" sz="2000" b="1" dirty="0">
                          <a:effectLst/>
                          <a:latin typeface="+mn-lt"/>
                          <a:ea typeface="Times New Roman"/>
                          <a:cs typeface="Times New Roman"/>
                        </a:rPr>
                        <a:t>(Å)</a:t>
                      </a:r>
                      <a:endParaRPr lang="en-US" sz="2000" dirty="0">
                        <a:effectLst/>
                        <a:latin typeface="+mn-lt"/>
                        <a:ea typeface="Calibri"/>
                        <a:cs typeface="Times New Roman"/>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c>
                  <a:txBody>
                    <a:bodyPr/>
                    <a:lstStyle/>
                    <a:p>
                      <a:pPr marL="0" marR="0" algn="ctr">
                        <a:lnSpc>
                          <a:spcPct val="100000"/>
                        </a:lnSpc>
                        <a:spcBef>
                          <a:spcPts val="0"/>
                        </a:spcBef>
                        <a:spcAft>
                          <a:spcPts val="0"/>
                        </a:spcAft>
                      </a:pPr>
                      <a:r>
                        <a:rPr lang="en-US" sz="2000" b="1" dirty="0">
                          <a:effectLst/>
                          <a:latin typeface="+mn-lt"/>
                          <a:ea typeface="Times New Roman"/>
                          <a:cs typeface="Times New Roman"/>
                        </a:rPr>
                        <a:t>BJH Pore </a:t>
                      </a:r>
                      <a:r>
                        <a:rPr lang="en-US" sz="2000" b="1" baseline="30000" dirty="0" smtClean="0">
                          <a:effectLst/>
                          <a:latin typeface="+mn-lt"/>
                          <a:ea typeface="Times New Roman"/>
                          <a:cs typeface="Times New Roman"/>
                        </a:rPr>
                        <a:t>b</a:t>
                      </a:r>
                    </a:p>
                    <a:p>
                      <a:pPr marL="0" marR="0" algn="ctr">
                        <a:lnSpc>
                          <a:spcPct val="100000"/>
                        </a:lnSpc>
                        <a:spcBef>
                          <a:spcPts val="0"/>
                        </a:spcBef>
                        <a:spcAft>
                          <a:spcPts val="0"/>
                        </a:spcAft>
                      </a:pPr>
                      <a:r>
                        <a:rPr lang="en-US" sz="2000" b="1" dirty="0" smtClean="0">
                          <a:effectLst/>
                          <a:latin typeface="+mn-lt"/>
                          <a:ea typeface="Times New Roman"/>
                          <a:cs typeface="Times New Roman"/>
                        </a:rPr>
                        <a:t>Diameter    (Å</a:t>
                      </a:r>
                      <a:r>
                        <a:rPr lang="en-US" sz="2000" b="1" dirty="0">
                          <a:effectLst/>
                          <a:latin typeface="+mn-lt"/>
                          <a:ea typeface="Times New Roman"/>
                          <a:cs typeface="Times New Roman"/>
                        </a:rPr>
                        <a:t>)</a:t>
                      </a:r>
                      <a:endParaRPr lang="en-US" sz="2000" dirty="0">
                        <a:effectLst/>
                        <a:latin typeface="+mn-lt"/>
                        <a:ea typeface="Calibri"/>
                        <a:cs typeface="Times New Roman"/>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D99594"/>
                    </a:solidFill>
                  </a:tcPr>
                </a:tc>
              </a:tr>
              <a:tr h="481938">
                <a:tc>
                  <a:txBody>
                    <a:bodyPr/>
                    <a:lstStyle/>
                    <a:p>
                      <a:pPr marL="0" marR="0" algn="ctr">
                        <a:lnSpc>
                          <a:spcPct val="100000"/>
                        </a:lnSpc>
                        <a:spcBef>
                          <a:spcPts val="0"/>
                        </a:spcBef>
                        <a:spcAft>
                          <a:spcPts val="0"/>
                        </a:spcAft>
                      </a:pPr>
                      <a:r>
                        <a:rPr lang="en-US" sz="2000" b="1" dirty="0" smtClean="0">
                          <a:effectLst/>
                          <a:latin typeface="+mn-lt"/>
                          <a:ea typeface="Times New Roman"/>
                          <a:cs typeface="Times New Roman"/>
                        </a:rPr>
                        <a:t>TiO</a:t>
                      </a:r>
                      <a:r>
                        <a:rPr lang="en-US" sz="2000" b="1" baseline="-25000" dirty="0" smtClean="0">
                          <a:effectLst/>
                          <a:latin typeface="+mn-lt"/>
                          <a:ea typeface="Times New Roman"/>
                          <a:cs typeface="Times New Roman"/>
                        </a:rPr>
                        <a:t>2</a:t>
                      </a:r>
                      <a:r>
                        <a:rPr lang="en-US" sz="2000" b="1" dirty="0" smtClean="0">
                          <a:effectLst/>
                          <a:latin typeface="+mn-lt"/>
                          <a:ea typeface="Times New Roman"/>
                          <a:cs typeface="Times New Roman"/>
                        </a:rPr>
                        <a:t>-0</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6.5</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0.02</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133.6</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24.2</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r>
              <a:tr h="5955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effectLst/>
                          <a:latin typeface="+mn-lt"/>
                          <a:ea typeface="Times New Roman"/>
                          <a:cs typeface="Times New Roman"/>
                        </a:rPr>
                        <a:t>TiO</a:t>
                      </a:r>
                      <a:r>
                        <a:rPr lang="en-US" sz="2000" b="1" baseline="-25000" dirty="0" smtClean="0">
                          <a:effectLst/>
                          <a:latin typeface="+mn-lt"/>
                          <a:ea typeface="Times New Roman"/>
                          <a:cs typeface="Times New Roman"/>
                        </a:rPr>
                        <a:t>2</a:t>
                      </a:r>
                      <a:r>
                        <a:rPr lang="en-US" sz="2000" b="1" dirty="0" smtClean="0">
                          <a:effectLst/>
                          <a:latin typeface="+mn-lt"/>
                          <a:ea typeface="Times New Roman"/>
                          <a:cs typeface="Times New Roman"/>
                        </a:rPr>
                        <a:t>-C-79</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47.0</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0.05</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122.4</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24.5</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r>
              <a:tr h="481938">
                <a:tc>
                  <a:txBody>
                    <a:bodyPr/>
                    <a:lstStyle/>
                    <a:p>
                      <a:pPr marL="0" marR="0" algn="ctr">
                        <a:lnSpc>
                          <a:spcPct val="100000"/>
                        </a:lnSpc>
                        <a:spcBef>
                          <a:spcPts val="0"/>
                        </a:spcBef>
                        <a:spcAft>
                          <a:spcPts val="0"/>
                        </a:spcAft>
                      </a:pPr>
                      <a:r>
                        <a:rPr lang="en-US" sz="2000" b="1" dirty="0">
                          <a:effectLst/>
                          <a:latin typeface="+mn-lt"/>
                          <a:ea typeface="Times New Roman"/>
                          <a:cs typeface="Times New Roman"/>
                        </a:rPr>
                        <a:t>TiO</a:t>
                      </a:r>
                      <a:r>
                        <a:rPr lang="en-US" sz="2000" b="1" baseline="-25000" dirty="0">
                          <a:effectLst/>
                          <a:latin typeface="+mn-lt"/>
                          <a:ea typeface="Times New Roman"/>
                          <a:cs typeface="Times New Roman"/>
                        </a:rPr>
                        <a:t>2</a:t>
                      </a:r>
                      <a:r>
                        <a:rPr lang="en-US" sz="2000" b="1" dirty="0">
                          <a:effectLst/>
                          <a:latin typeface="+mn-lt"/>
                          <a:ea typeface="Times New Roman"/>
                          <a:cs typeface="Times New Roman"/>
                        </a:rPr>
                        <a:t>-C-120</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47.9</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0.04</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95.9</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42.5</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r>
              <a:tr h="5955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effectLst/>
                          <a:latin typeface="+mn-lt"/>
                          <a:ea typeface="Times New Roman"/>
                          <a:cs typeface="Times New Roman"/>
                        </a:rPr>
                        <a:t>TiO</a:t>
                      </a:r>
                      <a:r>
                        <a:rPr lang="en-US" sz="2000" b="1" baseline="-25000" dirty="0" smtClean="0">
                          <a:effectLst/>
                          <a:latin typeface="+mn-lt"/>
                          <a:ea typeface="Times New Roman"/>
                          <a:cs typeface="Times New Roman"/>
                        </a:rPr>
                        <a:t>2</a:t>
                      </a:r>
                      <a:r>
                        <a:rPr lang="en-US" sz="2000" b="1" dirty="0" smtClean="0">
                          <a:effectLst/>
                          <a:latin typeface="+mn-lt"/>
                          <a:ea typeface="Times New Roman"/>
                          <a:cs typeface="Times New Roman"/>
                        </a:rPr>
                        <a:t>-C-362</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72.1</a:t>
                      </a:r>
                    </a:p>
                    <a:p>
                      <a:pPr marL="0" marR="0" algn="ctr">
                        <a:lnSpc>
                          <a:spcPct val="100000"/>
                        </a:lnSpc>
                        <a:spcBef>
                          <a:spcPts val="0"/>
                        </a:spcBef>
                        <a:spcAft>
                          <a:spcPts val="0"/>
                        </a:spcAft>
                      </a:pP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0.12</a:t>
                      </a:r>
                    </a:p>
                    <a:p>
                      <a:pPr marL="0" marR="0" algn="ctr">
                        <a:lnSpc>
                          <a:spcPct val="100000"/>
                        </a:lnSpc>
                        <a:spcBef>
                          <a:spcPts val="0"/>
                        </a:spcBef>
                        <a:spcAft>
                          <a:spcPts val="0"/>
                        </a:spcAft>
                      </a:pP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63.9</a:t>
                      </a:r>
                    </a:p>
                    <a:p>
                      <a:pPr marL="0" marR="0" algn="ctr">
                        <a:lnSpc>
                          <a:spcPct val="100000"/>
                        </a:lnSpc>
                        <a:spcBef>
                          <a:spcPts val="0"/>
                        </a:spcBef>
                        <a:spcAft>
                          <a:spcPts val="0"/>
                        </a:spcAft>
                      </a:pP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38</a:t>
                      </a:r>
                    </a:p>
                    <a:p>
                      <a:pPr marL="0" marR="0" algn="ctr">
                        <a:lnSpc>
                          <a:spcPct val="100000"/>
                        </a:lnSpc>
                        <a:spcBef>
                          <a:spcPts val="0"/>
                        </a:spcBef>
                        <a:spcAft>
                          <a:spcPts val="0"/>
                        </a:spcAft>
                      </a:pP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BDB"/>
                    </a:solidFill>
                  </a:tcPr>
                </a:tc>
              </a:tr>
              <a:tr h="481938">
                <a:tc>
                  <a:txBody>
                    <a:bodyPr/>
                    <a:lstStyle/>
                    <a:p>
                      <a:pPr marL="0" marR="0" algn="ctr">
                        <a:lnSpc>
                          <a:spcPct val="100000"/>
                        </a:lnSpc>
                        <a:spcBef>
                          <a:spcPts val="0"/>
                        </a:spcBef>
                        <a:spcAft>
                          <a:spcPts val="0"/>
                        </a:spcAft>
                      </a:pPr>
                      <a:r>
                        <a:rPr lang="en-US" sz="2000" b="1" dirty="0" smtClean="0">
                          <a:effectLst/>
                          <a:latin typeface="+mn-lt"/>
                          <a:ea typeface="Times New Roman"/>
                          <a:cs typeface="Times New Roman"/>
                        </a:rPr>
                        <a:t>TiO</a:t>
                      </a:r>
                      <a:r>
                        <a:rPr lang="en-US" sz="2000" b="1" baseline="-25000" dirty="0" smtClean="0">
                          <a:effectLst/>
                          <a:latin typeface="+mn-lt"/>
                          <a:ea typeface="Times New Roman"/>
                          <a:cs typeface="Times New Roman"/>
                        </a:rPr>
                        <a:t>2</a:t>
                      </a:r>
                      <a:r>
                        <a:rPr lang="en-US" sz="2000" b="1" dirty="0" smtClean="0">
                          <a:effectLst/>
                          <a:latin typeface="+mn-lt"/>
                          <a:ea typeface="Times New Roman"/>
                          <a:cs typeface="Times New Roman"/>
                        </a:rPr>
                        <a:t>-C-402</a:t>
                      </a:r>
                      <a:endParaRPr lang="en-US" sz="2000" dirty="0">
                        <a:effectLst/>
                        <a:latin typeface="+mn-l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65.3</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0.11</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64.3</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effectLst/>
                          <a:latin typeface="+mn-lt"/>
                          <a:ea typeface="Calibri"/>
                          <a:cs typeface="Times New Roman"/>
                        </a:rPr>
                        <a:t>38</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tr>
            </a:tbl>
          </a:graphicData>
        </a:graphic>
      </p:graphicFrame>
      <p:sp>
        <p:nvSpPr>
          <p:cNvPr id="3" name="Rectangle 2"/>
          <p:cNvSpPr/>
          <p:nvPr/>
        </p:nvSpPr>
        <p:spPr>
          <a:xfrm>
            <a:off x="645099" y="5130424"/>
            <a:ext cx="8489376" cy="1323439"/>
          </a:xfrm>
          <a:prstGeom prst="rect">
            <a:avLst/>
          </a:prstGeom>
        </p:spPr>
        <p:txBody>
          <a:bodyPr wrap="square">
            <a:spAutoFit/>
          </a:bodyPr>
          <a:lstStyle/>
          <a:p>
            <a:pPr algn="just"/>
            <a:r>
              <a:rPr lang="en-US" sz="2000" baseline="30000" dirty="0">
                <a:cs typeface="Times" pitchFamily="18" charset="0"/>
              </a:rPr>
              <a:t>a</a:t>
            </a:r>
            <a:r>
              <a:rPr lang="en-US" sz="2000" dirty="0">
                <a:cs typeface="Times" pitchFamily="18" charset="0"/>
              </a:rPr>
              <a:t> Surface area determined by applying Brunauer–Emmett–Teller (BET) equation to a relative pressure (</a:t>
            </a:r>
            <a:r>
              <a:rPr lang="en-US" sz="2000" i="1" dirty="0">
                <a:cs typeface="Times" pitchFamily="18" charset="0"/>
              </a:rPr>
              <a:t>P/P</a:t>
            </a:r>
            <a:r>
              <a:rPr lang="en-US" sz="2000" i="1" baseline="-25000" dirty="0">
                <a:cs typeface="Times" pitchFamily="18" charset="0"/>
              </a:rPr>
              <a:t>0</a:t>
            </a:r>
            <a:r>
              <a:rPr lang="en-US" sz="2000" dirty="0">
                <a:cs typeface="Times" pitchFamily="18" charset="0"/>
              </a:rPr>
              <a:t>) range of 0.05–0.35 of the adsorption isotherm. </a:t>
            </a:r>
            <a:endParaRPr lang="en-US" sz="2000" dirty="0" smtClean="0">
              <a:cs typeface="Times" pitchFamily="18" charset="0"/>
            </a:endParaRPr>
          </a:p>
          <a:p>
            <a:pPr algn="just"/>
            <a:r>
              <a:rPr lang="en-US" sz="2000" baseline="30000" dirty="0" smtClean="0">
                <a:cs typeface="Times" pitchFamily="18" charset="0"/>
              </a:rPr>
              <a:t>B</a:t>
            </a:r>
            <a:r>
              <a:rPr lang="en-US" sz="2000" dirty="0" smtClean="0">
                <a:cs typeface="Times" pitchFamily="18" charset="0"/>
              </a:rPr>
              <a:t> Calculated </a:t>
            </a:r>
            <a:r>
              <a:rPr lang="en-US" sz="2000" dirty="0">
                <a:cs typeface="Times" pitchFamily="18" charset="0"/>
              </a:rPr>
              <a:t>from the Barrett–Joyner–Halenda (BJH) equation using the desorption isotherm. </a:t>
            </a:r>
          </a:p>
        </p:txBody>
      </p:sp>
    </p:spTree>
    <p:extLst>
      <p:ext uri="{BB962C8B-B14F-4D97-AF65-F5344CB8AC3E}">
        <p14:creationId xmlns:p14="http://schemas.microsoft.com/office/powerpoint/2010/main" val="4259762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4088591"/>
              </p:ext>
            </p:extLst>
          </p:nvPr>
        </p:nvGraphicFramePr>
        <p:xfrm>
          <a:off x="58248" y="990600"/>
          <a:ext cx="3146844" cy="2971800"/>
        </p:xfrm>
        <a:graphic>
          <a:graphicData uri="http://schemas.openxmlformats.org/presentationml/2006/ole">
            <mc:AlternateContent xmlns:mc="http://schemas.openxmlformats.org/markup-compatibility/2006">
              <mc:Choice xmlns:v="urn:schemas-microsoft-com:vml" Requires="v">
                <p:oleObj spid="_x0000_s18671" name="Graph" r:id="rId3" imgW="3399840" imgH="2815200" progId="Origin50.Graph">
                  <p:embed/>
                </p:oleObj>
              </mc:Choice>
              <mc:Fallback>
                <p:oleObj name="Graph" r:id="rId3" imgW="3399840" imgH="2815200" progId="Origin50.Graph">
                  <p:embed/>
                  <p:pic>
                    <p:nvPicPr>
                      <p:cNvPr id="0" name=""/>
                      <p:cNvPicPr/>
                      <p:nvPr/>
                    </p:nvPicPr>
                    <p:blipFill>
                      <a:blip r:embed="rId4"/>
                      <a:stretch>
                        <a:fillRect/>
                      </a:stretch>
                    </p:blipFill>
                    <p:spPr>
                      <a:xfrm>
                        <a:off x="58248" y="990600"/>
                        <a:ext cx="3146844" cy="2971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16106043"/>
              </p:ext>
            </p:extLst>
          </p:nvPr>
        </p:nvGraphicFramePr>
        <p:xfrm>
          <a:off x="3112610" y="990600"/>
          <a:ext cx="3397827" cy="2971800"/>
        </p:xfrm>
        <a:graphic>
          <a:graphicData uri="http://schemas.openxmlformats.org/presentationml/2006/ole">
            <mc:AlternateContent xmlns:mc="http://schemas.openxmlformats.org/markup-compatibility/2006">
              <mc:Choice xmlns:v="urn:schemas-microsoft-com:vml" Requires="v">
                <p:oleObj spid="_x0000_s18672" name="Graph" r:id="rId5" imgW="3444480" imgH="2808000" progId="Origin50.Graph">
                  <p:embed/>
                </p:oleObj>
              </mc:Choice>
              <mc:Fallback>
                <p:oleObj name="Graph" r:id="rId5" imgW="3444480" imgH="2808000" progId="Origin50.Graph">
                  <p:embed/>
                  <p:pic>
                    <p:nvPicPr>
                      <p:cNvPr id="0" name=""/>
                      <p:cNvPicPr/>
                      <p:nvPr/>
                    </p:nvPicPr>
                    <p:blipFill>
                      <a:blip r:embed="rId6"/>
                      <a:stretch>
                        <a:fillRect/>
                      </a:stretch>
                    </p:blipFill>
                    <p:spPr>
                      <a:xfrm>
                        <a:off x="3112610" y="990600"/>
                        <a:ext cx="3397827" cy="2971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15132738"/>
              </p:ext>
            </p:extLst>
          </p:nvPr>
        </p:nvGraphicFramePr>
        <p:xfrm>
          <a:off x="6184247" y="990600"/>
          <a:ext cx="3044283" cy="2971800"/>
        </p:xfrm>
        <a:graphic>
          <a:graphicData uri="http://schemas.openxmlformats.org/presentationml/2006/ole">
            <mc:AlternateContent xmlns:mc="http://schemas.openxmlformats.org/markup-compatibility/2006">
              <mc:Choice xmlns:v="urn:schemas-microsoft-com:vml" Requires="v">
                <p:oleObj spid="_x0000_s18673" name="Graph" r:id="rId7" imgW="3395520" imgH="2815200" progId="Origin50.Graph">
                  <p:embed/>
                </p:oleObj>
              </mc:Choice>
              <mc:Fallback>
                <p:oleObj name="Graph" r:id="rId7" imgW="3395520" imgH="2815200" progId="Origin50.Graph">
                  <p:embed/>
                  <p:pic>
                    <p:nvPicPr>
                      <p:cNvPr id="0" name=""/>
                      <p:cNvPicPr/>
                      <p:nvPr/>
                    </p:nvPicPr>
                    <p:blipFill>
                      <a:blip r:embed="rId8"/>
                      <a:stretch>
                        <a:fillRect/>
                      </a:stretch>
                    </p:blipFill>
                    <p:spPr>
                      <a:xfrm>
                        <a:off x="6184247" y="990600"/>
                        <a:ext cx="3044283" cy="2971800"/>
                      </a:xfrm>
                      <a:prstGeom prst="rect">
                        <a:avLst/>
                      </a:prstGeom>
                    </p:spPr>
                  </p:pic>
                </p:oleObj>
              </mc:Fallback>
            </mc:AlternateContent>
          </a:graphicData>
        </a:graphic>
      </p:graphicFrame>
      <p:sp>
        <p:nvSpPr>
          <p:cNvPr id="7" name="TextBox 6"/>
          <p:cNvSpPr txBox="1"/>
          <p:nvPr/>
        </p:nvSpPr>
        <p:spPr>
          <a:xfrm>
            <a:off x="1916548" y="257580"/>
            <a:ext cx="5615704" cy="461665"/>
          </a:xfrm>
          <a:prstGeom prst="rect">
            <a:avLst/>
          </a:prstGeom>
          <a:noFill/>
        </p:spPr>
        <p:txBody>
          <a:bodyPr wrap="none" rtlCol="0">
            <a:spAutoFit/>
          </a:bodyPr>
          <a:lstStyle/>
          <a:p>
            <a:r>
              <a:rPr lang="en-US" sz="1800" dirty="0" smtClean="0">
                <a:solidFill>
                  <a:srgbClr val="C00000"/>
                </a:solidFill>
              </a:rPr>
              <a:t> </a:t>
            </a:r>
            <a:r>
              <a:rPr lang="en-US" b="1" dirty="0" smtClean="0">
                <a:solidFill>
                  <a:srgbClr val="C00000"/>
                </a:solidFill>
              </a:rPr>
              <a:t>X-ray Photoelectron </a:t>
            </a:r>
            <a:r>
              <a:rPr lang="en-US" b="1" dirty="0">
                <a:solidFill>
                  <a:srgbClr val="C00000"/>
                </a:solidFill>
              </a:rPr>
              <a:t>S</a:t>
            </a:r>
            <a:r>
              <a:rPr lang="en-US" b="1" dirty="0" smtClean="0">
                <a:solidFill>
                  <a:srgbClr val="C00000"/>
                </a:solidFill>
              </a:rPr>
              <a:t>pectroscopy (XPS)</a:t>
            </a:r>
            <a:endParaRPr lang="en-US" b="1" dirty="0">
              <a:solidFill>
                <a:srgbClr val="C00000"/>
              </a:solidFill>
            </a:endParaRPr>
          </a:p>
        </p:txBody>
      </p:sp>
      <p:sp>
        <p:nvSpPr>
          <p:cNvPr id="2" name="Rectangle 1"/>
          <p:cNvSpPr/>
          <p:nvPr/>
        </p:nvSpPr>
        <p:spPr>
          <a:xfrm>
            <a:off x="457200" y="3962400"/>
            <a:ext cx="8534400" cy="2554545"/>
          </a:xfrm>
          <a:prstGeom prst="rect">
            <a:avLst/>
          </a:prstGeom>
        </p:spPr>
        <p:txBody>
          <a:bodyPr wrap="square">
            <a:spAutoFit/>
          </a:bodyPr>
          <a:lstStyle/>
          <a:p>
            <a:pPr marL="342900" indent="-342900" algn="just">
              <a:buFont typeface="Arial" pitchFamily="34" charset="0"/>
              <a:buChar char="•"/>
            </a:pPr>
            <a:r>
              <a:rPr lang="en-US" sz="2000" dirty="0" smtClean="0"/>
              <a:t>C-C and  C-O  binding </a:t>
            </a:r>
            <a:r>
              <a:rPr lang="en-US" sz="2000" dirty="0"/>
              <a:t>energy </a:t>
            </a:r>
            <a:r>
              <a:rPr lang="en-US" sz="2000" dirty="0" smtClean="0"/>
              <a:t> for TiO</a:t>
            </a:r>
            <a:r>
              <a:rPr lang="en-US" sz="2000" baseline="-25000" dirty="0" smtClean="0"/>
              <a:t>2</a:t>
            </a:r>
            <a:r>
              <a:rPr lang="en-US" sz="2000" dirty="0" smtClean="0"/>
              <a:t>-C-362  and TiO</a:t>
            </a:r>
            <a:r>
              <a:rPr lang="en-US" sz="2000" baseline="-25000" dirty="0" smtClean="0"/>
              <a:t>2</a:t>
            </a:r>
            <a:r>
              <a:rPr lang="en-US" sz="2000" dirty="0" smtClean="0"/>
              <a:t>-0  are the same and  appears at 284.6 eV and  at 286.1 eV respectively.  </a:t>
            </a:r>
          </a:p>
          <a:p>
            <a:pPr marL="342900" indent="-342900" algn="just">
              <a:buFont typeface="Arial" pitchFamily="34" charset="0"/>
              <a:buChar char="•"/>
            </a:pPr>
            <a:r>
              <a:rPr lang="en-US" sz="2000" dirty="0" smtClean="0"/>
              <a:t>C=O  binding </a:t>
            </a:r>
            <a:r>
              <a:rPr lang="en-US" sz="2000" dirty="0"/>
              <a:t>energy   for </a:t>
            </a:r>
            <a:r>
              <a:rPr lang="en-US" sz="2000" dirty="0" smtClean="0"/>
              <a:t>TiO</a:t>
            </a:r>
            <a:r>
              <a:rPr lang="en-US" sz="2000" baseline="-25000" dirty="0" smtClean="0"/>
              <a:t>2</a:t>
            </a:r>
            <a:r>
              <a:rPr lang="en-US" sz="2000" dirty="0" smtClean="0"/>
              <a:t>-C-362  is 287.6 </a:t>
            </a:r>
            <a:r>
              <a:rPr lang="en-US" sz="2000" dirty="0"/>
              <a:t>eV </a:t>
            </a:r>
            <a:r>
              <a:rPr lang="en-US" sz="2000" dirty="0" smtClean="0"/>
              <a:t> and for TiO</a:t>
            </a:r>
            <a:r>
              <a:rPr lang="en-US" sz="2000" baseline="-25000" dirty="0" smtClean="0"/>
              <a:t>2</a:t>
            </a:r>
            <a:r>
              <a:rPr lang="en-US" sz="2000" dirty="0" smtClean="0"/>
              <a:t>-0  the value is </a:t>
            </a:r>
            <a:r>
              <a:rPr lang="en-US" sz="2000" dirty="0"/>
              <a:t>288.4 </a:t>
            </a:r>
            <a:r>
              <a:rPr lang="en-US" sz="2000" dirty="0" smtClean="0"/>
              <a:t>eV.  </a:t>
            </a:r>
          </a:p>
          <a:p>
            <a:pPr marL="342900" indent="-342900" algn="just">
              <a:buFont typeface="Arial" pitchFamily="34" charset="0"/>
              <a:buChar char="•"/>
            </a:pPr>
            <a:r>
              <a:rPr lang="en-US" sz="2000" dirty="0" smtClean="0"/>
              <a:t>All the carbon peaks in TiO</a:t>
            </a:r>
            <a:r>
              <a:rPr lang="en-US" sz="2000" baseline="-25000" dirty="0" smtClean="0"/>
              <a:t>2</a:t>
            </a:r>
            <a:r>
              <a:rPr lang="en-US" sz="2000" dirty="0" smtClean="0"/>
              <a:t>-0 are less intense than TiO</a:t>
            </a:r>
            <a:r>
              <a:rPr lang="en-US" sz="2000" baseline="-25000" dirty="0" smtClean="0"/>
              <a:t>2</a:t>
            </a:r>
            <a:r>
              <a:rPr lang="en-US" sz="2000" dirty="0" smtClean="0"/>
              <a:t>-C-362.</a:t>
            </a:r>
            <a:endParaRPr lang="en-US" sz="2000" dirty="0"/>
          </a:p>
          <a:p>
            <a:pPr marL="342900" indent="-342900" algn="just">
              <a:buFont typeface="Arial" pitchFamily="34" charset="0"/>
              <a:buChar char="•"/>
            </a:pPr>
            <a:r>
              <a:rPr lang="en-US" sz="2000" dirty="0" smtClean="0"/>
              <a:t>TiO</a:t>
            </a:r>
            <a:r>
              <a:rPr lang="en-US" sz="2000" baseline="-25000" dirty="0" smtClean="0"/>
              <a:t>2</a:t>
            </a:r>
            <a:r>
              <a:rPr lang="en-US" sz="2000" dirty="0" smtClean="0"/>
              <a:t>-C-362 show two additional peaks at </a:t>
            </a:r>
            <a:r>
              <a:rPr lang="en-US" sz="2000" dirty="0"/>
              <a:t>289.1 and ~291.4 eV corresponding to the O–C=O binding energy and π-π* shake up satellite peak </a:t>
            </a:r>
            <a:r>
              <a:rPr lang="en-US" sz="2000" dirty="0" smtClean="0"/>
              <a:t> reported </a:t>
            </a:r>
            <a:r>
              <a:rPr lang="en-US" sz="2000" dirty="0"/>
              <a:t>for graphite like </a:t>
            </a:r>
            <a:r>
              <a:rPr lang="en-US" sz="2000" dirty="0" smtClean="0"/>
              <a:t>species.</a:t>
            </a:r>
            <a:endParaRPr lang="en-US" sz="1400" dirty="0"/>
          </a:p>
        </p:txBody>
      </p:sp>
    </p:spTree>
    <p:extLst>
      <p:ext uri="{BB962C8B-B14F-4D97-AF65-F5344CB8AC3E}">
        <p14:creationId xmlns:p14="http://schemas.microsoft.com/office/powerpoint/2010/main" val="3890933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92555737"/>
              </p:ext>
            </p:extLst>
          </p:nvPr>
        </p:nvGraphicFramePr>
        <p:xfrm>
          <a:off x="1574403" y="780115"/>
          <a:ext cx="6094194" cy="4630085"/>
        </p:xfrm>
        <a:graphic>
          <a:graphicData uri="http://schemas.openxmlformats.org/presentationml/2006/ole">
            <mc:AlternateContent xmlns:mc="http://schemas.openxmlformats.org/markup-compatibility/2006">
              <mc:Choice xmlns:v="urn:schemas-microsoft-com:vml" Requires="v">
                <p:oleObj spid="_x0000_s7294" name="Graph" r:id="rId3" imgW="3319200" imgH="2815200" progId="Origin50.Graph">
                  <p:embed/>
                </p:oleObj>
              </mc:Choice>
              <mc:Fallback>
                <p:oleObj name="Graph" r:id="rId3" imgW="3319200" imgH="2815200" progId="Origin50.Graph">
                  <p:embed/>
                  <p:pic>
                    <p:nvPicPr>
                      <p:cNvPr id="0" name="Object 4"/>
                      <p:cNvPicPr>
                        <a:picLocks noChangeAspect="1" noChangeArrowheads="1"/>
                      </p:cNvPicPr>
                      <p:nvPr/>
                    </p:nvPicPr>
                    <p:blipFill>
                      <a:blip r:embed="rId4"/>
                      <a:srcRect/>
                      <a:stretch>
                        <a:fillRect/>
                      </a:stretch>
                    </p:blipFill>
                    <p:spPr bwMode="auto">
                      <a:xfrm>
                        <a:off x="1574403" y="780115"/>
                        <a:ext cx="6094194" cy="4630085"/>
                      </a:xfrm>
                      <a:prstGeom prst="rect">
                        <a:avLst/>
                      </a:prstGeom>
                      <a:noFill/>
                      <a:ln>
                        <a:noFill/>
                      </a:ln>
                      <a:extLst/>
                    </p:spPr>
                  </p:pic>
                </p:oleObj>
              </mc:Fallback>
            </mc:AlternateContent>
          </a:graphicData>
        </a:graphic>
      </p:graphicFrame>
      <p:sp>
        <p:nvSpPr>
          <p:cNvPr id="6" name="TextBox 5"/>
          <p:cNvSpPr txBox="1"/>
          <p:nvPr/>
        </p:nvSpPr>
        <p:spPr>
          <a:xfrm>
            <a:off x="2819400" y="409575"/>
            <a:ext cx="3265638" cy="400110"/>
          </a:xfrm>
          <a:prstGeom prst="rect">
            <a:avLst/>
          </a:prstGeom>
          <a:noFill/>
        </p:spPr>
        <p:txBody>
          <a:bodyPr wrap="none" rtlCol="0">
            <a:spAutoFit/>
          </a:bodyPr>
          <a:lstStyle/>
          <a:p>
            <a:r>
              <a:rPr lang="en-US" sz="2000" b="1" dirty="0" smtClean="0">
                <a:solidFill>
                  <a:srgbClr val="C00000"/>
                </a:solidFill>
              </a:rPr>
              <a:t>Diffuse Reflectance  Spectra</a:t>
            </a:r>
            <a:endParaRPr lang="en-US" sz="2000" b="1" dirty="0">
              <a:solidFill>
                <a:srgbClr val="C00000"/>
              </a:solidFill>
            </a:endParaRPr>
          </a:p>
        </p:txBody>
      </p:sp>
      <p:sp>
        <p:nvSpPr>
          <p:cNvPr id="3" name="Rectangle 2"/>
          <p:cNvSpPr/>
          <p:nvPr/>
        </p:nvSpPr>
        <p:spPr>
          <a:xfrm>
            <a:off x="381000" y="5029200"/>
            <a:ext cx="8763000" cy="1077218"/>
          </a:xfrm>
          <a:prstGeom prst="rect">
            <a:avLst/>
          </a:prstGeom>
        </p:spPr>
        <p:txBody>
          <a:bodyPr wrap="square">
            <a:spAutoFit/>
          </a:bodyPr>
          <a:lstStyle/>
          <a:p>
            <a:pPr marL="342900" indent="-342900">
              <a:buFont typeface="Arial" pitchFamily="34" charset="0"/>
              <a:buChar char="•"/>
            </a:pPr>
            <a:r>
              <a:rPr lang="en-US" sz="2000" dirty="0" smtClean="0"/>
              <a:t>TiO</a:t>
            </a:r>
            <a:r>
              <a:rPr lang="en-US" sz="2000" baseline="-25000" dirty="0" smtClean="0"/>
              <a:t>2</a:t>
            </a:r>
            <a:r>
              <a:rPr lang="en-US" sz="2000" dirty="0" smtClean="0"/>
              <a:t>-0 </a:t>
            </a:r>
            <a:r>
              <a:rPr lang="en-US" sz="2000" dirty="0"/>
              <a:t>shows large optical absorbance in the UV region </a:t>
            </a:r>
            <a:r>
              <a:rPr lang="en-US" sz="2000" dirty="0" smtClean="0"/>
              <a:t>while the C-modified </a:t>
            </a:r>
            <a:r>
              <a:rPr lang="en-US" sz="2000" dirty="0"/>
              <a:t>TiO</a:t>
            </a:r>
            <a:r>
              <a:rPr lang="en-US" sz="2000" baseline="-25000" dirty="0"/>
              <a:t>2</a:t>
            </a:r>
            <a:r>
              <a:rPr lang="en-US" sz="2000" dirty="0"/>
              <a:t> </a:t>
            </a:r>
            <a:r>
              <a:rPr lang="en-US" sz="2000" dirty="0" smtClean="0"/>
              <a:t>materials shows </a:t>
            </a:r>
            <a:r>
              <a:rPr lang="en-US" sz="2000" dirty="0"/>
              <a:t>low </a:t>
            </a:r>
            <a:r>
              <a:rPr lang="en-US" sz="2000" dirty="0" smtClean="0"/>
              <a:t>absorbance</a:t>
            </a:r>
            <a:r>
              <a:rPr lang="en-US" sz="2000" dirty="0"/>
              <a:t> </a:t>
            </a:r>
            <a:r>
              <a:rPr lang="en-US" sz="2000" dirty="0" smtClean="0"/>
              <a:t>in the UV region. </a:t>
            </a:r>
          </a:p>
          <a:p>
            <a:pPr marL="342900" indent="-342900">
              <a:buFont typeface="Arial" pitchFamily="34" charset="0"/>
              <a:buChar char="•"/>
            </a:pPr>
            <a:r>
              <a:rPr lang="en-US" sz="2000" dirty="0" smtClean="0"/>
              <a:t>In </a:t>
            </a:r>
            <a:r>
              <a:rPr lang="en-US" sz="2000" dirty="0"/>
              <a:t>C-modified TiO</a:t>
            </a:r>
            <a:r>
              <a:rPr lang="en-US" sz="2000" baseline="-25000" dirty="0"/>
              <a:t>2</a:t>
            </a:r>
            <a:r>
              <a:rPr lang="en-US" sz="2000" dirty="0"/>
              <a:t> </a:t>
            </a:r>
            <a:r>
              <a:rPr lang="en-US" sz="2000" dirty="0" smtClean="0"/>
              <a:t>materials, there is a modest increase in the visible </a:t>
            </a:r>
            <a:r>
              <a:rPr lang="en-US" sz="2000" dirty="0"/>
              <a:t>region</a:t>
            </a:r>
            <a:r>
              <a:rPr lang="en-US" dirty="0"/>
              <a:t>. </a:t>
            </a:r>
          </a:p>
        </p:txBody>
      </p:sp>
    </p:spTree>
    <p:extLst>
      <p:ext uri="{BB962C8B-B14F-4D97-AF65-F5344CB8AC3E}">
        <p14:creationId xmlns:p14="http://schemas.microsoft.com/office/powerpoint/2010/main" val="3763614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8" y="762000"/>
            <a:ext cx="5105399" cy="417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142875"/>
            <a:ext cx="962123" cy="461665"/>
          </a:xfrm>
          <a:prstGeom prst="rect">
            <a:avLst/>
          </a:prstGeom>
          <a:noFill/>
        </p:spPr>
        <p:txBody>
          <a:bodyPr wrap="none" rtlCol="0">
            <a:spAutoFit/>
          </a:bodyPr>
          <a:lstStyle/>
          <a:p>
            <a:r>
              <a:rPr lang="en-US" b="1" dirty="0" smtClean="0">
                <a:solidFill>
                  <a:srgbClr val="C00000"/>
                </a:solidFill>
                <a:latin typeface="Times New Roman" pitchFamily="18" charset="0"/>
                <a:cs typeface="Times New Roman" pitchFamily="18" charset="0"/>
              </a:rPr>
              <a:t>TEM </a:t>
            </a:r>
            <a:endParaRPr lang="en-US" b="1" dirty="0">
              <a:solidFill>
                <a:srgbClr val="C00000"/>
              </a:solidFill>
              <a:latin typeface="Times New Roman" pitchFamily="18" charset="0"/>
              <a:cs typeface="Times New Roman" pitchFamily="18" charset="0"/>
            </a:endParaRPr>
          </a:p>
        </p:txBody>
      </p:sp>
      <p:sp>
        <p:nvSpPr>
          <p:cNvPr id="2" name="Rectangle 1"/>
          <p:cNvSpPr/>
          <p:nvPr/>
        </p:nvSpPr>
        <p:spPr>
          <a:xfrm>
            <a:off x="333375" y="5105400"/>
            <a:ext cx="8686800" cy="1015663"/>
          </a:xfrm>
          <a:prstGeom prst="rect">
            <a:avLst/>
          </a:prstGeom>
        </p:spPr>
        <p:txBody>
          <a:bodyPr wrap="square">
            <a:spAutoFit/>
          </a:bodyPr>
          <a:lstStyle/>
          <a:p>
            <a:pPr marL="342900" indent="-342900" algn="just">
              <a:buFont typeface="Arial" pitchFamily="34" charset="0"/>
              <a:buChar char="•"/>
            </a:pPr>
            <a:r>
              <a:rPr lang="en-US" sz="2000" dirty="0"/>
              <a:t>The TEM image shows lattice fringes due to TiO</a:t>
            </a:r>
            <a:r>
              <a:rPr lang="en-US" sz="2000" baseline="-25000" dirty="0"/>
              <a:t>2</a:t>
            </a:r>
            <a:r>
              <a:rPr lang="en-US" sz="2000" dirty="0"/>
              <a:t>. </a:t>
            </a:r>
            <a:r>
              <a:rPr lang="en-US" sz="2000" dirty="0" smtClean="0"/>
              <a:t>The </a:t>
            </a:r>
            <a:r>
              <a:rPr lang="en-US" sz="2000" dirty="0"/>
              <a:t>rutile phase with </a:t>
            </a:r>
            <a:r>
              <a:rPr lang="en-US" sz="2000" i="1" dirty="0"/>
              <a:t>d</a:t>
            </a:r>
            <a:r>
              <a:rPr lang="en-US" sz="2000" dirty="0"/>
              <a:t> spacing of 3.25 Å due to </a:t>
            </a:r>
            <a:r>
              <a:rPr lang="en-US" sz="2000" i="1" dirty="0" smtClean="0"/>
              <a:t>d</a:t>
            </a:r>
            <a:r>
              <a:rPr lang="en-US" sz="2000" i="1" baseline="-25000" dirty="0" smtClean="0"/>
              <a:t>110</a:t>
            </a:r>
            <a:r>
              <a:rPr lang="en-US" sz="2000" i="1" dirty="0" smtClean="0"/>
              <a:t> </a:t>
            </a:r>
            <a:r>
              <a:rPr lang="en-US" sz="2000" dirty="0"/>
              <a:t>could be observed in the TEM image. </a:t>
            </a:r>
            <a:endParaRPr lang="en-US" sz="2000" dirty="0" smtClean="0"/>
          </a:p>
          <a:p>
            <a:pPr marL="342900" indent="-342900" algn="just">
              <a:buFont typeface="Arial" pitchFamily="34" charset="0"/>
              <a:buChar char="•"/>
            </a:pPr>
            <a:r>
              <a:rPr lang="en-US" sz="2000" dirty="0" smtClean="0"/>
              <a:t>Amorphous </a:t>
            </a:r>
            <a:r>
              <a:rPr lang="en-US" sz="2000" dirty="0"/>
              <a:t>carbon layers that were randomly deposited are also observed. </a:t>
            </a:r>
          </a:p>
        </p:txBody>
      </p:sp>
    </p:spTree>
    <p:extLst>
      <p:ext uri="{BB962C8B-B14F-4D97-AF65-F5344CB8AC3E}">
        <p14:creationId xmlns:p14="http://schemas.microsoft.com/office/powerpoint/2010/main" val="2523550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64058639"/>
              </p:ext>
            </p:extLst>
          </p:nvPr>
        </p:nvGraphicFramePr>
        <p:xfrm>
          <a:off x="4572000" y="914400"/>
          <a:ext cx="4392613" cy="3684587"/>
        </p:xfrm>
        <a:graphic>
          <a:graphicData uri="http://schemas.openxmlformats.org/presentationml/2006/ole">
            <mc:AlternateContent xmlns:mc="http://schemas.openxmlformats.org/markup-compatibility/2006">
              <mc:Choice xmlns:v="urn:schemas-microsoft-com:vml" Requires="v">
                <p:oleObj spid="_x0000_s2237" name="Graph" r:id="rId4" imgW="3453120" imgH="2895840" progId="Origin50.Graph">
                  <p:embed/>
                </p:oleObj>
              </mc:Choice>
              <mc:Fallback>
                <p:oleObj name="Graph" r:id="rId4" imgW="3453120" imgH="2895840" progId="Origin50.Graph">
                  <p:embed/>
                  <p:pic>
                    <p:nvPicPr>
                      <p:cNvPr id="0" name="Object 4"/>
                      <p:cNvPicPr>
                        <a:picLocks noChangeAspect="1" noChangeArrowheads="1"/>
                      </p:cNvPicPr>
                      <p:nvPr/>
                    </p:nvPicPr>
                    <p:blipFill>
                      <a:blip r:embed="rId5"/>
                      <a:srcRect/>
                      <a:stretch>
                        <a:fillRect/>
                      </a:stretch>
                    </p:blipFill>
                    <p:spPr bwMode="auto">
                      <a:xfrm>
                        <a:off x="4572000" y="914400"/>
                        <a:ext cx="4392613" cy="368458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93135157"/>
              </p:ext>
            </p:extLst>
          </p:nvPr>
        </p:nvGraphicFramePr>
        <p:xfrm>
          <a:off x="431940" y="756255"/>
          <a:ext cx="4267200" cy="3784382"/>
        </p:xfrm>
        <a:graphic>
          <a:graphicData uri="http://schemas.openxmlformats.org/presentationml/2006/ole">
            <mc:AlternateContent xmlns:mc="http://schemas.openxmlformats.org/markup-compatibility/2006">
              <mc:Choice xmlns:v="urn:schemas-microsoft-com:vml" Requires="v">
                <p:oleObj spid="_x0000_s2238" name="Graph" r:id="rId6" imgW="3901320" imgH="2986920" progId="Origin50.Graph">
                  <p:embed/>
                </p:oleObj>
              </mc:Choice>
              <mc:Fallback>
                <p:oleObj name="Graph" r:id="rId6" imgW="3901320" imgH="2986920" progId="Origin50.Graph">
                  <p:embed/>
                  <p:pic>
                    <p:nvPicPr>
                      <p:cNvPr id="0" name=""/>
                      <p:cNvPicPr/>
                      <p:nvPr/>
                    </p:nvPicPr>
                    <p:blipFill>
                      <a:blip r:embed="rId7"/>
                      <a:stretch>
                        <a:fillRect/>
                      </a:stretch>
                    </p:blipFill>
                    <p:spPr>
                      <a:xfrm>
                        <a:off x="431940" y="756255"/>
                        <a:ext cx="4267200" cy="3784382"/>
                      </a:xfrm>
                      <a:prstGeom prst="rect">
                        <a:avLst/>
                      </a:prstGeom>
                    </p:spPr>
                  </p:pic>
                </p:oleObj>
              </mc:Fallback>
            </mc:AlternateContent>
          </a:graphicData>
        </a:graphic>
      </p:graphicFrame>
      <p:sp>
        <p:nvSpPr>
          <p:cNvPr id="4" name="TextBox 3"/>
          <p:cNvSpPr txBox="1"/>
          <p:nvPr/>
        </p:nvSpPr>
        <p:spPr>
          <a:xfrm>
            <a:off x="1600200" y="639811"/>
            <a:ext cx="1747594" cy="461665"/>
          </a:xfrm>
          <a:prstGeom prst="rect">
            <a:avLst/>
          </a:prstGeom>
          <a:noFill/>
        </p:spPr>
        <p:txBody>
          <a:bodyPr wrap="none" rtlCol="0">
            <a:spAutoFit/>
          </a:bodyPr>
          <a:lstStyle/>
          <a:p>
            <a:r>
              <a:rPr lang="en-US" dirty="0" smtClean="0">
                <a:solidFill>
                  <a:srgbClr val="C00000"/>
                </a:solidFill>
              </a:rPr>
              <a:t>H</a:t>
            </a:r>
            <a:r>
              <a:rPr lang="en-US" baseline="-25000" dirty="0" smtClean="0">
                <a:solidFill>
                  <a:srgbClr val="C00000"/>
                </a:solidFill>
              </a:rPr>
              <a:t>2</a:t>
            </a:r>
            <a:r>
              <a:rPr lang="en-US" dirty="0" smtClean="0">
                <a:solidFill>
                  <a:srgbClr val="C00000"/>
                </a:solidFill>
              </a:rPr>
              <a:t> evolution</a:t>
            </a:r>
            <a:endParaRPr lang="en-US" dirty="0">
              <a:solidFill>
                <a:srgbClr val="C00000"/>
              </a:solidFill>
            </a:endParaRPr>
          </a:p>
        </p:txBody>
      </p:sp>
      <p:sp>
        <p:nvSpPr>
          <p:cNvPr id="5" name="TextBox 4"/>
          <p:cNvSpPr txBox="1"/>
          <p:nvPr/>
        </p:nvSpPr>
        <p:spPr>
          <a:xfrm>
            <a:off x="6657975" y="639811"/>
            <a:ext cx="1479700" cy="461665"/>
          </a:xfrm>
          <a:prstGeom prst="rect">
            <a:avLst/>
          </a:prstGeom>
          <a:noFill/>
        </p:spPr>
        <p:txBody>
          <a:bodyPr wrap="none" rtlCol="0">
            <a:spAutoFit/>
          </a:bodyPr>
          <a:lstStyle/>
          <a:p>
            <a:r>
              <a:rPr lang="en-US" dirty="0" smtClean="0">
                <a:solidFill>
                  <a:srgbClr val="C00000"/>
                </a:solidFill>
              </a:rPr>
              <a:t>PL spectra</a:t>
            </a:r>
            <a:endParaRPr lang="en-US" dirty="0">
              <a:solidFill>
                <a:srgbClr val="C00000"/>
              </a:solidFill>
            </a:endParaRPr>
          </a:p>
        </p:txBody>
      </p:sp>
      <p:sp>
        <p:nvSpPr>
          <p:cNvPr id="6" name="Rectangle 5"/>
          <p:cNvSpPr/>
          <p:nvPr/>
        </p:nvSpPr>
        <p:spPr>
          <a:xfrm>
            <a:off x="95250" y="4352924"/>
            <a:ext cx="9048750" cy="1631216"/>
          </a:xfrm>
          <a:prstGeom prst="rect">
            <a:avLst/>
          </a:prstGeom>
        </p:spPr>
        <p:txBody>
          <a:bodyPr wrap="square">
            <a:spAutoFit/>
          </a:bodyPr>
          <a:lstStyle/>
          <a:p>
            <a:pPr marL="342900" indent="-342900" algn="just">
              <a:buFont typeface="Arial" pitchFamily="34" charset="0"/>
              <a:buChar char="•"/>
            </a:pPr>
            <a:r>
              <a:rPr lang="en-US" sz="2000" dirty="0"/>
              <a:t>The high activity of </a:t>
            </a:r>
            <a:r>
              <a:rPr lang="en-US" sz="2000" dirty="0" smtClean="0"/>
              <a:t>TiO</a:t>
            </a:r>
            <a:r>
              <a:rPr lang="en-US" sz="2000" baseline="-25000" dirty="0" smtClean="0"/>
              <a:t>2</a:t>
            </a:r>
            <a:r>
              <a:rPr lang="en-US" sz="2000" dirty="0" smtClean="0"/>
              <a:t>-C-362  </a:t>
            </a:r>
            <a:r>
              <a:rPr lang="en-US" sz="2000" dirty="0"/>
              <a:t>may be attributed to </a:t>
            </a:r>
            <a:r>
              <a:rPr lang="en-US" sz="2000" dirty="0" smtClean="0"/>
              <a:t>higher </a:t>
            </a:r>
            <a:r>
              <a:rPr lang="en-US" sz="2000" dirty="0"/>
              <a:t>surface area, </a:t>
            </a:r>
            <a:r>
              <a:rPr lang="en-US" sz="2000" dirty="0" smtClean="0"/>
              <a:t>larger </a:t>
            </a:r>
            <a:r>
              <a:rPr lang="en-US" sz="2000" dirty="0"/>
              <a:t>pore volume, </a:t>
            </a:r>
            <a:r>
              <a:rPr lang="en-US" sz="2000" dirty="0" smtClean="0"/>
              <a:t>and effective </a:t>
            </a:r>
            <a:r>
              <a:rPr lang="en-US" sz="2000" dirty="0"/>
              <a:t>trapping of </a:t>
            </a:r>
            <a:r>
              <a:rPr lang="en-US" sz="2000" dirty="0" smtClean="0"/>
              <a:t> the </a:t>
            </a:r>
            <a:r>
              <a:rPr lang="en-US" sz="2000" dirty="0"/>
              <a:t>electrons in the shallow traps associated with oxygen vacancies </a:t>
            </a:r>
            <a:r>
              <a:rPr lang="en-US" sz="2000" dirty="0" smtClean="0"/>
              <a:t>minimizing electron-hole recombination.</a:t>
            </a:r>
          </a:p>
          <a:p>
            <a:pPr marL="342900" indent="-342900" algn="just">
              <a:buFont typeface="Arial" pitchFamily="34" charset="0"/>
              <a:buChar char="•"/>
            </a:pPr>
            <a:r>
              <a:rPr lang="en-US" sz="2000" dirty="0" smtClean="0"/>
              <a:t>At </a:t>
            </a:r>
            <a:r>
              <a:rPr lang="en-US" sz="2000" dirty="0"/>
              <a:t>higher carbon contents, more oxygen vacancies </a:t>
            </a:r>
            <a:r>
              <a:rPr lang="en-US" sz="2000" dirty="0" smtClean="0"/>
              <a:t>populate </a:t>
            </a:r>
            <a:r>
              <a:rPr lang="en-US" sz="2000" dirty="0"/>
              <a:t>impurity states and suppress photocatalytic </a:t>
            </a:r>
            <a:r>
              <a:rPr lang="en-US" sz="2000" dirty="0" smtClean="0"/>
              <a:t>activity and thus an optimal C is beneficial.</a:t>
            </a:r>
            <a:endParaRPr lang="en-US" sz="2000" dirty="0"/>
          </a:p>
        </p:txBody>
      </p:sp>
      <p:sp>
        <p:nvSpPr>
          <p:cNvPr id="7" name="TextBox 6"/>
          <p:cNvSpPr txBox="1"/>
          <p:nvPr/>
        </p:nvSpPr>
        <p:spPr>
          <a:xfrm>
            <a:off x="2454943" y="109924"/>
            <a:ext cx="4810163" cy="461665"/>
          </a:xfrm>
          <a:prstGeom prst="rect">
            <a:avLst/>
          </a:prstGeom>
          <a:noFill/>
        </p:spPr>
        <p:txBody>
          <a:bodyPr wrap="none" rtlCol="0">
            <a:spAutoFit/>
          </a:bodyPr>
          <a:lstStyle/>
          <a:p>
            <a:r>
              <a:rPr lang="en-US" b="1" dirty="0" smtClean="0">
                <a:solidFill>
                  <a:srgbClr val="C00000"/>
                </a:solidFill>
                <a:cs typeface="Times" pitchFamily="18" charset="0"/>
              </a:rPr>
              <a:t>Photocatalytic Hydrogen Evolution</a:t>
            </a:r>
            <a:endParaRPr lang="en-US" b="1" dirty="0">
              <a:solidFill>
                <a:srgbClr val="C00000"/>
              </a:solidFill>
              <a:cs typeface="Times" pitchFamily="18" charset="0"/>
            </a:endParaRPr>
          </a:p>
        </p:txBody>
      </p:sp>
      <p:sp>
        <p:nvSpPr>
          <p:cNvPr id="10" name="Rectangle 9"/>
          <p:cNvSpPr/>
          <p:nvPr/>
        </p:nvSpPr>
        <p:spPr>
          <a:xfrm>
            <a:off x="609600" y="6156990"/>
            <a:ext cx="8305800" cy="307777"/>
          </a:xfrm>
          <a:prstGeom prst="rect">
            <a:avLst/>
          </a:prstGeom>
        </p:spPr>
        <p:txBody>
          <a:bodyPr wrap="square">
            <a:spAutoFit/>
          </a:bodyPr>
          <a:lstStyle/>
          <a:p>
            <a:r>
              <a:rPr lang="en-US" sz="1400" dirty="0" smtClean="0">
                <a:cs typeface="Times" pitchFamily="18" charset="0"/>
              </a:rPr>
              <a:t>Parayil </a:t>
            </a:r>
            <a:r>
              <a:rPr lang="en-US" sz="1400" dirty="0">
                <a:cs typeface="Times" pitchFamily="18" charset="0"/>
              </a:rPr>
              <a:t>et al.</a:t>
            </a:r>
            <a:r>
              <a:rPr lang="en-US" sz="1400" dirty="0"/>
              <a:t> </a:t>
            </a:r>
            <a:r>
              <a:rPr lang="en-US" sz="1400" i="1" dirty="0"/>
              <a:t>International Journal of Hydrogen Energy</a:t>
            </a:r>
            <a:r>
              <a:rPr lang="en-US" sz="1400" dirty="0" smtClean="0">
                <a:cs typeface="Times" pitchFamily="18" charset="0"/>
              </a:rPr>
              <a:t>, </a:t>
            </a:r>
            <a:r>
              <a:rPr lang="en-US" sz="1400" b="1" dirty="0" smtClean="0">
                <a:cs typeface="Times" pitchFamily="18" charset="0"/>
              </a:rPr>
              <a:t>2012 , </a:t>
            </a:r>
            <a:r>
              <a:rPr lang="en-US" sz="1400" dirty="0" smtClean="0"/>
              <a:t>doi:10.1016/j.ijhydene.2012.02.067 </a:t>
            </a:r>
            <a:endParaRPr lang="en-US" sz="1400" dirty="0"/>
          </a:p>
        </p:txBody>
      </p:sp>
    </p:spTree>
    <p:extLst>
      <p:ext uri="{BB962C8B-B14F-4D97-AF65-F5344CB8AC3E}">
        <p14:creationId xmlns:p14="http://schemas.microsoft.com/office/powerpoint/2010/main" val="3761242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291" y="1066800"/>
            <a:ext cx="8839200" cy="5392310"/>
          </a:xfrm>
          <a:prstGeom prst="rect">
            <a:avLst/>
          </a:prstGeom>
        </p:spPr>
        <p:txBody>
          <a:bodyPr wrap="square">
            <a:spAutoFit/>
          </a:bodyPr>
          <a:lstStyle/>
          <a:p>
            <a:endParaRPr lang="en-US" sz="1800" dirty="0" smtClean="0">
              <a:solidFill>
                <a:srgbClr val="C00000"/>
              </a:solidFill>
            </a:endParaRPr>
          </a:p>
          <a:p>
            <a:pPr marL="342900" indent="-342900" algn="just">
              <a:lnSpc>
                <a:spcPct val="150000"/>
              </a:lnSpc>
              <a:spcBef>
                <a:spcPts val="0"/>
              </a:spcBef>
              <a:buAutoNum type="arabicPeriod"/>
            </a:pPr>
            <a:r>
              <a:rPr lang="en-US" sz="2000" dirty="0" smtClean="0"/>
              <a:t>C–modified TiO</a:t>
            </a:r>
            <a:r>
              <a:rPr lang="en-US" sz="2000" baseline="-25000" dirty="0" smtClean="0"/>
              <a:t>2</a:t>
            </a:r>
            <a:r>
              <a:rPr lang="en-US" sz="2000" dirty="0" smtClean="0"/>
              <a:t> </a:t>
            </a:r>
            <a:r>
              <a:rPr lang="en-US" sz="2000" dirty="0"/>
              <a:t>composite materials </a:t>
            </a:r>
            <a:r>
              <a:rPr lang="en-US" sz="2000" dirty="0" smtClean="0"/>
              <a:t>were prepared from  </a:t>
            </a:r>
            <a:r>
              <a:rPr lang="en-US" sz="2000" dirty="0"/>
              <a:t>pyrolysis of hydrothermally synthesized </a:t>
            </a:r>
            <a:r>
              <a:rPr lang="en-US" sz="2000" dirty="0" smtClean="0"/>
              <a:t>sucrose–TiO</a:t>
            </a:r>
            <a:r>
              <a:rPr lang="en-US" sz="2000" baseline="-25000" dirty="0" smtClean="0"/>
              <a:t>2</a:t>
            </a:r>
            <a:r>
              <a:rPr lang="en-US" sz="2000" dirty="0"/>
              <a:t> </a:t>
            </a:r>
            <a:r>
              <a:rPr lang="en-US" sz="2000" dirty="0" smtClean="0"/>
              <a:t>or DN-anchored titanium dioxide</a:t>
            </a:r>
          </a:p>
          <a:p>
            <a:pPr marL="342900" indent="-342900" algn="just">
              <a:lnSpc>
                <a:spcPct val="150000"/>
              </a:lnSpc>
              <a:spcBef>
                <a:spcPts val="0"/>
              </a:spcBef>
              <a:buAutoNum type="arabicPeriod"/>
            </a:pPr>
            <a:r>
              <a:rPr lang="en-US" sz="2000" dirty="0" smtClean="0"/>
              <a:t>The C-modified materials exhibited higher </a:t>
            </a:r>
            <a:r>
              <a:rPr lang="en-US" sz="2000" dirty="0"/>
              <a:t>photocatalytic </a:t>
            </a:r>
            <a:r>
              <a:rPr lang="en-US" sz="2000" dirty="0" smtClean="0"/>
              <a:t>activities </a:t>
            </a:r>
            <a:r>
              <a:rPr lang="en-US" sz="2000" dirty="0"/>
              <a:t>for the evolution of hydrogen under solar simulated irradiation </a:t>
            </a:r>
            <a:r>
              <a:rPr lang="en-US" sz="2000" dirty="0" smtClean="0"/>
              <a:t>conditions</a:t>
            </a:r>
            <a:r>
              <a:rPr lang="en-US" sz="2000" dirty="0"/>
              <a:t> </a:t>
            </a:r>
            <a:r>
              <a:rPr lang="en-US" sz="2000" dirty="0" smtClean="0"/>
              <a:t>in comparison to the bare TiO</a:t>
            </a:r>
            <a:r>
              <a:rPr lang="en-US" sz="2000" baseline="-25000" dirty="0" smtClean="0"/>
              <a:t>2</a:t>
            </a:r>
            <a:r>
              <a:rPr lang="en-US" sz="2000" dirty="0" smtClean="0"/>
              <a:t>. </a:t>
            </a:r>
          </a:p>
          <a:p>
            <a:pPr marL="342900" indent="-342900" algn="just">
              <a:lnSpc>
                <a:spcPct val="150000"/>
              </a:lnSpc>
              <a:spcBef>
                <a:spcPts val="0"/>
              </a:spcBef>
              <a:buAutoNum type="arabicPeriod"/>
            </a:pPr>
            <a:r>
              <a:rPr lang="en-US" sz="2000" dirty="0" smtClean="0"/>
              <a:t>An optimal loading of carbon </a:t>
            </a:r>
            <a:r>
              <a:rPr lang="en-US" sz="2000" dirty="0"/>
              <a:t>allows efficient electron trapping in shallow states thereby enabling effective separation of the charge carriers and promoting improved photocatalytic </a:t>
            </a:r>
            <a:r>
              <a:rPr lang="en-US" sz="2000" dirty="0" smtClean="0"/>
              <a:t>activities.</a:t>
            </a:r>
          </a:p>
          <a:p>
            <a:pPr marL="342900" indent="-342900" algn="just">
              <a:lnSpc>
                <a:spcPct val="150000"/>
              </a:lnSpc>
              <a:spcBef>
                <a:spcPts val="0"/>
              </a:spcBef>
              <a:buAutoNum type="arabicPeriod"/>
            </a:pPr>
            <a:r>
              <a:rPr lang="en-US" sz="2000" dirty="0" smtClean="0"/>
              <a:t>The </a:t>
            </a:r>
            <a:r>
              <a:rPr lang="en-US" sz="2000" dirty="0"/>
              <a:t>work provides </a:t>
            </a:r>
            <a:r>
              <a:rPr lang="en-US" sz="2000" dirty="0" smtClean="0"/>
              <a:t>guidance </a:t>
            </a:r>
            <a:r>
              <a:rPr lang="en-US" sz="2000" dirty="0"/>
              <a:t>for the environmental friendly synthesis of carbon based nanocomposites and utilization of such materials for alternative fuel </a:t>
            </a:r>
            <a:r>
              <a:rPr lang="en-US" sz="2000" dirty="0" smtClean="0"/>
              <a:t>generation.</a:t>
            </a:r>
          </a:p>
        </p:txBody>
      </p:sp>
      <p:sp>
        <p:nvSpPr>
          <p:cNvPr id="7" name="TextBox 6"/>
          <p:cNvSpPr txBox="1"/>
          <p:nvPr/>
        </p:nvSpPr>
        <p:spPr>
          <a:xfrm>
            <a:off x="3724275" y="263561"/>
            <a:ext cx="1776448" cy="461665"/>
          </a:xfrm>
          <a:prstGeom prst="rect">
            <a:avLst/>
          </a:prstGeom>
          <a:noFill/>
        </p:spPr>
        <p:txBody>
          <a:bodyPr wrap="none" rtlCol="0">
            <a:spAutoFit/>
          </a:bodyPr>
          <a:lstStyle/>
          <a:p>
            <a:r>
              <a:rPr lang="en-US" b="1" dirty="0" smtClean="0">
                <a:solidFill>
                  <a:srgbClr val="C00000"/>
                </a:solidFill>
              </a:rPr>
              <a:t>Conclusions</a:t>
            </a:r>
            <a:endParaRPr lang="en-US" b="1" dirty="0">
              <a:solidFill>
                <a:srgbClr val="C00000"/>
              </a:solidFill>
            </a:endParaRPr>
          </a:p>
        </p:txBody>
      </p:sp>
    </p:spTree>
    <p:extLst>
      <p:ext uri="{BB962C8B-B14F-4D97-AF65-F5344CB8AC3E}">
        <p14:creationId xmlns:p14="http://schemas.microsoft.com/office/powerpoint/2010/main" val="2295231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3200400" cy="609600"/>
          </a:xfrm>
        </p:spPr>
        <p:txBody>
          <a:bodyPr/>
          <a:lstStyle/>
          <a:p>
            <a:r>
              <a:rPr lang="en-US" sz="2400" b="1" dirty="0" smtClean="0">
                <a:solidFill>
                  <a:srgbClr val="C00000"/>
                </a:solidFill>
                <a:latin typeface="Times" pitchFamily="18" charset="0"/>
                <a:cs typeface="Times" pitchFamily="18" charset="0"/>
              </a:rPr>
              <a:t>Acknowledgements</a:t>
            </a:r>
            <a:endParaRPr lang="en-US" sz="2400" b="1" dirty="0">
              <a:solidFill>
                <a:srgbClr val="C00000"/>
              </a:solidFill>
              <a:latin typeface="Times" pitchFamily="18" charset="0"/>
              <a:cs typeface="Times" pitchFamily="18" charset="0"/>
            </a:endParaRPr>
          </a:p>
        </p:txBody>
      </p:sp>
      <p:sp>
        <p:nvSpPr>
          <p:cNvPr id="3" name="Rectangle 2"/>
          <p:cNvSpPr/>
          <p:nvPr/>
        </p:nvSpPr>
        <p:spPr>
          <a:xfrm>
            <a:off x="381000" y="1295400"/>
            <a:ext cx="8610600" cy="4524315"/>
          </a:xfrm>
          <a:prstGeom prst="rect">
            <a:avLst/>
          </a:prstGeom>
        </p:spPr>
        <p:txBody>
          <a:bodyPr wrap="square">
            <a:spAutoFit/>
          </a:bodyPr>
          <a:lstStyle/>
          <a:p>
            <a:pPr marL="457200" indent="-457200" algn="just">
              <a:lnSpc>
                <a:spcPct val="200000"/>
              </a:lnSpc>
              <a:buFont typeface="Wingdings" pitchFamily="2" charset="2"/>
              <a:buChar char="q"/>
            </a:pPr>
            <a:r>
              <a:rPr lang="en-US" b="1" dirty="0"/>
              <a:t>Department of Chemistry, University of South Dakota (USD). </a:t>
            </a:r>
          </a:p>
          <a:p>
            <a:pPr marL="457200" indent="-457200" algn="just">
              <a:lnSpc>
                <a:spcPct val="200000"/>
              </a:lnSpc>
              <a:buFont typeface="Wingdings" pitchFamily="2" charset="2"/>
              <a:buChar char="q"/>
            </a:pPr>
            <a:r>
              <a:rPr lang="en-US" b="1" dirty="0" smtClean="0"/>
              <a:t>University </a:t>
            </a:r>
            <a:r>
              <a:rPr lang="en-US" b="1" dirty="0"/>
              <a:t>of South Dakota (USD</a:t>
            </a:r>
            <a:r>
              <a:rPr lang="en-US" b="1" dirty="0" smtClean="0"/>
              <a:t>).</a:t>
            </a:r>
          </a:p>
          <a:p>
            <a:pPr marL="457200" indent="-457200" algn="just">
              <a:lnSpc>
                <a:spcPct val="200000"/>
              </a:lnSpc>
              <a:buFont typeface="Wingdings" pitchFamily="2" charset="2"/>
              <a:buChar char="q"/>
            </a:pPr>
            <a:r>
              <a:rPr lang="en-US" b="1" dirty="0"/>
              <a:t>State of South </a:t>
            </a:r>
            <a:r>
              <a:rPr lang="en-US" b="1" dirty="0" smtClean="0"/>
              <a:t>Dakota (SD). </a:t>
            </a:r>
            <a:endParaRPr lang="en-US" dirty="0"/>
          </a:p>
          <a:p>
            <a:pPr marL="457200" indent="-457200" algn="just">
              <a:lnSpc>
                <a:spcPct val="200000"/>
              </a:lnSpc>
              <a:buFont typeface="Wingdings" pitchFamily="2" charset="2"/>
              <a:buChar char="q"/>
            </a:pPr>
            <a:r>
              <a:rPr lang="en-US" b="1" dirty="0" smtClean="0"/>
              <a:t>National </a:t>
            </a:r>
            <a:r>
              <a:rPr lang="en-US" b="1" dirty="0"/>
              <a:t>Science Foundation </a:t>
            </a:r>
            <a:r>
              <a:rPr lang="en-US" b="1" dirty="0" smtClean="0"/>
              <a:t>(NSF).</a:t>
            </a:r>
            <a:endParaRPr lang="en-US" dirty="0" smtClean="0"/>
          </a:p>
          <a:p>
            <a:pPr marL="457200" indent="-457200" algn="just">
              <a:lnSpc>
                <a:spcPct val="200000"/>
              </a:lnSpc>
              <a:buFont typeface="Wingdings" pitchFamily="2" charset="2"/>
              <a:buChar char="q"/>
            </a:pPr>
            <a:r>
              <a:rPr lang="en-US" b="1" dirty="0" smtClean="0"/>
              <a:t>Department </a:t>
            </a:r>
            <a:r>
              <a:rPr lang="en-US" b="1" dirty="0"/>
              <a:t>of </a:t>
            </a:r>
            <a:r>
              <a:rPr lang="en-US" b="1" dirty="0" smtClean="0"/>
              <a:t>Energy (DOE).</a:t>
            </a:r>
            <a:endParaRPr lang="en-US" dirty="0"/>
          </a:p>
        </p:txBody>
      </p:sp>
    </p:spTree>
    <p:extLst>
      <p:ext uri="{BB962C8B-B14F-4D97-AF65-F5344CB8AC3E}">
        <p14:creationId xmlns:p14="http://schemas.microsoft.com/office/powerpoint/2010/main" val="3683997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ubs.acs.org/appl/literatum/publisher/achs/journals/content/chreay/2010/chreay.2010.110.issue-11/cr1001645/production/pdfimages_v02/master.img-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762000"/>
            <a:ext cx="5905500" cy="36577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4733835"/>
            <a:ext cx="8077200" cy="707886"/>
          </a:xfrm>
          <a:prstGeom prst="rect">
            <a:avLst/>
          </a:prstGeom>
        </p:spPr>
        <p:txBody>
          <a:bodyPr wrap="square">
            <a:spAutoFit/>
          </a:bodyPr>
          <a:lstStyle/>
          <a:p>
            <a:r>
              <a:rPr lang="en-US" sz="2000" dirty="0">
                <a:cs typeface="Times" pitchFamily="18" charset="0"/>
              </a:rPr>
              <a:t>Schematic diagram of photocatalytic hydrogen </a:t>
            </a:r>
            <a:r>
              <a:rPr lang="en-US" sz="2000" dirty="0" smtClean="0">
                <a:cs typeface="Times" pitchFamily="18" charset="0"/>
              </a:rPr>
              <a:t>generation from water in the presence of semiconductor materials</a:t>
            </a:r>
            <a:endParaRPr lang="en-US" sz="2000" dirty="0">
              <a:cs typeface="Times" pitchFamily="18" charset="0"/>
            </a:endParaRPr>
          </a:p>
        </p:txBody>
      </p:sp>
      <p:sp>
        <p:nvSpPr>
          <p:cNvPr id="5" name="Rectangle 4"/>
          <p:cNvSpPr/>
          <p:nvPr/>
        </p:nvSpPr>
        <p:spPr>
          <a:xfrm>
            <a:off x="2362200" y="6013935"/>
            <a:ext cx="4495800" cy="307777"/>
          </a:xfrm>
          <a:prstGeom prst="rect">
            <a:avLst/>
          </a:prstGeom>
        </p:spPr>
        <p:txBody>
          <a:bodyPr wrap="square">
            <a:spAutoFit/>
          </a:bodyPr>
          <a:lstStyle/>
          <a:p>
            <a:r>
              <a:rPr lang="en-US" sz="1400" dirty="0">
                <a:cs typeface="Times" pitchFamily="18" charset="0"/>
              </a:rPr>
              <a:t>Chen et </a:t>
            </a:r>
            <a:r>
              <a:rPr lang="en-US" sz="1400" dirty="0" smtClean="0">
                <a:cs typeface="Times" pitchFamily="18" charset="0"/>
              </a:rPr>
              <a:t>al. </a:t>
            </a:r>
            <a:r>
              <a:rPr lang="en-US" sz="1400" i="1" dirty="0" smtClean="0">
                <a:cs typeface="Times" pitchFamily="18" charset="0"/>
              </a:rPr>
              <a:t>Chemical </a:t>
            </a:r>
            <a:r>
              <a:rPr lang="en-US" sz="1400" i="1" dirty="0">
                <a:cs typeface="Times" pitchFamily="18" charset="0"/>
              </a:rPr>
              <a:t>Reviews</a:t>
            </a:r>
            <a:r>
              <a:rPr lang="en-US" sz="1400" dirty="0">
                <a:cs typeface="Times" pitchFamily="18" charset="0"/>
              </a:rPr>
              <a:t>, </a:t>
            </a:r>
            <a:r>
              <a:rPr lang="en-US" sz="1400" b="1" dirty="0">
                <a:cs typeface="Times" pitchFamily="18" charset="0"/>
              </a:rPr>
              <a:t>2010</a:t>
            </a:r>
            <a:r>
              <a:rPr lang="en-US" sz="1400" dirty="0">
                <a:cs typeface="Times" pitchFamily="18" charset="0"/>
              </a:rPr>
              <a:t>, </a:t>
            </a:r>
            <a:r>
              <a:rPr lang="en-US" sz="1400" dirty="0" smtClean="0">
                <a:cs typeface="Times" pitchFamily="18" charset="0"/>
              </a:rPr>
              <a:t>110</a:t>
            </a:r>
            <a:r>
              <a:rPr lang="en-US" sz="1400" dirty="0">
                <a:cs typeface="Times" pitchFamily="18" charset="0"/>
              </a:rPr>
              <a:t>, </a:t>
            </a:r>
            <a:r>
              <a:rPr lang="en-US" sz="1400" dirty="0" smtClean="0">
                <a:cs typeface="Times" pitchFamily="18" charset="0"/>
              </a:rPr>
              <a:t> 6505-6570</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47854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2627"/>
            <a:ext cx="8378414" cy="5334000"/>
          </a:xfrm>
        </p:spPr>
        <p:txBody>
          <a:bodyPr/>
          <a:lstStyle/>
          <a:p>
            <a:pPr marL="457200" indent="-457200">
              <a:lnSpc>
                <a:spcPct val="150000"/>
              </a:lnSpc>
              <a:spcBef>
                <a:spcPts val="0"/>
              </a:spcBef>
              <a:buAutoNum type="arabicPeriod"/>
            </a:pPr>
            <a:r>
              <a:rPr lang="en-US" sz="2400" b="1" dirty="0" smtClean="0">
                <a:solidFill>
                  <a:srgbClr val="C00000"/>
                </a:solidFill>
                <a:latin typeface="Times" pitchFamily="18" charset="0"/>
                <a:cs typeface="Times" pitchFamily="18" charset="0"/>
              </a:rPr>
              <a:t>Metal (Au, Pt, etc.) deposition:</a:t>
            </a:r>
            <a:r>
              <a:rPr lang="en-US" sz="2400" dirty="0" smtClean="0">
                <a:solidFill>
                  <a:srgbClr val="C00000"/>
                </a:solidFill>
                <a:latin typeface="Times" pitchFamily="18" charset="0"/>
                <a:cs typeface="Times" pitchFamily="18" charset="0"/>
              </a:rPr>
              <a:t> </a:t>
            </a:r>
            <a:r>
              <a:rPr lang="en-US" sz="2400" dirty="0" smtClean="0">
                <a:latin typeface="Times" pitchFamily="18" charset="0"/>
                <a:cs typeface="Times" pitchFamily="18" charset="0"/>
              </a:rPr>
              <a:t> </a:t>
            </a:r>
          </a:p>
          <a:p>
            <a:pPr marL="0" indent="0">
              <a:lnSpc>
                <a:spcPct val="150000"/>
              </a:lnSpc>
              <a:spcBef>
                <a:spcPts val="0"/>
              </a:spcBef>
              <a:buNone/>
            </a:pPr>
            <a:r>
              <a:rPr lang="en-US" sz="2000" dirty="0">
                <a:latin typeface="Times" pitchFamily="18" charset="0"/>
                <a:cs typeface="Times" pitchFamily="18" charset="0"/>
              </a:rPr>
              <a:t>	</a:t>
            </a:r>
            <a:r>
              <a:rPr lang="en-US" sz="2000" dirty="0" smtClean="0">
                <a:latin typeface="Times" pitchFamily="18" charset="0"/>
                <a:cs typeface="Times" pitchFamily="18" charset="0"/>
              </a:rPr>
              <a:t>- formation </a:t>
            </a:r>
            <a:r>
              <a:rPr lang="en-US" sz="2000" dirty="0">
                <a:latin typeface="Times" pitchFamily="18" charset="0"/>
                <a:cs typeface="Times" pitchFamily="18" charset="0"/>
              </a:rPr>
              <a:t>of a </a:t>
            </a:r>
            <a:r>
              <a:rPr lang="en-US" sz="2000" dirty="0" smtClean="0">
                <a:latin typeface="Times" pitchFamily="18" charset="0"/>
                <a:cs typeface="Times" pitchFamily="18" charset="0"/>
              </a:rPr>
              <a:t>Schottky barrier between </a:t>
            </a:r>
            <a:r>
              <a:rPr lang="en-US" sz="2000" dirty="0">
                <a:latin typeface="Times" pitchFamily="18" charset="0"/>
                <a:cs typeface="Times" pitchFamily="18" charset="0"/>
              </a:rPr>
              <a:t>metal </a:t>
            </a:r>
            <a:r>
              <a:rPr lang="en-US" sz="2000" dirty="0" smtClean="0">
                <a:latin typeface="Times" pitchFamily="18" charset="0"/>
                <a:cs typeface="Times" pitchFamily="18" charset="0"/>
              </a:rPr>
              <a:t>and semiconductor</a:t>
            </a:r>
            <a:endParaRPr lang="en-US" sz="2000" baseline="-25000" dirty="0" smtClean="0">
              <a:latin typeface="Times" pitchFamily="18" charset="0"/>
              <a:cs typeface="Times" pitchFamily="18" charset="0"/>
            </a:endParaRPr>
          </a:p>
          <a:p>
            <a:pPr marL="0" indent="0">
              <a:lnSpc>
                <a:spcPct val="150000"/>
              </a:lnSpc>
              <a:spcBef>
                <a:spcPts val="0"/>
              </a:spcBef>
              <a:buNone/>
            </a:pPr>
            <a:r>
              <a:rPr lang="en-US" sz="2000" baseline="-25000" dirty="0">
                <a:latin typeface="Times" pitchFamily="18" charset="0"/>
                <a:cs typeface="Times" pitchFamily="18" charset="0"/>
              </a:rPr>
              <a:t>	</a:t>
            </a:r>
            <a:r>
              <a:rPr lang="en-US" sz="2000" dirty="0" smtClean="0">
                <a:latin typeface="Times" pitchFamily="18" charset="0"/>
                <a:cs typeface="Times" pitchFamily="18" charset="0"/>
              </a:rPr>
              <a:t>- shifting of the Fermi level to more negative values</a:t>
            </a:r>
          </a:p>
          <a:p>
            <a:pPr marL="0" indent="0">
              <a:lnSpc>
                <a:spcPct val="200000"/>
              </a:lnSpc>
              <a:buNone/>
            </a:pPr>
            <a:endParaRPr lang="en-US" sz="2000" dirty="0" smtClean="0">
              <a:latin typeface="Times" pitchFamily="18" charset="0"/>
              <a:cs typeface="Times" pitchFamily="18" charset="0"/>
            </a:endParaRPr>
          </a:p>
          <a:p>
            <a:pPr marL="0" indent="0" algn="just">
              <a:lnSpc>
                <a:spcPct val="200000"/>
              </a:lnSpc>
              <a:buNone/>
            </a:pPr>
            <a:endParaRPr lang="en-US" sz="1800" dirty="0"/>
          </a:p>
          <a:p>
            <a:pPr marL="0" indent="0">
              <a:buNone/>
            </a:pPr>
            <a:r>
              <a:rPr lang="en-US" sz="1800" dirty="0" smtClean="0"/>
              <a:t> </a:t>
            </a:r>
            <a:endParaRPr lang="en-US" sz="1800" dirty="0"/>
          </a:p>
          <a:p>
            <a:pPr marL="0" indent="0">
              <a:buNone/>
            </a:pPr>
            <a:endParaRPr lang="en-US" sz="1800" dirty="0"/>
          </a:p>
        </p:txBody>
      </p:sp>
      <p:pic>
        <p:nvPicPr>
          <p:cNvPr id="8194" name="Picture 2" descr="Abstrac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0"/>
            <a:ext cx="3962400" cy="29924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6038850"/>
            <a:ext cx="4991100" cy="307777"/>
          </a:xfrm>
          <a:prstGeom prst="rect">
            <a:avLst/>
          </a:prstGeom>
        </p:spPr>
        <p:txBody>
          <a:bodyPr wrap="square">
            <a:spAutoFit/>
          </a:bodyPr>
          <a:lstStyle/>
          <a:p>
            <a:r>
              <a:rPr lang="de-DE" sz="1400" dirty="0" smtClean="0"/>
              <a:t>Subramanian et al., J. Am. Chem. Soc. 2004</a:t>
            </a:r>
            <a:r>
              <a:rPr lang="de-DE" sz="1400" dirty="0"/>
              <a:t>, 126, </a:t>
            </a:r>
            <a:r>
              <a:rPr lang="de-DE" sz="1400" dirty="0" smtClean="0"/>
              <a:t>4943-4950.</a:t>
            </a:r>
            <a:endParaRPr lang="de-DE" sz="1400" dirty="0"/>
          </a:p>
        </p:txBody>
      </p:sp>
      <p:sp>
        <p:nvSpPr>
          <p:cNvPr id="5" name="Rectangle 4"/>
          <p:cNvSpPr/>
          <p:nvPr/>
        </p:nvSpPr>
        <p:spPr>
          <a:xfrm>
            <a:off x="1447800" y="152400"/>
            <a:ext cx="7467600" cy="830997"/>
          </a:xfrm>
          <a:prstGeom prst="rect">
            <a:avLst/>
          </a:prstGeom>
        </p:spPr>
        <p:txBody>
          <a:bodyPr wrap="square">
            <a:spAutoFit/>
          </a:bodyPr>
          <a:lstStyle/>
          <a:p>
            <a:pPr algn="ctr"/>
            <a:r>
              <a:rPr lang="en-US" b="1" dirty="0">
                <a:solidFill>
                  <a:srgbClr val="C00000"/>
                </a:solidFill>
                <a:cs typeface="Times" pitchFamily="18" charset="0"/>
              </a:rPr>
              <a:t>Various Methods  for Improving the  Efficiency of TiO</a:t>
            </a:r>
            <a:r>
              <a:rPr lang="en-US" b="1" baseline="-25000" dirty="0">
                <a:solidFill>
                  <a:srgbClr val="C00000"/>
                </a:solidFill>
                <a:cs typeface="Times" pitchFamily="18" charset="0"/>
              </a:rPr>
              <a:t>2 </a:t>
            </a:r>
            <a:r>
              <a:rPr lang="en-US" b="1" dirty="0" smtClean="0">
                <a:solidFill>
                  <a:srgbClr val="C00000"/>
                </a:solidFill>
                <a:cs typeface="Times" pitchFamily="18" charset="0"/>
              </a:rPr>
              <a:t>Photocatalyst</a:t>
            </a:r>
            <a:endParaRPr lang="en-US" dirty="0">
              <a:solidFill>
                <a:srgbClr val="C00000"/>
              </a:solidFill>
              <a:cs typeface="Times" pitchFamily="18" charset="0"/>
            </a:endParaRPr>
          </a:p>
        </p:txBody>
      </p:sp>
    </p:spTree>
    <p:extLst>
      <p:ext uri="{BB962C8B-B14F-4D97-AF65-F5344CB8AC3E}">
        <p14:creationId xmlns:p14="http://schemas.microsoft.com/office/powerpoint/2010/main" val="270086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15177"/>
            <a:ext cx="8378414" cy="5646928"/>
          </a:xfrm>
        </p:spPr>
        <p:txBody>
          <a:bodyPr/>
          <a:lstStyle/>
          <a:p>
            <a:pPr marL="0" indent="0">
              <a:lnSpc>
                <a:spcPct val="200000"/>
              </a:lnSpc>
              <a:buNone/>
            </a:pPr>
            <a:r>
              <a:rPr lang="en-US" sz="2400" b="1" dirty="0" smtClean="0">
                <a:solidFill>
                  <a:srgbClr val="C00000"/>
                </a:solidFill>
                <a:latin typeface="Times" pitchFamily="18" charset="0"/>
                <a:cs typeface="Times" pitchFamily="18" charset="0"/>
              </a:rPr>
              <a:t>2. Coupling of two semiconductors</a:t>
            </a:r>
            <a:r>
              <a:rPr lang="en-US" sz="2400" b="1" dirty="0" smtClean="0">
                <a:solidFill>
                  <a:srgbClr val="C00000"/>
                </a:solidFill>
              </a:rPr>
              <a:t>:</a:t>
            </a:r>
            <a:r>
              <a:rPr lang="en-US" sz="2400" dirty="0" smtClean="0">
                <a:solidFill>
                  <a:srgbClr val="C00000"/>
                </a:solidFill>
              </a:rPr>
              <a:t> </a:t>
            </a:r>
            <a:r>
              <a:rPr lang="en-US" sz="1800" dirty="0" smtClean="0"/>
              <a:t> </a:t>
            </a:r>
          </a:p>
          <a:p>
            <a:pPr marL="0" indent="0">
              <a:lnSpc>
                <a:spcPct val="200000"/>
              </a:lnSpc>
              <a:buNone/>
            </a:pPr>
            <a:r>
              <a:rPr lang="en-US" sz="2000" dirty="0" smtClean="0">
                <a:latin typeface="Times" pitchFamily="18" charset="0"/>
                <a:cs typeface="Times" pitchFamily="18" charset="0"/>
              </a:rPr>
              <a:t>Interfacial electron transfer between two semiconductors with different conduction band edges minimizes electron-hole recombination.</a:t>
            </a:r>
          </a:p>
          <a:p>
            <a:pPr marL="0" indent="0" algn="just">
              <a:lnSpc>
                <a:spcPct val="200000"/>
              </a:lnSpc>
              <a:buNone/>
            </a:pPr>
            <a:endParaRPr lang="en-US" sz="1800" dirty="0"/>
          </a:p>
          <a:p>
            <a:pPr marL="0" indent="0">
              <a:buNone/>
            </a:pPr>
            <a:r>
              <a:rPr lang="en-US" sz="1800" dirty="0" smtClean="0"/>
              <a:t> </a:t>
            </a:r>
            <a:endParaRPr lang="en-US" sz="1800" dirty="0"/>
          </a:p>
          <a:p>
            <a:pPr marL="0" indent="0">
              <a:buNone/>
            </a:pPr>
            <a:endParaRPr lang="en-US" sz="1800" dirty="0"/>
          </a:p>
        </p:txBody>
      </p:sp>
      <p:sp>
        <p:nvSpPr>
          <p:cNvPr id="4" name="Rectangle 3"/>
          <p:cNvSpPr/>
          <p:nvPr/>
        </p:nvSpPr>
        <p:spPr>
          <a:xfrm>
            <a:off x="2286000" y="6054328"/>
            <a:ext cx="4267200" cy="307777"/>
          </a:xfrm>
          <a:prstGeom prst="rect">
            <a:avLst/>
          </a:prstGeom>
        </p:spPr>
        <p:txBody>
          <a:bodyPr wrap="square">
            <a:spAutoFit/>
          </a:bodyPr>
          <a:lstStyle/>
          <a:p>
            <a:r>
              <a:rPr lang="en-US" sz="1400" dirty="0" smtClean="0">
                <a:latin typeface="Times New Roman" pitchFamily="18" charset="0"/>
                <a:cs typeface="Times New Roman" pitchFamily="18" charset="0"/>
              </a:rPr>
              <a:t>             </a:t>
            </a:r>
            <a:r>
              <a:rPr lang="en-US" sz="1400" dirty="0" smtClean="0">
                <a:cs typeface="Times" pitchFamily="18" charset="0"/>
              </a:rPr>
              <a:t>Wang et al. </a:t>
            </a:r>
            <a:r>
              <a:rPr lang="en-US" sz="1400" i="1" dirty="0">
                <a:cs typeface="Times" pitchFamily="18" charset="0"/>
              </a:rPr>
              <a:t>Chem. Commun., </a:t>
            </a:r>
            <a:r>
              <a:rPr lang="en-US" sz="1400" b="1" dirty="0">
                <a:cs typeface="Times" pitchFamily="18" charset="0"/>
              </a:rPr>
              <a:t>2009</a:t>
            </a:r>
            <a:r>
              <a:rPr lang="en-US" sz="1400" dirty="0">
                <a:cs typeface="Times" pitchFamily="18" charset="0"/>
              </a:rPr>
              <a:t>, </a:t>
            </a:r>
            <a:r>
              <a:rPr lang="en-US" sz="1400" dirty="0" smtClean="0">
                <a:cs typeface="Times" pitchFamily="18" charset="0"/>
              </a:rPr>
              <a:t> 3452–3454</a:t>
            </a:r>
            <a:r>
              <a:rPr lang="en-US" sz="1400" dirty="0" smtClean="0"/>
              <a:t>.</a:t>
            </a:r>
            <a:endParaRPr lang="en-US" sz="1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36689"/>
            <a:ext cx="4824413" cy="296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540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254" y="685800"/>
            <a:ext cx="8690386" cy="1968296"/>
          </a:xfrm>
          <a:prstGeom prst="rect">
            <a:avLst/>
          </a:prstGeom>
        </p:spPr>
        <p:txBody>
          <a:bodyPr wrap="square">
            <a:spAutoFit/>
          </a:bodyPr>
          <a:lstStyle/>
          <a:p>
            <a:pPr>
              <a:lnSpc>
                <a:spcPct val="200000"/>
              </a:lnSpc>
            </a:pPr>
            <a:r>
              <a:rPr lang="en-US" b="1" dirty="0" smtClean="0">
                <a:solidFill>
                  <a:srgbClr val="C00000"/>
                </a:solidFill>
                <a:cs typeface="Times" pitchFamily="18" charset="0"/>
              </a:rPr>
              <a:t>3. Dye sensitization:</a:t>
            </a:r>
            <a:r>
              <a:rPr lang="en-US" dirty="0" smtClean="0">
                <a:cs typeface="Times" pitchFamily="18" charset="0"/>
              </a:rPr>
              <a:t> </a:t>
            </a:r>
          </a:p>
          <a:p>
            <a:pPr>
              <a:lnSpc>
                <a:spcPct val="200000"/>
              </a:lnSpc>
            </a:pPr>
            <a:r>
              <a:rPr lang="en-US" sz="2000" dirty="0" smtClean="0"/>
              <a:t>The  </a:t>
            </a:r>
            <a:r>
              <a:rPr lang="en-US" sz="2000" dirty="0"/>
              <a:t>splitting of pure </a:t>
            </a:r>
            <a:r>
              <a:rPr lang="en-US" sz="2000" dirty="0" smtClean="0"/>
              <a:t>water was </a:t>
            </a:r>
            <a:r>
              <a:rPr lang="en-US" sz="2000" dirty="0"/>
              <a:t>achieved with </a:t>
            </a:r>
            <a:r>
              <a:rPr lang="en-US" sz="2000" dirty="0" smtClean="0"/>
              <a:t> dye-coated photocatalyst </a:t>
            </a:r>
            <a:r>
              <a:rPr lang="en-US" sz="2000" dirty="0"/>
              <a:t>which is </a:t>
            </a:r>
            <a:r>
              <a:rPr lang="en-US" sz="2000" dirty="0" smtClean="0"/>
              <a:t>attributed to good </a:t>
            </a:r>
            <a:r>
              <a:rPr lang="en-US" sz="2000" dirty="0"/>
              <a:t>electronic contact between dye and </a:t>
            </a:r>
            <a:r>
              <a:rPr lang="en-US" sz="2000" dirty="0" smtClean="0"/>
              <a:t>photocatalyst.</a:t>
            </a:r>
            <a:endParaRPr lang="en-US" sz="2000" dirty="0"/>
          </a:p>
        </p:txBody>
      </p:sp>
      <p:pic>
        <p:nvPicPr>
          <p:cNvPr id="1026" name="Picture 2" descr="http://onlinelibrary.wiley.com.ezproxy.usd.edu/store/10.1002/anie.200503316/asset/image_m/mcontent.gif?v=1&amp;s=cfa7416e887a3c8ae8082c0c90332f0d1ab2f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3733800" cy="2676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8454" y="6102867"/>
            <a:ext cx="4635693" cy="307777"/>
          </a:xfrm>
          <a:prstGeom prst="rect">
            <a:avLst/>
          </a:prstGeom>
        </p:spPr>
        <p:txBody>
          <a:bodyPr wrap="none">
            <a:spAutoFit/>
          </a:bodyPr>
          <a:lstStyle/>
          <a:p>
            <a:pPr algn="ctr"/>
            <a:r>
              <a:rPr lang="en-US" sz="1400" dirty="0" smtClean="0">
                <a:cs typeface="Times" pitchFamily="18" charset="0"/>
              </a:rPr>
              <a:t>Hagiwara et al.  </a:t>
            </a:r>
            <a:r>
              <a:rPr lang="de-DE" sz="1400" i="1" dirty="0" smtClean="0">
                <a:cs typeface="Times" pitchFamily="18" charset="0"/>
              </a:rPr>
              <a:t>Angew</a:t>
            </a:r>
            <a:r>
              <a:rPr lang="de-DE" sz="1400" i="1" dirty="0">
                <a:cs typeface="Times" pitchFamily="18" charset="0"/>
              </a:rPr>
              <a:t>. Chem. Int. Ed</a:t>
            </a:r>
            <a:r>
              <a:rPr lang="de-DE" sz="1400" dirty="0" smtClean="0">
                <a:cs typeface="Times" pitchFamily="18" charset="0"/>
              </a:rPr>
              <a:t>., </a:t>
            </a:r>
            <a:r>
              <a:rPr lang="de-DE" sz="1400" b="1" dirty="0">
                <a:cs typeface="Times" pitchFamily="18" charset="0"/>
              </a:rPr>
              <a:t>2006</a:t>
            </a:r>
            <a:r>
              <a:rPr lang="de-DE" sz="1400" dirty="0">
                <a:cs typeface="Times" pitchFamily="18" charset="0"/>
              </a:rPr>
              <a:t>, 45, </a:t>
            </a:r>
            <a:r>
              <a:rPr lang="de-DE" sz="1400" dirty="0" smtClean="0">
                <a:cs typeface="Times" pitchFamily="18" charset="0"/>
              </a:rPr>
              <a:t>1420–1422</a:t>
            </a:r>
            <a:r>
              <a:rPr lang="de-DE"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320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0600"/>
            <a:ext cx="9220200" cy="5139869"/>
          </a:xfrm>
          <a:prstGeom prst="rect">
            <a:avLst/>
          </a:prstGeom>
        </p:spPr>
        <p:txBody>
          <a:bodyPr wrap="square">
            <a:spAutoFit/>
          </a:bodyPr>
          <a:lstStyle/>
          <a:p>
            <a:pPr>
              <a:lnSpc>
                <a:spcPct val="200000"/>
              </a:lnSpc>
            </a:pPr>
            <a:r>
              <a:rPr lang="en-US" b="1" dirty="0">
                <a:solidFill>
                  <a:srgbClr val="C00000"/>
                </a:solidFill>
                <a:cs typeface="Times" pitchFamily="18" charset="0"/>
              </a:rPr>
              <a:t>4</a:t>
            </a:r>
            <a:r>
              <a:rPr lang="en-US" b="1" dirty="0" smtClean="0">
                <a:solidFill>
                  <a:srgbClr val="C00000"/>
                </a:solidFill>
                <a:cs typeface="Times" pitchFamily="18" charset="0"/>
              </a:rPr>
              <a:t>. Doping with metal ions (Fe</a:t>
            </a:r>
            <a:r>
              <a:rPr lang="en-US" b="1" baseline="30000" dirty="0" smtClean="0">
                <a:solidFill>
                  <a:srgbClr val="C00000"/>
                </a:solidFill>
                <a:cs typeface="Times" pitchFamily="18" charset="0"/>
              </a:rPr>
              <a:t>3+</a:t>
            </a:r>
            <a:r>
              <a:rPr lang="en-US" b="1" dirty="0" smtClean="0">
                <a:solidFill>
                  <a:srgbClr val="C00000"/>
                </a:solidFill>
                <a:cs typeface="Times" pitchFamily="18" charset="0"/>
              </a:rPr>
              <a:t>, V</a:t>
            </a:r>
            <a:r>
              <a:rPr lang="en-US" b="1" baseline="30000" dirty="0" smtClean="0">
                <a:solidFill>
                  <a:srgbClr val="C00000"/>
                </a:solidFill>
                <a:cs typeface="Times" pitchFamily="18" charset="0"/>
              </a:rPr>
              <a:t>5+ </a:t>
            </a:r>
            <a:r>
              <a:rPr lang="en-US" b="1" dirty="0" smtClean="0">
                <a:solidFill>
                  <a:srgbClr val="C00000"/>
                </a:solidFill>
                <a:cs typeface="Times" pitchFamily="18" charset="0"/>
              </a:rPr>
              <a:t>etc.) and non-metals (N, C, S etc.)</a:t>
            </a:r>
          </a:p>
          <a:p>
            <a:pPr>
              <a:lnSpc>
                <a:spcPct val="200000"/>
              </a:lnSpc>
            </a:pPr>
            <a:r>
              <a:rPr lang="en-US" sz="2000" dirty="0" smtClean="0">
                <a:cs typeface="Times" pitchFamily="18" charset="0"/>
              </a:rPr>
              <a:t>The doping process helps to introduces </a:t>
            </a:r>
            <a:r>
              <a:rPr lang="en-US" sz="2000" dirty="0">
                <a:cs typeface="Times" pitchFamily="18" charset="0"/>
              </a:rPr>
              <a:t>additional states in </a:t>
            </a:r>
            <a:r>
              <a:rPr lang="en-US" sz="2000" dirty="0" smtClean="0">
                <a:cs typeface="Times" pitchFamily="18" charset="0"/>
              </a:rPr>
              <a:t>the TiO</a:t>
            </a:r>
            <a:r>
              <a:rPr lang="en-US" sz="2000" baseline="-25000" dirty="0" smtClean="0">
                <a:cs typeface="Times" pitchFamily="18" charset="0"/>
              </a:rPr>
              <a:t>2</a:t>
            </a:r>
            <a:r>
              <a:rPr lang="en-US" sz="2000" dirty="0" smtClean="0">
                <a:cs typeface="Times" pitchFamily="18" charset="0"/>
              </a:rPr>
              <a:t> there-by reducing the band gap and improving the visible light absorbing properties. </a:t>
            </a:r>
          </a:p>
          <a:p>
            <a:pPr>
              <a:lnSpc>
                <a:spcPct val="200000"/>
              </a:lnSpc>
            </a:pPr>
            <a:r>
              <a:rPr lang="en-US" sz="2000" b="1" dirty="0" smtClean="0">
                <a:latin typeface="+mn-lt"/>
              </a:rPr>
              <a:t> </a:t>
            </a:r>
            <a:r>
              <a:rPr lang="en-US" sz="2000" b="1" dirty="0" smtClean="0">
                <a:cs typeface="Times" pitchFamily="18" charset="0"/>
              </a:rPr>
              <a:t>Drawbacks</a:t>
            </a:r>
            <a:r>
              <a:rPr lang="en-US" sz="2000" b="1" dirty="0">
                <a:cs typeface="Times" pitchFamily="18" charset="0"/>
              </a:rPr>
              <a:t>: </a:t>
            </a:r>
            <a:endParaRPr lang="en-US" sz="2000" b="1" dirty="0" smtClean="0">
              <a:cs typeface="Times" pitchFamily="18" charset="0"/>
            </a:endParaRPr>
          </a:p>
          <a:p>
            <a:pPr marL="342900" indent="-342900">
              <a:lnSpc>
                <a:spcPct val="200000"/>
              </a:lnSpc>
              <a:buFont typeface="Arial" pitchFamily="34" charset="0"/>
              <a:buChar char="•"/>
            </a:pPr>
            <a:r>
              <a:rPr lang="en-US" sz="2000" dirty="0" smtClean="0">
                <a:cs typeface="Times" pitchFamily="18" charset="0"/>
              </a:rPr>
              <a:t>The </a:t>
            </a:r>
            <a:r>
              <a:rPr lang="en-US" sz="2000" dirty="0">
                <a:cs typeface="Times" pitchFamily="18" charset="0"/>
              </a:rPr>
              <a:t>new energy states introduced  </a:t>
            </a:r>
            <a:r>
              <a:rPr lang="en-US" sz="2000" dirty="0" smtClean="0">
                <a:cs typeface="Times" pitchFamily="18" charset="0"/>
              </a:rPr>
              <a:t>into </a:t>
            </a:r>
            <a:r>
              <a:rPr lang="en-US" sz="2000" dirty="0">
                <a:cs typeface="Times" pitchFamily="18" charset="0"/>
              </a:rPr>
              <a:t>the composite material </a:t>
            </a:r>
            <a:r>
              <a:rPr lang="en-US" sz="2000" dirty="0" smtClean="0">
                <a:cs typeface="Times" pitchFamily="18" charset="0"/>
              </a:rPr>
              <a:t>can also act </a:t>
            </a:r>
            <a:r>
              <a:rPr lang="en-US" sz="2000" dirty="0">
                <a:cs typeface="Times" pitchFamily="18" charset="0"/>
              </a:rPr>
              <a:t>as </a:t>
            </a:r>
            <a:r>
              <a:rPr lang="en-US" sz="2000" dirty="0" smtClean="0">
                <a:cs typeface="Times" pitchFamily="18" charset="0"/>
              </a:rPr>
              <a:t>recombination  center  </a:t>
            </a:r>
            <a:r>
              <a:rPr lang="en-US" sz="2000" dirty="0">
                <a:cs typeface="Times" pitchFamily="18" charset="0"/>
              </a:rPr>
              <a:t>for </a:t>
            </a:r>
            <a:r>
              <a:rPr lang="en-US" sz="2000" dirty="0" smtClean="0">
                <a:cs typeface="Times" pitchFamily="18" charset="0"/>
              </a:rPr>
              <a:t>excitonic species especially when dopant concentration is high.</a:t>
            </a:r>
          </a:p>
          <a:p>
            <a:pPr marL="342900" indent="-342900">
              <a:lnSpc>
                <a:spcPct val="200000"/>
              </a:lnSpc>
              <a:buFont typeface="Arial" pitchFamily="34" charset="0"/>
              <a:buChar char="•"/>
            </a:pPr>
            <a:r>
              <a:rPr lang="en-US" sz="2000" dirty="0" smtClean="0">
                <a:cs typeface="Times" pitchFamily="18" charset="0"/>
              </a:rPr>
              <a:t>Thermal instability of the dopant.</a:t>
            </a:r>
            <a:endParaRPr lang="en-US" sz="2000" dirty="0">
              <a:cs typeface="Times" pitchFamily="18" charset="0"/>
            </a:endParaRPr>
          </a:p>
        </p:txBody>
      </p:sp>
    </p:spTree>
    <p:extLst>
      <p:ext uri="{BB962C8B-B14F-4D97-AF65-F5344CB8AC3E}">
        <p14:creationId xmlns:p14="http://schemas.microsoft.com/office/powerpoint/2010/main" val="138551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65163" y="1342032"/>
            <a:ext cx="8229600" cy="4876800"/>
          </a:xfrm>
          <a:prstGeom prst="rect">
            <a:avLst/>
          </a:prstGeom>
        </p:spPr>
        <p:txBody>
          <a:bodyPr vert="horz">
            <a:normAutofit/>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n-cs"/>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just"/>
            <a:r>
              <a:rPr lang="en-US" sz="2400" b="1" dirty="0" smtClean="0">
                <a:solidFill>
                  <a:srgbClr val="C00000"/>
                </a:solidFill>
                <a:latin typeface="Times" pitchFamily="18" charset="0"/>
                <a:cs typeface="Times" pitchFamily="18" charset="0"/>
              </a:rPr>
              <a:t>Limitations of TiO</a:t>
            </a:r>
            <a:r>
              <a:rPr lang="en-US" sz="2400" b="1" baseline="-25000" dirty="0" smtClean="0">
                <a:solidFill>
                  <a:srgbClr val="C00000"/>
                </a:solidFill>
                <a:latin typeface="Times" pitchFamily="18" charset="0"/>
                <a:cs typeface="Times" pitchFamily="18" charset="0"/>
              </a:rPr>
              <a:t>2</a:t>
            </a:r>
          </a:p>
          <a:p>
            <a:pPr marL="457200" indent="-457200" algn="just">
              <a:buFont typeface="Arial" pitchFamily="34" charset="0"/>
              <a:buChar char="•"/>
            </a:pPr>
            <a:r>
              <a:rPr lang="en-US" sz="2000" dirty="0" smtClean="0">
                <a:latin typeface="Times" pitchFamily="18" charset="0"/>
                <a:cs typeface="Times" pitchFamily="18" charset="0"/>
              </a:rPr>
              <a:t>Absorbs only UV irradiation - Less &lt;5% solar radiation.</a:t>
            </a:r>
          </a:p>
          <a:p>
            <a:pPr marL="457200" indent="-457200" algn="just">
              <a:buFont typeface="Arial" pitchFamily="34" charset="0"/>
              <a:buChar char="•"/>
            </a:pPr>
            <a:r>
              <a:rPr lang="en-US" sz="2000" dirty="0" smtClean="0">
                <a:latin typeface="Times" pitchFamily="18" charset="0"/>
                <a:cs typeface="Times" pitchFamily="18" charset="0"/>
              </a:rPr>
              <a:t>Electron-hole recombination </a:t>
            </a:r>
            <a:r>
              <a:rPr lang="en-US" sz="2000" dirty="0">
                <a:latin typeface="Times" pitchFamily="18" charset="0"/>
                <a:cs typeface="Times" pitchFamily="18" charset="0"/>
              </a:rPr>
              <a:t>high - </a:t>
            </a:r>
            <a:r>
              <a:rPr lang="en-US" sz="2000" dirty="0" smtClean="0">
                <a:latin typeface="Times" pitchFamily="18" charset="0"/>
                <a:cs typeface="Times" pitchFamily="18" charset="0"/>
              </a:rPr>
              <a:t>retards efficiencies.</a:t>
            </a:r>
          </a:p>
          <a:p>
            <a:pPr algn="just"/>
            <a:endParaRPr lang="en-US" sz="2000" dirty="0" smtClean="0">
              <a:latin typeface="Times" pitchFamily="18" charset="0"/>
              <a:cs typeface="Times" pitchFamily="18" charset="0"/>
            </a:endParaRPr>
          </a:p>
          <a:p>
            <a:pPr algn="just"/>
            <a:r>
              <a:rPr lang="en-US" sz="2400" b="1" dirty="0">
                <a:solidFill>
                  <a:srgbClr val="C00000"/>
                </a:solidFill>
                <a:latin typeface="Times" pitchFamily="18" charset="0"/>
                <a:cs typeface="Times" pitchFamily="18" charset="0"/>
              </a:rPr>
              <a:t>C</a:t>
            </a:r>
            <a:r>
              <a:rPr lang="en-US" sz="2400" b="1" dirty="0" smtClean="0">
                <a:solidFill>
                  <a:srgbClr val="C00000"/>
                </a:solidFill>
                <a:latin typeface="Times" pitchFamily="18" charset="0"/>
                <a:cs typeface="Times" pitchFamily="18" charset="0"/>
              </a:rPr>
              <a:t>arbon support</a:t>
            </a:r>
            <a:endParaRPr lang="en-US" sz="2400" b="1" baseline="-25000" dirty="0" smtClean="0">
              <a:solidFill>
                <a:srgbClr val="C00000"/>
              </a:solidFill>
              <a:latin typeface="Times" pitchFamily="18" charset="0"/>
              <a:cs typeface="Times" pitchFamily="18" charset="0"/>
            </a:endParaRPr>
          </a:p>
          <a:p>
            <a:pPr marL="457200" indent="-457200" algn="just">
              <a:buFont typeface="Arial" pitchFamily="34" charset="0"/>
              <a:buChar char="•"/>
            </a:pPr>
            <a:r>
              <a:rPr lang="en-US" sz="2000" dirty="0" smtClean="0">
                <a:latin typeface="Times" pitchFamily="18" charset="0"/>
                <a:cs typeface="Times" pitchFamily="18" charset="0"/>
              </a:rPr>
              <a:t>Enhances the visible light absorbing ability of TiO</a:t>
            </a:r>
            <a:r>
              <a:rPr lang="en-US" sz="2000" baseline="-25000" dirty="0" smtClean="0">
                <a:latin typeface="Times" pitchFamily="18" charset="0"/>
                <a:cs typeface="Times" pitchFamily="18" charset="0"/>
              </a:rPr>
              <a:t>2</a:t>
            </a:r>
            <a:r>
              <a:rPr lang="en-US" sz="2000" dirty="0" smtClean="0">
                <a:latin typeface="Times" pitchFamily="18" charset="0"/>
                <a:cs typeface="Times" pitchFamily="18" charset="0"/>
              </a:rPr>
              <a:t> thereby improving the efficiency of photocatalytic process.</a:t>
            </a:r>
          </a:p>
          <a:p>
            <a:pPr marL="457200" indent="-457200" algn="just">
              <a:buFont typeface="Arial" pitchFamily="34" charset="0"/>
              <a:buChar char="•"/>
            </a:pPr>
            <a:r>
              <a:rPr lang="en-US" sz="2000" dirty="0" smtClean="0">
                <a:latin typeface="Times" pitchFamily="18" charset="0"/>
                <a:cs typeface="Times" pitchFamily="18" charset="0"/>
              </a:rPr>
              <a:t>Provides large-surface area to volume ratio of TiO</a:t>
            </a:r>
            <a:r>
              <a:rPr lang="en-US" sz="2000" baseline="-25000" dirty="0" smtClean="0">
                <a:latin typeface="Times" pitchFamily="18" charset="0"/>
                <a:cs typeface="Times" pitchFamily="18" charset="0"/>
              </a:rPr>
              <a:t>2</a:t>
            </a:r>
            <a:r>
              <a:rPr lang="en-US" sz="2000" dirty="0" smtClean="0">
                <a:latin typeface="Times" pitchFamily="18" charset="0"/>
                <a:cs typeface="Times" pitchFamily="18" charset="0"/>
              </a:rPr>
              <a:t> crystallites which improves the exposure of electrons and holes for reactions with substrates.</a:t>
            </a:r>
          </a:p>
          <a:p>
            <a:pPr marL="457200" indent="-457200" algn="just">
              <a:buFont typeface="Arial" pitchFamily="34" charset="0"/>
              <a:buChar char="•"/>
            </a:pPr>
            <a:r>
              <a:rPr lang="en-US" sz="2000" dirty="0" smtClean="0">
                <a:latin typeface="Times" pitchFamily="18" charset="0"/>
                <a:cs typeface="Times" pitchFamily="18" charset="0"/>
              </a:rPr>
              <a:t>Enhance the synergetic effect between various TiO</a:t>
            </a:r>
            <a:r>
              <a:rPr lang="en-US" sz="2000" baseline="-25000" dirty="0" smtClean="0">
                <a:latin typeface="Times" pitchFamily="18" charset="0"/>
                <a:cs typeface="Times" pitchFamily="18" charset="0"/>
              </a:rPr>
              <a:t>2</a:t>
            </a:r>
            <a:r>
              <a:rPr lang="en-US" sz="2000" dirty="0" smtClean="0">
                <a:latin typeface="Times" pitchFamily="18" charset="0"/>
                <a:cs typeface="Times" pitchFamily="18" charset="0"/>
              </a:rPr>
              <a:t> phases.</a:t>
            </a:r>
          </a:p>
          <a:p>
            <a:pPr marL="457200" indent="-457200" algn="just">
              <a:buFont typeface="Arial" pitchFamily="34" charset="0"/>
              <a:buChar char="•"/>
            </a:pPr>
            <a:r>
              <a:rPr lang="en-US" sz="2000" dirty="0" smtClean="0">
                <a:latin typeface="Times" pitchFamily="18" charset="0"/>
                <a:cs typeface="Times" pitchFamily="18" charset="0"/>
              </a:rPr>
              <a:t>May suppress the complete phase transformation of anatase to rutile in TiO</a:t>
            </a:r>
            <a:r>
              <a:rPr lang="en-US" sz="2000" baseline="-25000" dirty="0" smtClean="0">
                <a:latin typeface="Times" pitchFamily="18" charset="0"/>
                <a:cs typeface="Times" pitchFamily="18" charset="0"/>
              </a:rPr>
              <a:t>2</a:t>
            </a:r>
            <a:r>
              <a:rPr lang="en-US" sz="2000" dirty="0" smtClean="0">
                <a:latin typeface="Times" pitchFamily="18" charset="0"/>
                <a:cs typeface="Times" pitchFamily="18" charset="0"/>
              </a:rPr>
              <a:t>.</a:t>
            </a:r>
          </a:p>
        </p:txBody>
      </p:sp>
      <p:sp>
        <p:nvSpPr>
          <p:cNvPr id="2" name="TextBox 1"/>
          <p:cNvSpPr txBox="1"/>
          <p:nvPr/>
        </p:nvSpPr>
        <p:spPr>
          <a:xfrm>
            <a:off x="3048000" y="381000"/>
            <a:ext cx="2135521" cy="461665"/>
          </a:xfrm>
          <a:prstGeom prst="rect">
            <a:avLst/>
          </a:prstGeom>
          <a:noFill/>
        </p:spPr>
        <p:txBody>
          <a:bodyPr wrap="none" rtlCol="0">
            <a:spAutoFit/>
          </a:bodyPr>
          <a:lstStyle/>
          <a:p>
            <a:r>
              <a:rPr lang="en-US" b="1" dirty="0" smtClean="0"/>
              <a:t> </a:t>
            </a:r>
            <a:r>
              <a:rPr lang="en-US" b="1" dirty="0">
                <a:solidFill>
                  <a:srgbClr val="C00000"/>
                </a:solidFill>
                <a:cs typeface="Times" pitchFamily="18" charset="0"/>
              </a:rPr>
              <a:t>Why </a:t>
            </a:r>
            <a:r>
              <a:rPr lang="en-US" b="1" dirty="0" smtClean="0">
                <a:solidFill>
                  <a:srgbClr val="C00000"/>
                </a:solidFill>
                <a:cs typeface="Times" pitchFamily="18" charset="0"/>
              </a:rPr>
              <a:t>Carbon?</a:t>
            </a:r>
            <a:endParaRPr lang="en-US" b="1" dirty="0">
              <a:solidFill>
                <a:srgbClr val="C00000"/>
              </a:solidFill>
              <a:cs typeface="Times" pitchFamily="18" charset="0"/>
            </a:endParaRPr>
          </a:p>
        </p:txBody>
      </p:sp>
    </p:spTree>
    <p:extLst>
      <p:ext uri="{BB962C8B-B14F-4D97-AF65-F5344CB8AC3E}">
        <p14:creationId xmlns:p14="http://schemas.microsoft.com/office/powerpoint/2010/main" val="283100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3344</TotalTime>
  <Words>2719</Words>
  <Application>Microsoft Office PowerPoint</Application>
  <PresentationFormat>On-screen Show (4:3)</PresentationFormat>
  <Paragraphs>242</Paragraphs>
  <Slides>37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Blank Presentation</vt:lpstr>
      <vt:lpstr>Graph</vt:lpstr>
      <vt:lpstr>Carbon-titania composites for solar hydrogen production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Hydrothermal Synthesis of Carbon-TiO2 composite material from sucrose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tungsten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reinhardt</dc:creator>
  <cp:lastModifiedBy>RTK</cp:lastModifiedBy>
  <cp:revision>236</cp:revision>
  <dcterms:created xsi:type="dcterms:W3CDTF">2007-10-10T19:07:07Z</dcterms:created>
  <dcterms:modified xsi:type="dcterms:W3CDTF">2013-02-13T01:24:59Z</dcterms:modified>
</cp:coreProperties>
</file>