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7" r:id="rId17"/>
    <p:sldId id="278" r:id="rId18"/>
    <p:sldId id="271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91" d="100"/>
          <a:sy n="91" d="100"/>
        </p:scale>
        <p:origin x="-1157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CCB2-1A7C-444C-AC66-00B22A69D098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1F2E-9D29-4B4F-91F2-F59DAAEF9D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626079" cy="120032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endParaRPr lang="en-US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1D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compounds of Mo/W for </a:t>
            </a:r>
            <a:r>
              <a:rPr lang="en-US" sz="2400" b="1" dirty="0" err="1">
                <a:solidFill>
                  <a:srgbClr val="C00000"/>
                </a:solidFill>
                <a:latin typeface="Comic Sans MS" pitchFamily="66" charset="0"/>
              </a:rPr>
              <a:t>electrochemcial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applications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7004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MoS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Nanotube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Synthesis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914400"/>
            <a:ext cx="387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Treatment of MoO</a:t>
            </a:r>
            <a:r>
              <a:rPr lang="en-US" i="1" baseline="-25000" dirty="0" smtClean="0"/>
              <a:t>2</a:t>
            </a:r>
            <a:r>
              <a:rPr lang="en-US" i="1" dirty="0" smtClean="0"/>
              <a:t> nanorods with H</a:t>
            </a:r>
            <a:r>
              <a:rPr lang="en-US" i="1" baseline="-25000" dirty="0" smtClean="0"/>
              <a:t>2</a:t>
            </a:r>
            <a:r>
              <a:rPr lang="en-US" i="1" dirty="0" smtClean="0"/>
              <a:t>S</a:t>
            </a:r>
            <a:endParaRPr lang="en-US" i="1" dirty="0"/>
          </a:p>
        </p:txBody>
      </p:sp>
      <p:pic>
        <p:nvPicPr>
          <p:cNvPr id="4" name="Picture 5" descr="MoS-S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31813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EM-2-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2178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M-MoS2-2-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590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TEM-MoS2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14800"/>
            <a:ext cx="26670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MoS2-XRD"/>
          <p:cNvPicPr>
            <a:picLocks noChangeAspect="1" noChangeArrowheads="1"/>
          </p:cNvPicPr>
          <p:nvPr/>
        </p:nvPicPr>
        <p:blipFill>
          <a:blip r:embed="rId6" cstate="print"/>
          <a:srcRect l="12909" t="9764" r="12091" b="5882"/>
          <a:stretch>
            <a:fillRect/>
          </a:stretch>
        </p:blipFill>
        <p:spPr bwMode="auto">
          <a:xfrm>
            <a:off x="5638800" y="3984625"/>
            <a:ext cx="3306349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76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Diameter of the </a:t>
            </a:r>
            <a:r>
              <a:rPr lang="en-US" dirty="0" err="1" smtClean="0">
                <a:solidFill>
                  <a:srgbClr val="3333FF"/>
                </a:solidFill>
              </a:rPr>
              <a:t>nanotube</a:t>
            </a:r>
            <a:r>
              <a:rPr lang="en-US" dirty="0" smtClean="0">
                <a:solidFill>
                  <a:srgbClr val="3333FF"/>
                </a:solidFill>
              </a:rPr>
              <a:t>: ~ 60 nm, Inner diameter: 15 nm; Length: ~ 550 nm to 1 </a:t>
            </a:r>
            <a:r>
              <a:rPr lang="en-US" dirty="0" smtClean="0">
                <a:solidFill>
                  <a:srgbClr val="3333FF"/>
                </a:solidFill>
                <a:sym typeface="Symbol" pitchFamily="18" charset="2"/>
              </a:rPr>
              <a:t>m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7004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WS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Nanotube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Synthesis</a:t>
            </a:r>
          </a:p>
        </p:txBody>
      </p:sp>
      <p:pic>
        <p:nvPicPr>
          <p:cNvPr id="3" name="Picture 9" descr="SEM-WS2"/>
          <p:cNvPicPr>
            <a:picLocks noChangeAspect="1" noChangeArrowheads="1"/>
          </p:cNvPicPr>
          <p:nvPr/>
        </p:nvPicPr>
        <p:blipFill>
          <a:blip r:embed="rId2" cstate="print">
            <a:lum contrast="2000"/>
          </a:blip>
          <a:srcRect/>
          <a:stretch>
            <a:fillRect/>
          </a:stretch>
        </p:blipFill>
        <p:spPr bwMode="auto">
          <a:xfrm>
            <a:off x="1219200" y="4071937"/>
            <a:ext cx="34464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EM-WS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931" y="913326"/>
            <a:ext cx="3149379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06294"/>
            <a:ext cx="3200400" cy="3132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00600" y="4343400"/>
            <a:ext cx="42754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Short nanorods: 20-40 nm length and </a:t>
            </a:r>
            <a:endParaRPr lang="en-US" b="1" dirty="0" smtClean="0">
              <a:solidFill>
                <a:srgbClr val="0066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8-20 </a:t>
            </a:r>
            <a:r>
              <a:rPr lang="en-US" b="1" dirty="0">
                <a:solidFill>
                  <a:srgbClr val="006600"/>
                </a:solidFill>
              </a:rPr>
              <a:t>nm width</a:t>
            </a:r>
          </a:p>
          <a:p>
            <a:r>
              <a:rPr lang="en-US" b="1" dirty="0">
                <a:solidFill>
                  <a:srgbClr val="006600"/>
                </a:solidFill>
              </a:rPr>
              <a:t>Irregular shaped </a:t>
            </a:r>
            <a:r>
              <a:rPr lang="en-US" b="1" dirty="0" err="1">
                <a:solidFill>
                  <a:srgbClr val="006600"/>
                </a:solidFill>
              </a:rPr>
              <a:t>nanoparticles</a:t>
            </a:r>
            <a:r>
              <a:rPr lang="en-US" b="1" dirty="0">
                <a:solidFill>
                  <a:srgbClr val="00660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6600"/>
                </a:solidFill>
              </a:rPr>
              <a:t>Interplanar</a:t>
            </a:r>
            <a:r>
              <a:rPr lang="en-US" b="1" dirty="0">
                <a:solidFill>
                  <a:srgbClr val="006600"/>
                </a:solidFill>
              </a:rPr>
              <a:t> spacing: 0.61 nm  - (003) plane </a:t>
            </a:r>
            <a:endParaRPr lang="en-US" b="1" dirty="0" smtClean="0">
              <a:solidFill>
                <a:srgbClr val="0066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of </a:t>
            </a:r>
            <a:r>
              <a:rPr lang="en-US" b="1" dirty="0">
                <a:solidFill>
                  <a:srgbClr val="006600"/>
                </a:solidFill>
              </a:rPr>
              <a:t>WS</a:t>
            </a:r>
            <a:r>
              <a:rPr lang="en-US" b="1" baseline="-25000" dirty="0">
                <a:solidFill>
                  <a:srgbClr val="0066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9" y="76200"/>
            <a:ext cx="826380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Methanol Oxidation Electrocatalysts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69967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Catalyst: Platinum (H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PtCl</a:t>
            </a:r>
            <a:r>
              <a:rPr lang="en-US" baseline="-25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precursor)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Catalyst supports: WO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nanorods (represented as WO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NR),  WO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NR-CNT,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WO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NR-C (</a:t>
            </a:r>
            <a:r>
              <a:rPr lang="en-US" dirty="0" err="1" smtClean="0">
                <a:solidFill>
                  <a:srgbClr val="0000FF"/>
                </a:solidFill>
              </a:rPr>
              <a:t>vulcan</a:t>
            </a:r>
            <a:r>
              <a:rPr lang="en-US" dirty="0" smtClean="0">
                <a:solidFill>
                  <a:srgbClr val="0000FF"/>
                </a:solidFill>
              </a:rPr>
              <a:t> XC) and WO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B (commercial WO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Method for metal reduction: Hydrogen reduction at 450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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5" descr="TEM-PTWC"/>
          <p:cNvPicPr>
            <a:picLocks noChangeAspect="1" noChangeArrowheads="1"/>
          </p:cNvPicPr>
          <p:nvPr/>
        </p:nvPicPr>
        <p:blipFill>
          <a:blip r:embed="rId2" cstate="print">
            <a:lum bright="6000" contrast="34000"/>
          </a:blip>
          <a:srcRect t="8437"/>
          <a:stretch>
            <a:fillRect/>
          </a:stretch>
        </p:blipFill>
        <p:spPr bwMode="auto">
          <a:xfrm>
            <a:off x="3810000" y="4645290"/>
            <a:ext cx="4724400" cy="221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09600" y="2437326"/>
            <a:ext cx="7976994" cy="2663312"/>
            <a:chOff x="609600" y="2437326"/>
            <a:chExt cx="7976994" cy="266331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09600" y="2514600"/>
              <a:ext cx="2819400" cy="2514599"/>
              <a:chOff x="720" y="624"/>
              <a:chExt cx="2459" cy="2459"/>
            </a:xfrm>
          </p:grpSpPr>
          <p:pic>
            <p:nvPicPr>
              <p:cNvPr id="5" name="Picture 8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" y="624"/>
                <a:ext cx="2459" cy="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720" y="2842"/>
                <a:ext cx="3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Times New Roman" pitchFamily="18" charset="0"/>
                  </a:rPr>
                  <a:t>50 nm</a:t>
                </a:r>
              </a:p>
            </p:txBody>
          </p:sp>
        </p:grpSp>
        <p:pic>
          <p:nvPicPr>
            <p:cNvPr id="7" name="Picture 4" descr="TEM-PtWCNT"/>
            <p:cNvPicPr>
              <a:picLocks noChangeAspect="1" noChangeArrowheads="1"/>
            </p:cNvPicPr>
            <p:nvPr/>
          </p:nvPicPr>
          <p:blipFill>
            <a:blip r:embed="rId4" cstate="print"/>
            <a:srcRect t="8823"/>
            <a:stretch>
              <a:fillRect/>
            </a:stretch>
          </p:blipFill>
          <p:spPr bwMode="auto">
            <a:xfrm>
              <a:off x="3886200" y="2438400"/>
              <a:ext cx="4700394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209800" y="2971800"/>
              <a:ext cx="1356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Pt/WO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(NR)</a:t>
              </a:r>
              <a:endParaRPr lang="en-US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168455" y="2437326"/>
              <a:ext cx="1992313" cy="37623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Pt/WO</a:t>
              </a:r>
              <a:r>
                <a:rPr lang="en-US" b="1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(NR)-CNT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246687" y="4724400"/>
              <a:ext cx="1687513" cy="37623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Pt/WO</a:t>
              </a:r>
              <a:r>
                <a:rPr lang="en-US" b="1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(NR)-C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DCA377-938E-40AD-8560-34CF2A7AC2D8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31849" name="Group 105"/>
          <p:cNvGraphicFramePr>
            <a:graphicFrameLocks noGrp="1"/>
          </p:cNvGraphicFramePr>
          <p:nvPr/>
        </p:nvGraphicFramePr>
        <p:xfrm>
          <a:off x="838200" y="4724400"/>
          <a:ext cx="7620000" cy="1341120"/>
        </p:xfrm>
        <a:graphic>
          <a:graphicData uri="http://schemas.openxmlformats.org/drawingml/2006/table">
            <a:tbl>
              <a:tblPr/>
              <a:tblGrid>
                <a:gridCol w="2538413"/>
                <a:gridCol w="2776537"/>
                <a:gridCol w="230505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Electrocatalyst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density (mA 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activity (mA mg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 20%Pt/WO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(NR)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(b) 20% Pt-Ru/C (J. 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(c) 20%Pt/WO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35865" name="Picture 83" descr="CA"/>
          <p:cNvPicPr>
            <a:picLocks noChangeAspect="1" noChangeArrowheads="1"/>
          </p:cNvPicPr>
          <p:nvPr/>
        </p:nvPicPr>
        <p:blipFill>
          <a:blip r:embed="rId2" cstate="print"/>
          <a:srcRect l="4546" t="9764" r="12909" b="4941"/>
          <a:stretch>
            <a:fillRect/>
          </a:stretch>
        </p:blipFill>
        <p:spPr bwMode="auto">
          <a:xfrm>
            <a:off x="4914900" y="1023938"/>
            <a:ext cx="41687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2438400" y="152400"/>
            <a:ext cx="18473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67" name="Picture 85" descr="MeOH-1"/>
          <p:cNvPicPr>
            <a:picLocks noChangeAspect="1" noChangeArrowheads="1"/>
          </p:cNvPicPr>
          <p:nvPr/>
        </p:nvPicPr>
        <p:blipFill>
          <a:blip r:embed="rId3" cstate="print"/>
          <a:srcRect l="5750" t="8151" r="12785" b="5717"/>
          <a:stretch>
            <a:fillRect/>
          </a:stretch>
        </p:blipFill>
        <p:spPr bwMode="auto">
          <a:xfrm>
            <a:off x="0" y="838200"/>
            <a:ext cx="47815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8" name="Rectangle 92"/>
          <p:cNvSpPr>
            <a:spLocks noChangeArrowheads="1"/>
          </p:cNvSpPr>
          <p:nvPr/>
        </p:nvSpPr>
        <p:spPr bwMode="auto">
          <a:xfrm>
            <a:off x="676275" y="429577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1M CH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3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OH – 1M 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SO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4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 at a scan rate of 25mVs</a:t>
            </a:r>
            <a:r>
              <a:rPr lang="en-US" sz="1400" b="1" baseline="30000">
                <a:solidFill>
                  <a:srgbClr val="006600"/>
                </a:solidFill>
                <a:latin typeface="Times New Roman" pitchFamily="18" charset="0"/>
              </a:rPr>
              <a:t>-1</a:t>
            </a:r>
            <a:endParaRPr lang="en-US" sz="14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5869" name="Rectangle 93"/>
          <p:cNvSpPr>
            <a:spLocks noChangeArrowheads="1"/>
          </p:cNvSpPr>
          <p:nvPr/>
        </p:nvSpPr>
        <p:spPr bwMode="auto">
          <a:xfrm>
            <a:off x="5943600" y="431958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1M CH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3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OH – 1M 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SO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4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 at 0.7 V</a:t>
            </a:r>
          </a:p>
        </p:txBody>
      </p:sp>
      <p:sp>
        <p:nvSpPr>
          <p:cNvPr id="35870" name="Text Box 94"/>
          <p:cNvSpPr txBox="1">
            <a:spLocks noChangeArrowheads="1"/>
          </p:cNvSpPr>
          <p:nvPr/>
        </p:nvSpPr>
        <p:spPr bwMode="auto">
          <a:xfrm>
            <a:off x="762000" y="6354763"/>
            <a:ext cx="7753350" cy="3365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J. Rajeswari, B. Viswanathan, T.K. Varadarajan, </a:t>
            </a:r>
            <a:r>
              <a:rPr lang="en-US" sz="1600" i="1"/>
              <a:t>Mater. Chem. Phys</a:t>
            </a:r>
            <a:r>
              <a:rPr lang="en-US" sz="1600"/>
              <a:t>.</a:t>
            </a:r>
            <a:r>
              <a:rPr lang="en-US" sz="1600" b="1"/>
              <a:t>106</a:t>
            </a:r>
            <a:r>
              <a:rPr lang="en-US" sz="1600"/>
              <a:t> (2007) 168</a:t>
            </a:r>
          </a:p>
        </p:txBody>
      </p:sp>
      <p:sp>
        <p:nvSpPr>
          <p:cNvPr id="35871" name="Text Box 95"/>
          <p:cNvSpPr txBox="1">
            <a:spLocks noChangeArrowheads="1"/>
          </p:cNvSpPr>
          <p:nvPr/>
        </p:nvSpPr>
        <p:spPr bwMode="auto">
          <a:xfrm rot="-6329193">
            <a:off x="3453607" y="2032793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5872" name="Text Box 96"/>
          <p:cNvSpPr txBox="1">
            <a:spLocks noChangeArrowheads="1"/>
          </p:cNvSpPr>
          <p:nvPr/>
        </p:nvSpPr>
        <p:spPr bwMode="auto">
          <a:xfrm rot="4789763">
            <a:off x="2957513" y="2590800"/>
            <a:ext cx="31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&lt;</a:t>
            </a:r>
          </a:p>
        </p:txBody>
      </p:sp>
      <p:sp>
        <p:nvSpPr>
          <p:cNvPr id="35873" name="Text Box 97"/>
          <p:cNvSpPr txBox="1">
            <a:spLocks noChangeArrowheads="1"/>
          </p:cNvSpPr>
          <p:nvPr/>
        </p:nvSpPr>
        <p:spPr bwMode="auto">
          <a:xfrm rot="-6329193">
            <a:off x="3634582" y="1842293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5874" name="Text Box 98"/>
          <p:cNvSpPr txBox="1">
            <a:spLocks noChangeArrowheads="1"/>
          </p:cNvSpPr>
          <p:nvPr/>
        </p:nvSpPr>
        <p:spPr bwMode="auto">
          <a:xfrm rot="4789763">
            <a:off x="3067051" y="2414587"/>
            <a:ext cx="31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&lt;</a:t>
            </a:r>
          </a:p>
        </p:txBody>
      </p:sp>
      <p:sp>
        <p:nvSpPr>
          <p:cNvPr id="35875" name="Text Box 99"/>
          <p:cNvSpPr txBox="1">
            <a:spLocks noChangeArrowheads="1"/>
          </p:cNvSpPr>
          <p:nvPr/>
        </p:nvSpPr>
        <p:spPr bwMode="auto">
          <a:xfrm rot="10351485">
            <a:off x="3616325" y="27940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5876" name="Text Box 100"/>
          <p:cNvSpPr txBox="1">
            <a:spLocks noChangeArrowheads="1"/>
          </p:cNvSpPr>
          <p:nvPr/>
        </p:nvSpPr>
        <p:spPr bwMode="auto">
          <a:xfrm rot="393762">
            <a:off x="3719513" y="3009900"/>
            <a:ext cx="31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52400" y="175736"/>
            <a:ext cx="944040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Technical Accomplishment:  Electrochemical Methanol Oxidation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Improved activity for WO</a:t>
            </a:r>
            <a:r>
              <a:rPr lang="en-US" baseline="-25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NR supported catalyst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D78A7-CD88-4A81-906C-D7FCA790112C}" type="slidenum">
              <a:rPr lang="en-US"/>
              <a:pPr/>
              <a:t>14</a:t>
            </a:fld>
            <a:endParaRPr lang="en-US"/>
          </a:p>
        </p:txBody>
      </p:sp>
      <p:pic>
        <p:nvPicPr>
          <p:cNvPr id="36867" name="Picture 6" descr="MeOh-2-mod"/>
          <p:cNvPicPr>
            <a:picLocks noChangeAspect="1" noChangeArrowheads="1"/>
          </p:cNvPicPr>
          <p:nvPr/>
        </p:nvPicPr>
        <p:blipFill>
          <a:blip r:embed="rId2" cstate="print"/>
          <a:srcRect l="6483" t="10040" r="12097" b="6290"/>
          <a:stretch>
            <a:fillRect/>
          </a:stretch>
        </p:blipFill>
        <p:spPr bwMode="auto">
          <a:xfrm>
            <a:off x="190500" y="947738"/>
            <a:ext cx="42322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CA-WO3C"/>
          <p:cNvPicPr>
            <a:picLocks noChangeAspect="1" noChangeArrowheads="1"/>
          </p:cNvPicPr>
          <p:nvPr/>
        </p:nvPicPr>
        <p:blipFill>
          <a:blip r:embed="rId3" cstate="print"/>
          <a:srcRect l="4842" t="9081" r="10458" b="6174"/>
          <a:stretch>
            <a:fillRect/>
          </a:stretch>
        </p:blipFill>
        <p:spPr bwMode="auto">
          <a:xfrm>
            <a:off x="4589463" y="914400"/>
            <a:ext cx="43973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67" name="Group 99"/>
          <p:cNvGraphicFramePr>
            <a:graphicFrameLocks noGrp="1"/>
          </p:cNvGraphicFramePr>
          <p:nvPr/>
        </p:nvGraphicFramePr>
        <p:xfrm>
          <a:off x="914400" y="4800600"/>
          <a:ext cx="7315200" cy="1676400"/>
        </p:xfrm>
        <a:graphic>
          <a:graphicData uri="http://schemas.openxmlformats.org/drawingml/2006/table">
            <a:tbl>
              <a:tblPr/>
              <a:tblGrid>
                <a:gridCol w="2436813"/>
                <a:gridCol w="2505075"/>
                <a:gridCol w="237331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Electrocatalyst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density (mA 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activity (mA mg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20% Pt/WO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(NR)-CNT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20% Pt/WO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(NR)-C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" charset="0"/>
                        </a:rPr>
                        <a:t>20% Pt/C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6892" name="Rectangle 89"/>
          <p:cNvSpPr>
            <a:spLocks noChangeArrowheads="1"/>
          </p:cNvSpPr>
          <p:nvPr/>
        </p:nvSpPr>
        <p:spPr bwMode="auto">
          <a:xfrm>
            <a:off x="576263" y="4310063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1M CH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3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OH – 1M 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SO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4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 at a scan rate of 25mVs</a:t>
            </a:r>
            <a:r>
              <a:rPr lang="en-US" sz="1400" b="1" baseline="30000">
                <a:solidFill>
                  <a:srgbClr val="006600"/>
                </a:solidFill>
                <a:latin typeface="Times New Roman" pitchFamily="18" charset="0"/>
              </a:rPr>
              <a:t>-1</a:t>
            </a:r>
            <a:endParaRPr lang="en-US" sz="14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6893" name="Rectangle 90"/>
          <p:cNvSpPr>
            <a:spLocks noChangeArrowheads="1"/>
          </p:cNvSpPr>
          <p:nvPr/>
        </p:nvSpPr>
        <p:spPr bwMode="auto">
          <a:xfrm>
            <a:off x="5829300" y="4391025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1M CH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3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OH – 1M H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SO</a:t>
            </a:r>
            <a:r>
              <a:rPr lang="en-US" sz="1400" b="1" baseline="-25000">
                <a:solidFill>
                  <a:srgbClr val="006600"/>
                </a:solidFill>
                <a:latin typeface="Times New Roman" pitchFamily="18" charset="0"/>
              </a:rPr>
              <a:t>4</a:t>
            </a:r>
            <a:r>
              <a:rPr lang="en-US" sz="1400" b="1">
                <a:solidFill>
                  <a:srgbClr val="006600"/>
                </a:solidFill>
                <a:latin typeface="Times New Roman" pitchFamily="18" charset="0"/>
              </a:rPr>
              <a:t> at 0.7 V</a:t>
            </a:r>
          </a:p>
        </p:txBody>
      </p:sp>
      <p:sp>
        <p:nvSpPr>
          <p:cNvPr id="36894" name="Text Box 91"/>
          <p:cNvSpPr txBox="1">
            <a:spLocks noChangeArrowheads="1"/>
          </p:cNvSpPr>
          <p:nvPr/>
        </p:nvSpPr>
        <p:spPr bwMode="auto">
          <a:xfrm rot="8154061">
            <a:off x="2938463" y="22860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6895" name="Text Box 92"/>
          <p:cNvSpPr txBox="1">
            <a:spLocks noChangeArrowheads="1"/>
          </p:cNvSpPr>
          <p:nvPr/>
        </p:nvSpPr>
        <p:spPr bwMode="auto">
          <a:xfrm rot="4557705">
            <a:off x="3101182" y="2470943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6896" name="Text Box 93"/>
          <p:cNvSpPr txBox="1">
            <a:spLocks noChangeArrowheads="1"/>
          </p:cNvSpPr>
          <p:nvPr/>
        </p:nvSpPr>
        <p:spPr bwMode="auto">
          <a:xfrm rot="4494235">
            <a:off x="2834482" y="2794793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6897" name="Text Box 94"/>
          <p:cNvSpPr txBox="1">
            <a:spLocks noChangeArrowheads="1"/>
          </p:cNvSpPr>
          <p:nvPr/>
        </p:nvSpPr>
        <p:spPr bwMode="auto">
          <a:xfrm rot="8154061">
            <a:off x="2976563" y="24384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6898" name="Text Box 95"/>
          <p:cNvSpPr txBox="1">
            <a:spLocks noChangeArrowheads="1"/>
          </p:cNvSpPr>
          <p:nvPr/>
        </p:nvSpPr>
        <p:spPr bwMode="auto">
          <a:xfrm rot="8154061">
            <a:off x="2819400" y="29813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36899" name="Text Box 96"/>
          <p:cNvSpPr txBox="1">
            <a:spLocks noChangeArrowheads="1"/>
          </p:cNvSpPr>
          <p:nvPr/>
        </p:nvSpPr>
        <p:spPr bwMode="auto">
          <a:xfrm rot="2222652">
            <a:off x="2806700" y="32512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7805" y="175736"/>
            <a:ext cx="905889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Technical Accomplishment:  Electrochemical Methanol Oxidation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Improved activity for WO</a:t>
            </a:r>
            <a:r>
              <a:rPr lang="en-US" b="1" baseline="-25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NR supported catalyst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2EECC-DCF4-46B2-99A1-49ACBF8CA2C2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80984" name="Group 88"/>
          <p:cNvGraphicFramePr>
            <a:graphicFrameLocks noGrp="1"/>
          </p:cNvGraphicFramePr>
          <p:nvPr/>
        </p:nvGraphicFramePr>
        <p:xfrm>
          <a:off x="1066800" y="4827588"/>
          <a:ext cx="7162800" cy="1649096"/>
        </p:xfrm>
        <a:graphic>
          <a:graphicData uri="http://schemas.openxmlformats.org/drawingml/2006/table">
            <a:tbl>
              <a:tblPr/>
              <a:tblGrid>
                <a:gridCol w="2386013"/>
                <a:gridCol w="2446337"/>
                <a:gridCol w="233045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Electrocatalyst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Mass activity (mAmg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Specific activity (mAcm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Pt/WO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(NR)-C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3.83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5.45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Pt/WO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3.44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Pt/C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2.72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50000">
                          <a:schemeClr val="bg1"/>
                        </a:gs>
                        <a:gs pos="100000">
                          <a:srgbClr val="66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40989" name="Rectangle 111"/>
          <p:cNvSpPr>
            <a:spLocks noChangeArrowheads="1"/>
          </p:cNvSpPr>
          <p:nvPr/>
        </p:nvSpPr>
        <p:spPr bwMode="auto">
          <a:xfrm>
            <a:off x="1371600" y="3886200"/>
            <a:ext cx="661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</a:rPr>
              <a:t>0.5 M H</a:t>
            </a:r>
            <a:r>
              <a:rPr lang="en-US" sz="1400" baseline="-25000" dirty="0">
                <a:latin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</a:rPr>
              <a:t>SO</a:t>
            </a:r>
            <a:r>
              <a:rPr lang="en-US" sz="1400" baseline="-25000" dirty="0">
                <a:latin typeface="Times New Roman" pitchFamily="18" charset="0"/>
              </a:rPr>
              <a:t>4</a:t>
            </a:r>
            <a:r>
              <a:rPr lang="en-US" sz="1400" dirty="0">
                <a:latin typeface="Times New Roman" pitchFamily="18" charset="0"/>
              </a:rPr>
              <a:t>, Scan Rate: 5 mVs</a:t>
            </a:r>
            <a:r>
              <a:rPr lang="en-US" sz="1400" baseline="30000" dirty="0">
                <a:latin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</a:rPr>
              <a:t> (solid line: O</a:t>
            </a:r>
            <a:r>
              <a:rPr lang="en-US" sz="1400" baseline="-25000" dirty="0">
                <a:latin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</a:rPr>
              <a:t>- saturated and dashed line: </a:t>
            </a:r>
            <a:r>
              <a:rPr lang="en-US" sz="1400" dirty="0" err="1">
                <a:latin typeface="Times New Roman" pitchFamily="18" charset="0"/>
              </a:rPr>
              <a:t>Ar</a:t>
            </a:r>
            <a:r>
              <a:rPr lang="en-US" sz="1400" dirty="0">
                <a:latin typeface="Times New Roman" pitchFamily="18" charset="0"/>
              </a:rPr>
              <a:t>- saturated)</a:t>
            </a:r>
            <a:endParaRPr lang="en-US" sz="1400" baseline="300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18" y="175736"/>
            <a:ext cx="8462573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Technical Accomplishment:  Oxygen Reduction Reaction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Improved activity for WO</a:t>
            </a:r>
            <a:r>
              <a:rPr lang="en-US" b="1" baseline="-25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NR supported catalyst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9711" y="1219200"/>
            <a:ext cx="8439489" cy="2425874"/>
            <a:chOff x="381000" y="2362200"/>
            <a:chExt cx="8439489" cy="2425874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2362200"/>
              <a:ext cx="8439489" cy="2425874"/>
              <a:chOff x="304800" y="1143000"/>
              <a:chExt cx="8439489" cy="2425874"/>
            </a:xfrm>
          </p:grpSpPr>
          <p:pic>
            <p:nvPicPr>
              <p:cNvPr id="40963" name="Picture 4" descr="Pt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488" t="9081" r="11234" b="5206"/>
              <a:stretch>
                <a:fillRect/>
              </a:stretch>
            </p:blipFill>
            <p:spPr bwMode="auto">
              <a:xfrm>
                <a:off x="3124200" y="1219200"/>
                <a:ext cx="2819400" cy="2349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04800" y="1143000"/>
                <a:ext cx="2743200" cy="2362200"/>
                <a:chOff x="22" y="528"/>
                <a:chExt cx="2904" cy="2393"/>
              </a:xfrm>
            </p:grpSpPr>
            <p:pic>
              <p:nvPicPr>
                <p:cNvPr id="10" name="Picture 5" descr="PtWNR-C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259" t="9073" r="11322" b="4234"/>
                <a:stretch>
                  <a:fillRect/>
                </a:stretch>
              </p:blipFill>
              <p:spPr bwMode="auto">
                <a:xfrm>
                  <a:off x="22" y="528"/>
                  <a:ext cx="2810" cy="2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34" y="720"/>
                  <a:ext cx="1992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/>
                    <a:t>Pt/WO</a:t>
                  </a:r>
                  <a:r>
                    <a:rPr lang="en-US" sz="1600" baseline="-25000" dirty="0"/>
                    <a:t>3</a:t>
                  </a:r>
                  <a:r>
                    <a:rPr lang="en-US" sz="1600" dirty="0"/>
                    <a:t>(NR)-C</a:t>
                  </a:r>
                </a:p>
              </p:txBody>
            </p:sp>
          </p:grpSp>
          <p:grpSp>
            <p:nvGrpSpPr>
              <p:cNvPr id="12" name="Group 37"/>
              <p:cNvGrpSpPr>
                <a:grpSpLocks/>
              </p:cNvGrpSpPr>
              <p:nvPr/>
            </p:nvGrpSpPr>
            <p:grpSpPr bwMode="auto">
              <a:xfrm>
                <a:off x="6324600" y="1295400"/>
                <a:ext cx="2419689" cy="2209800"/>
                <a:chOff x="2784" y="564"/>
                <a:chExt cx="2787" cy="2316"/>
              </a:xfrm>
            </p:grpSpPr>
            <p:pic>
              <p:nvPicPr>
                <p:cNvPr id="13" name="Picture 34" descr="PtWO3B-C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6488" t="10048" r="12880" b="6174"/>
                <a:stretch>
                  <a:fillRect/>
                </a:stretch>
              </p:blipFill>
              <p:spPr bwMode="auto">
                <a:xfrm>
                  <a:off x="2784" y="564"/>
                  <a:ext cx="2787" cy="2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461" y="720"/>
                  <a:ext cx="67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Pt/WO</a:t>
                  </a:r>
                  <a:r>
                    <a:rPr lang="en-US" sz="1600" baseline="-25000"/>
                    <a:t>3</a:t>
                  </a:r>
                  <a:r>
                    <a:rPr lang="en-US" sz="1600"/>
                    <a:t>-C</a:t>
                  </a:r>
                </a:p>
              </p:txBody>
            </p:sp>
          </p:grpSp>
        </p:grpSp>
        <p:sp>
          <p:nvSpPr>
            <p:cNvPr id="40965" name="Text Box 84"/>
            <p:cNvSpPr txBox="1">
              <a:spLocks noChangeArrowheads="1"/>
            </p:cNvSpPr>
            <p:nvPr/>
          </p:nvSpPr>
          <p:spPr bwMode="auto">
            <a:xfrm>
              <a:off x="3810000" y="2590800"/>
              <a:ext cx="579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Pt/C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18" y="175736"/>
            <a:ext cx="8642109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Technical Accomplishment:  Hydrogen Evolution Reaction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Low cost, non noble catalyst materials</a:t>
            </a:r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5105400" y="1295400"/>
            <a:ext cx="3460750" cy="2819400"/>
            <a:chOff x="48" y="912"/>
            <a:chExt cx="2856" cy="2448"/>
          </a:xfrm>
        </p:grpSpPr>
        <p:pic>
          <p:nvPicPr>
            <p:cNvPr id="6" name="Picture 4" descr="LSV-PtWC-mod"/>
            <p:cNvPicPr>
              <a:picLocks noChangeAspect="1" noChangeArrowheads="1"/>
            </p:cNvPicPr>
            <p:nvPr/>
          </p:nvPicPr>
          <p:blipFill>
            <a:blip r:embed="rId2" cstate="print"/>
            <a:srcRect l="6818" t="9764" r="11363" b="5882"/>
            <a:stretch>
              <a:fillRect/>
            </a:stretch>
          </p:blipFill>
          <p:spPr bwMode="auto">
            <a:xfrm>
              <a:off x="48" y="912"/>
              <a:ext cx="2856" cy="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7"/>
            <p:cNvSpPr txBox="1">
              <a:spLocks noChangeArrowheads="1"/>
            </p:cNvSpPr>
            <p:nvPr/>
          </p:nvSpPr>
          <p:spPr bwMode="auto">
            <a:xfrm>
              <a:off x="943" y="3148"/>
              <a:ext cx="13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 M H</a:t>
              </a:r>
              <a:r>
                <a:rPr lang="en-US" sz="1600" baseline="-25000"/>
                <a:t>2</a:t>
              </a:r>
              <a:r>
                <a:rPr lang="en-US" sz="1600"/>
                <a:t>SO</a:t>
              </a:r>
              <a:r>
                <a:rPr lang="en-US" sz="1600" baseline="-25000"/>
                <a:t>4</a:t>
              </a:r>
              <a:r>
                <a:rPr lang="en-US" sz="1600"/>
                <a:t> at 5 mVs</a:t>
              </a:r>
              <a:r>
                <a:rPr lang="en-US" sz="1600" baseline="30000"/>
                <a:t>-1</a:t>
              </a: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1677" y="1716"/>
              <a:ext cx="2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(a)</a:t>
              </a:r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auto">
            <a:xfrm>
              <a:off x="1575" y="1893"/>
              <a:ext cx="2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(b)</a:t>
              </a: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auto">
            <a:xfrm>
              <a:off x="1584" y="2184"/>
              <a:ext cx="2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(c)</a:t>
              </a:r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 flipH="1" flipV="1">
              <a:off x="1488" y="168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 flipH="1" flipV="1">
              <a:off x="1248" y="172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flipH="1" flipV="1">
              <a:off x="960" y="1776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" name="Group 56"/>
          <p:cNvGraphicFramePr>
            <a:graphicFrameLocks noGrp="1"/>
          </p:cNvGraphicFramePr>
          <p:nvPr/>
        </p:nvGraphicFramePr>
        <p:xfrm>
          <a:off x="5334000" y="4343400"/>
          <a:ext cx="3597276" cy="2071053"/>
        </p:xfrm>
        <a:graphic>
          <a:graphicData uri="http://schemas.openxmlformats.org/drawingml/2006/table">
            <a:tbl>
              <a:tblPr/>
              <a:tblGrid>
                <a:gridCol w="1798638"/>
                <a:gridCol w="1798638"/>
              </a:tblGrid>
              <a:tr h="53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Electrocatalyst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 activity (mAcm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 20% Pt/WO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(NR)-C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(b) 20% Pt/WO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(c) 20% Pt/C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57200" y="1066800"/>
            <a:ext cx="3543893" cy="4172129"/>
            <a:chOff x="457200" y="1066800"/>
            <a:chExt cx="3543893" cy="4172129"/>
          </a:xfrm>
        </p:grpSpPr>
        <p:grpSp>
          <p:nvGrpSpPr>
            <p:cNvPr id="15" name="Group 14"/>
            <p:cNvGrpSpPr/>
            <p:nvPr/>
          </p:nvGrpSpPr>
          <p:grpSpPr>
            <a:xfrm>
              <a:off x="457200" y="1066800"/>
              <a:ext cx="3543893" cy="4172129"/>
              <a:chOff x="457200" y="1066800"/>
              <a:chExt cx="3543893" cy="4172129"/>
            </a:xfrm>
          </p:grpSpPr>
          <p:pic>
            <p:nvPicPr>
              <p:cNvPr id="3" name="Picture 4" descr="LSV-WO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45" t="8823" r="11363" b="5882"/>
              <a:stretch>
                <a:fillRect/>
              </a:stretch>
            </p:blipFill>
            <p:spPr bwMode="auto">
              <a:xfrm>
                <a:off x="533400" y="1066800"/>
                <a:ext cx="3467693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 Box 8"/>
              <p:cNvSpPr txBox="1">
                <a:spLocks noChangeArrowheads="1"/>
              </p:cNvSpPr>
              <p:nvPr/>
            </p:nvSpPr>
            <p:spPr bwMode="auto">
              <a:xfrm>
                <a:off x="457200" y="4038600"/>
                <a:ext cx="34290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Current density at -0.8 V, </a:t>
                </a:r>
                <a:endParaRPr lang="en-US" dirty="0" smtClean="0"/>
              </a:p>
              <a:p>
                <a:pPr marL="342900" indent="-342900">
                  <a:buAutoNum type="alphaLcParenBoth"/>
                </a:pPr>
                <a:r>
                  <a:rPr lang="en-US" dirty="0" smtClean="0"/>
                  <a:t>WO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(NR</a:t>
                </a:r>
                <a:r>
                  <a:rPr lang="en-US" dirty="0"/>
                  <a:t>): 23 mAcm</a:t>
                </a:r>
                <a:r>
                  <a:rPr lang="en-US" baseline="30000" dirty="0"/>
                  <a:t>-2</a:t>
                </a:r>
              </a:p>
              <a:p>
                <a:pPr marL="342900" indent="-342900">
                  <a:buAutoNum type="alphaLcParenBoth"/>
                </a:pPr>
                <a:r>
                  <a:rPr lang="en-US" dirty="0" smtClean="0"/>
                  <a:t>commercial WO</a:t>
                </a:r>
                <a:r>
                  <a:rPr lang="en-US" baseline="-25000" dirty="0" smtClean="0"/>
                  <a:t>3</a:t>
                </a:r>
                <a:r>
                  <a:rPr lang="en-US" dirty="0"/>
                  <a:t>: 15 mAcm</a:t>
                </a:r>
                <a:r>
                  <a:rPr lang="en-US" baseline="30000" dirty="0"/>
                  <a:t>-2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c) bare glassy carbon electrode</a:t>
                </a:r>
              </a:p>
            </p:txBody>
          </p:sp>
        </p:grpSp>
        <p:sp>
          <p:nvSpPr>
            <p:cNvPr id="16" name="Down Arrow 15"/>
            <p:cNvSpPr/>
            <p:nvPr/>
          </p:nvSpPr>
          <p:spPr>
            <a:xfrm>
              <a:off x="762000" y="37338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SV-MoS2+inset"/>
          <p:cNvPicPr>
            <a:picLocks noChangeAspect="1" noChangeArrowheads="1"/>
          </p:cNvPicPr>
          <p:nvPr/>
        </p:nvPicPr>
        <p:blipFill>
          <a:blip r:embed="rId2" cstate="print"/>
          <a:srcRect l="6818" t="9764" r="11363" b="4941"/>
          <a:stretch>
            <a:fillRect/>
          </a:stretch>
        </p:blipFill>
        <p:spPr bwMode="auto">
          <a:xfrm>
            <a:off x="304800" y="1143000"/>
            <a:ext cx="41132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64"/>
          <p:cNvGraphicFramePr>
            <a:graphicFrameLocks noGrp="1"/>
          </p:cNvGraphicFramePr>
          <p:nvPr/>
        </p:nvGraphicFramePr>
        <p:xfrm>
          <a:off x="4495800" y="1981200"/>
          <a:ext cx="4421188" cy="1566863"/>
        </p:xfrm>
        <a:graphic>
          <a:graphicData uri="http://schemas.openxmlformats.org/drawingml/2006/table">
            <a:tbl>
              <a:tblPr/>
              <a:tblGrid>
                <a:gridCol w="1287463"/>
                <a:gridCol w="1485900"/>
                <a:gridCol w="1647825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Activity (mAcm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 Potential (V)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nanotubes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37.4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Bulk MoS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818" y="175736"/>
            <a:ext cx="8642109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Technical Accomplishment:  Hydrogen Evolution Reaction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Low cost non noble catalyst materials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18" y="175736"/>
            <a:ext cx="5835252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Electrochemical Capacitors-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Specific capacitance from cyclic </a:t>
            </a:r>
            <a:r>
              <a:rPr lang="en-US" sz="2000" b="1" dirty="0" err="1" smtClean="0">
                <a:solidFill>
                  <a:srgbClr val="00B050"/>
                </a:solidFill>
                <a:latin typeface="Comic Sans MS" pitchFamily="66" charset="0"/>
              </a:rPr>
              <a:t>voltammetry</a:t>
            </a:r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143000"/>
            <a:ext cx="8069263" cy="3233738"/>
            <a:chOff x="152400" y="1143000"/>
            <a:chExt cx="8069263" cy="3233738"/>
          </a:xfrm>
        </p:grpSpPr>
        <p:pic>
          <p:nvPicPr>
            <p:cNvPr id="3" name="Picture 5" descr="WO3NR-CV-1"/>
            <p:cNvPicPr>
              <a:picLocks noChangeAspect="1" noChangeArrowheads="1"/>
            </p:cNvPicPr>
            <p:nvPr/>
          </p:nvPicPr>
          <p:blipFill>
            <a:blip r:embed="rId2" cstate="print"/>
            <a:srcRect l="8902" t="10039" r="12096" b="7257"/>
            <a:stretch>
              <a:fillRect/>
            </a:stretch>
          </p:blipFill>
          <p:spPr bwMode="auto">
            <a:xfrm>
              <a:off x="152400" y="1219200"/>
              <a:ext cx="3602037" cy="30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BW-CV-1"/>
            <p:cNvPicPr>
              <a:picLocks noChangeAspect="1" noChangeArrowheads="1"/>
            </p:cNvPicPr>
            <p:nvPr/>
          </p:nvPicPr>
          <p:blipFill>
            <a:blip r:embed="rId3" cstate="print"/>
            <a:srcRect l="6483" t="9073" r="12871" b="5202"/>
            <a:stretch>
              <a:fillRect/>
            </a:stretch>
          </p:blipFill>
          <p:spPr bwMode="auto">
            <a:xfrm>
              <a:off x="4419600" y="1143000"/>
              <a:ext cx="3802063" cy="323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133600" y="2743200"/>
              <a:ext cx="892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NR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2895600"/>
              <a:ext cx="743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42565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Specific capacitance, C = </a:t>
            </a:r>
            <a:r>
              <a:rPr lang="en-US" b="1" dirty="0" err="1" smtClean="0">
                <a:solidFill>
                  <a:srgbClr val="3333FF"/>
                </a:solidFill>
                <a:sym typeface="Wingdings 3" pitchFamily="18" charset="2"/>
              </a:rPr>
              <a:t>i</a:t>
            </a:r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 /(</a:t>
            </a:r>
            <a:r>
              <a:rPr lang="en-US" b="1" dirty="0" smtClean="0">
                <a:solidFill>
                  <a:srgbClr val="3333FF"/>
                </a:solidFill>
                <a:sym typeface="Symbol" pitchFamily="18" charset="2"/>
              </a:rPr>
              <a:t> </a:t>
            </a:r>
            <a:r>
              <a:rPr lang="en-US" sz="1600" b="1" dirty="0" smtClean="0">
                <a:solidFill>
                  <a:srgbClr val="3333FF"/>
                </a:solidFill>
                <a:sym typeface="Symbol" pitchFamily="18" charset="2"/>
              </a:rPr>
              <a:t>x </a:t>
            </a:r>
            <a:r>
              <a:rPr lang="en-US" b="1" dirty="0" smtClean="0">
                <a:solidFill>
                  <a:srgbClr val="3333FF"/>
                </a:solidFill>
                <a:sym typeface="Symbol" pitchFamily="18" charset="2"/>
              </a:rPr>
              <a:t>m), where </a:t>
            </a:r>
            <a:r>
              <a:rPr lang="en-US" b="1" dirty="0" err="1" smtClean="0">
                <a:solidFill>
                  <a:srgbClr val="3333FF"/>
                </a:solidFill>
                <a:sym typeface="Symbol" pitchFamily="18" charset="2"/>
              </a:rPr>
              <a:t>i</a:t>
            </a:r>
            <a:r>
              <a:rPr lang="en-US" b="1" dirty="0" smtClean="0">
                <a:solidFill>
                  <a:srgbClr val="3333FF"/>
                </a:solidFill>
                <a:sym typeface="Symbol" pitchFamily="18" charset="2"/>
              </a:rPr>
              <a:t> is the current density,  is the scan rate </a:t>
            </a:r>
          </a:p>
          <a:p>
            <a:r>
              <a:rPr lang="en-US" b="1" dirty="0" smtClean="0">
                <a:solidFill>
                  <a:srgbClr val="3333FF"/>
                </a:solidFill>
                <a:sym typeface="Symbol" pitchFamily="18" charset="2"/>
              </a:rPr>
              <a:t>and m is the weight of the active material</a:t>
            </a:r>
          </a:p>
          <a:p>
            <a:endParaRPr lang="en-US" b="1" dirty="0" smtClean="0">
              <a:solidFill>
                <a:srgbClr val="3333FF"/>
              </a:solidFill>
              <a:sym typeface="Symbol" pitchFamily="18" charset="2"/>
            </a:endParaRPr>
          </a:p>
          <a:p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Specific capacitance for WO</a:t>
            </a:r>
            <a:r>
              <a:rPr lang="en-US" b="1" baseline="-25000" dirty="0" smtClean="0">
                <a:solidFill>
                  <a:srgbClr val="3333FF"/>
                </a:solidFill>
                <a:sym typeface="Wingdings 3" pitchFamily="18" charset="2"/>
              </a:rPr>
              <a:t>3</a:t>
            </a:r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NR:  </a:t>
            </a:r>
          </a:p>
          <a:p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2 mVs</a:t>
            </a:r>
            <a:r>
              <a:rPr lang="en-US" b="1" baseline="30000" dirty="0" smtClean="0">
                <a:solidFill>
                  <a:srgbClr val="3333FF"/>
                </a:solidFill>
                <a:sym typeface="Wingdings 3" pitchFamily="18" charset="2"/>
              </a:rPr>
              <a:t>-1</a:t>
            </a:r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:  266 Fg</a:t>
            </a:r>
            <a:r>
              <a:rPr lang="en-US" b="1" baseline="30000" dirty="0" smtClean="0">
                <a:solidFill>
                  <a:srgbClr val="3333FF"/>
                </a:solidFill>
                <a:sym typeface="Wingdings 3" pitchFamily="18" charset="2"/>
              </a:rPr>
              <a:t>-1</a:t>
            </a:r>
          </a:p>
          <a:p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 5 mVs</a:t>
            </a:r>
            <a:r>
              <a:rPr lang="en-US" b="1" baseline="30000" dirty="0" smtClean="0">
                <a:solidFill>
                  <a:srgbClr val="3333FF"/>
                </a:solidFill>
                <a:sym typeface="Wingdings 3" pitchFamily="18" charset="2"/>
              </a:rPr>
              <a:t>-1</a:t>
            </a:r>
            <a:r>
              <a:rPr lang="en-US" b="1" dirty="0" smtClean="0">
                <a:solidFill>
                  <a:srgbClr val="3333FF"/>
                </a:solidFill>
                <a:sym typeface="Wingdings 3" pitchFamily="18" charset="2"/>
              </a:rPr>
              <a:t> : 198 Fg</a:t>
            </a:r>
            <a:r>
              <a:rPr lang="en-US" b="1" baseline="30000" dirty="0" smtClean="0">
                <a:solidFill>
                  <a:srgbClr val="3333FF"/>
                </a:solidFill>
                <a:sym typeface="Wingdings 3" pitchFamily="18" charset="2"/>
              </a:rPr>
              <a:t>-1</a:t>
            </a:r>
            <a:endParaRPr lang="en-US" b="1" baseline="30000" dirty="0">
              <a:solidFill>
                <a:srgbClr val="3333FF"/>
              </a:solidFill>
              <a:sym typeface="Wingdings 3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76800" y="45720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Specific </a:t>
            </a:r>
            <a:r>
              <a:rPr lang="en-US" b="1" dirty="0" smtClean="0">
                <a:solidFill>
                  <a:srgbClr val="0000FF"/>
                </a:solidFill>
                <a:sym typeface="Wingdings 3" pitchFamily="18" charset="2"/>
              </a:rPr>
              <a:t>capacitance for commercial WO</a:t>
            </a:r>
            <a:r>
              <a:rPr lang="en-US" b="1" baseline="-25000" dirty="0" smtClean="0">
                <a:solidFill>
                  <a:srgbClr val="0000FF"/>
                </a:solidFill>
                <a:sym typeface="Wingdings 3" pitchFamily="18" charset="2"/>
              </a:rPr>
              <a:t>3</a:t>
            </a:r>
            <a:r>
              <a:rPr lang="en-US" b="1" dirty="0" smtClean="0">
                <a:solidFill>
                  <a:srgbClr val="0000FF"/>
                </a:solidFill>
                <a:sym typeface="Wingdings 3" pitchFamily="18" charset="2"/>
              </a:rPr>
              <a:t>: 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 3" pitchFamily="18" charset="2"/>
              </a:rPr>
              <a:t>2 </a:t>
            </a:r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mVs</a:t>
            </a:r>
            <a:r>
              <a:rPr lang="en-US" b="1" baseline="30000" dirty="0">
                <a:solidFill>
                  <a:srgbClr val="0000FF"/>
                </a:solidFill>
                <a:sym typeface="Wingdings 3" pitchFamily="18" charset="2"/>
              </a:rPr>
              <a:t>-1</a:t>
            </a:r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: 36 Fg</a:t>
            </a:r>
            <a:r>
              <a:rPr lang="en-US" b="1" baseline="30000" dirty="0">
                <a:solidFill>
                  <a:srgbClr val="0000FF"/>
                </a:solidFill>
                <a:sym typeface="Wingdings 3" pitchFamily="18" charset="2"/>
              </a:rPr>
              <a:t>-1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 3" pitchFamily="18" charset="2"/>
              </a:rPr>
              <a:t>5 </a:t>
            </a:r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mVs</a:t>
            </a:r>
            <a:r>
              <a:rPr lang="en-US" b="1" baseline="30000" dirty="0">
                <a:solidFill>
                  <a:srgbClr val="0000FF"/>
                </a:solidFill>
                <a:sym typeface="Wingdings 3" pitchFamily="18" charset="2"/>
              </a:rPr>
              <a:t>-1</a:t>
            </a:r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: 28 Fg</a:t>
            </a:r>
            <a:r>
              <a:rPr lang="en-US" b="1" baseline="30000" dirty="0">
                <a:solidFill>
                  <a:srgbClr val="0000FF"/>
                </a:solidFill>
                <a:sym typeface="Wingdings 3" pitchFamily="18" charset="2"/>
              </a:rPr>
              <a:t>-1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4CD513-0E9A-4137-841B-ADC664CA6330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93284" name="Group 100"/>
          <p:cNvGraphicFramePr>
            <a:graphicFrameLocks noGrp="1"/>
          </p:cNvGraphicFramePr>
          <p:nvPr/>
        </p:nvGraphicFramePr>
        <p:xfrm>
          <a:off x="0" y="3901440"/>
          <a:ext cx="4572001" cy="2651760"/>
        </p:xfrm>
        <a:graphic>
          <a:graphicData uri="http://schemas.openxmlformats.org/drawingml/2006/table">
            <a:tbl>
              <a:tblPr/>
              <a:tblGrid>
                <a:gridCol w="1524000"/>
                <a:gridCol w="1524001"/>
                <a:gridCol w="1524000"/>
              </a:tblGrid>
              <a:tr h="826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Potential range (V)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 capacitance of WO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(Fg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 capacitance of WO</a:t>
                      </a:r>
                      <a:r>
                        <a:rPr kumimoji="0" lang="en-U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(NR) (Fg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</a:tr>
              <a:tr h="33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-0.5 to + 0.2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</a:tr>
              <a:tr h="33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 to + 0.3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</a:tr>
              <a:tr h="33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 to + 0.4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</a:tr>
              <a:tr h="33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 to + 0.5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50206" name="Rectangle 102"/>
          <p:cNvSpPr>
            <a:spLocks noChangeArrowheads="1"/>
          </p:cNvSpPr>
          <p:nvPr/>
        </p:nvSpPr>
        <p:spPr bwMode="auto">
          <a:xfrm>
            <a:off x="685800" y="6521450"/>
            <a:ext cx="7613650" cy="3365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 dirty="0">
                <a:solidFill>
                  <a:schemeClr val="tx2"/>
                </a:solidFill>
                <a:latin typeface="Times New Roman" pitchFamily="18" charset="0"/>
              </a:rPr>
              <a:t>J. Rajeswari, B. Viswanathan, T. K. Varadarajan, </a:t>
            </a:r>
            <a:r>
              <a:rPr lang="sv-SE" sz="1600" b="1" i="1" dirty="0">
                <a:solidFill>
                  <a:schemeClr val="tx2"/>
                </a:solidFill>
                <a:latin typeface="Times New Roman" pitchFamily="18" charset="0"/>
              </a:rPr>
              <a:t>Indian Pat. Appl</a:t>
            </a:r>
            <a:r>
              <a:rPr lang="sv-SE" sz="1600" b="1" dirty="0">
                <a:solidFill>
                  <a:schemeClr val="tx2"/>
                </a:solidFill>
                <a:latin typeface="Times New Roman" pitchFamily="18" charset="0"/>
              </a:rPr>
              <a:t>. (2007) 1488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sv-SE" sz="1600" b="1" dirty="0">
                <a:solidFill>
                  <a:schemeClr val="tx2"/>
                </a:solidFill>
                <a:latin typeface="Times New Roman" pitchFamily="18" charset="0"/>
              </a:rPr>
              <a:t> CHE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3818" y="175736"/>
            <a:ext cx="8369599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Electrochemical Capacitors- WO</a:t>
            </a:r>
            <a:r>
              <a:rPr lang="en-US" sz="2400" b="1" baseline="-25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nanorods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Specific capacitance from </a:t>
            </a:r>
            <a:r>
              <a:rPr lang="en-US" sz="2000" b="1" dirty="0" err="1" smtClean="0">
                <a:solidFill>
                  <a:srgbClr val="00B050"/>
                </a:solidFill>
                <a:latin typeface="Comic Sans MS" pitchFamily="66" charset="0"/>
              </a:rPr>
              <a:t>galvanostatic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charge-discharge studies</a:t>
            </a:r>
          </a:p>
        </p:txBody>
      </p:sp>
      <p:graphicFrame>
        <p:nvGraphicFramePr>
          <p:cNvPr id="49" name="Group 59"/>
          <p:cNvGraphicFramePr>
            <a:graphicFrameLocks noGrp="1"/>
          </p:cNvGraphicFramePr>
          <p:nvPr/>
        </p:nvGraphicFramePr>
        <p:xfrm>
          <a:off x="4876800" y="4648200"/>
          <a:ext cx="4054475" cy="1737360"/>
        </p:xfrm>
        <a:graphic>
          <a:graphicData uri="http://schemas.openxmlformats.org/drawingml/2006/table">
            <a:tbl>
              <a:tblPr/>
              <a:tblGrid>
                <a:gridCol w="2027238"/>
                <a:gridCol w="20272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density (mAcm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 capacitance (Fg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50" name="Picture 4" descr="BW-currden-var"/>
          <p:cNvPicPr>
            <a:picLocks noChangeAspect="1" noChangeArrowheads="1"/>
          </p:cNvPicPr>
          <p:nvPr/>
        </p:nvPicPr>
        <p:blipFill>
          <a:blip r:embed="rId2" cstate="print"/>
          <a:srcRect l="5612" t="10040" r="12871" b="5202"/>
          <a:stretch>
            <a:fillRect/>
          </a:stretch>
        </p:blipFill>
        <p:spPr bwMode="auto">
          <a:xfrm>
            <a:off x="4724400" y="1219200"/>
            <a:ext cx="3962400" cy="329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" y="685800"/>
            <a:ext cx="79019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324600"/>
            <a:ext cx="485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Wang et al., Applied Energy 88 (2011) 981-1007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28600"/>
            <a:ext cx="407859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Fuel Cell Cost Breakdown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499" y="5477470"/>
            <a:ext cx="7505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2015 DOE target for Pt loading, ~ 0.2 mg/cm2 , with a performance of 650W/L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High cost and durability – barriers for commercialization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A12796-4C16-4BF2-8840-6F20099E2EEC}" type="slidenum">
              <a:rPr lang="en-US"/>
              <a:pPr/>
              <a:t>20</a:t>
            </a:fld>
            <a:endParaRPr lang="en-US"/>
          </a:p>
        </p:txBody>
      </p:sp>
      <p:pic>
        <p:nvPicPr>
          <p:cNvPr id="56323" name="Picture 4" descr="MoO2-CV-5mV"/>
          <p:cNvPicPr>
            <a:picLocks noChangeAspect="1" noChangeArrowheads="1"/>
          </p:cNvPicPr>
          <p:nvPr/>
        </p:nvPicPr>
        <p:blipFill>
          <a:blip r:embed="rId2" cstate="print"/>
          <a:srcRect l="8322" t="7863" r="12387" b="6049"/>
          <a:stretch>
            <a:fillRect/>
          </a:stretch>
        </p:blipFill>
        <p:spPr bwMode="auto">
          <a:xfrm>
            <a:off x="152400" y="762000"/>
            <a:ext cx="374808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42925" y="4343400"/>
            <a:ext cx="288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33FF"/>
                </a:solidFill>
              </a:rPr>
              <a:t>Mo</a:t>
            </a:r>
            <a:r>
              <a:rPr lang="en-US" sz="1400" baseline="30000">
                <a:solidFill>
                  <a:srgbClr val="3333FF"/>
                </a:solidFill>
              </a:rPr>
              <a:t>4+</a:t>
            </a:r>
            <a:r>
              <a:rPr lang="en-US" sz="1400">
                <a:solidFill>
                  <a:srgbClr val="3333FF"/>
                </a:solidFill>
              </a:rPr>
              <a:t> </a:t>
            </a:r>
            <a:r>
              <a:rPr lang="en-US" sz="1400">
                <a:solidFill>
                  <a:srgbClr val="3333FF"/>
                </a:solidFill>
                <a:sym typeface="Symbol" pitchFamily="18" charset="2"/>
              </a:rPr>
              <a:t> </a:t>
            </a:r>
            <a:r>
              <a:rPr lang="en-US" sz="1400">
                <a:solidFill>
                  <a:srgbClr val="3333FF"/>
                </a:solidFill>
              </a:rPr>
              <a:t>Mo</a:t>
            </a:r>
            <a:r>
              <a:rPr lang="en-US" sz="1400" baseline="30000">
                <a:solidFill>
                  <a:srgbClr val="3333FF"/>
                </a:solidFill>
              </a:rPr>
              <a:t>6+ </a:t>
            </a:r>
            <a:r>
              <a:rPr lang="en-US" sz="1400">
                <a:solidFill>
                  <a:srgbClr val="3333FF"/>
                </a:solidFill>
              </a:rPr>
              <a:t> ~ 0.2 V vs. Ag/AgCl </a:t>
            </a:r>
            <a:endParaRPr lang="en-US" sz="1400" baseline="30000">
              <a:solidFill>
                <a:srgbClr val="3333FF"/>
              </a:solidFill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533400" y="6521450"/>
            <a:ext cx="7754938" cy="3365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H. Zhang, Y. Wang, E.R. Fachini, C.R. Cabrera, </a:t>
            </a:r>
            <a:r>
              <a:rPr lang="en-US" sz="1600" i="1">
                <a:latin typeface="Times New Roman" pitchFamily="18" charset="0"/>
              </a:rPr>
              <a:t>Electrochem. Solid-state Lett</a:t>
            </a:r>
            <a:r>
              <a:rPr lang="en-US" sz="1600">
                <a:latin typeface="Times New Roman" pitchFamily="18" charset="0"/>
              </a:rPr>
              <a:t>. </a:t>
            </a:r>
            <a:r>
              <a:rPr lang="en-US" sz="1600" b="1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 (1999) 437 </a:t>
            </a:r>
          </a:p>
        </p:txBody>
      </p:sp>
      <p:pic>
        <p:nvPicPr>
          <p:cNvPr id="56326" name="Picture 8" descr="MoO2-currden"/>
          <p:cNvPicPr>
            <a:picLocks noChangeAspect="1" noChangeArrowheads="1"/>
          </p:cNvPicPr>
          <p:nvPr/>
        </p:nvPicPr>
        <p:blipFill>
          <a:blip r:embed="rId3" cstate="print"/>
          <a:srcRect l="5612" t="10039" r="9677" b="5202"/>
          <a:stretch>
            <a:fillRect/>
          </a:stretch>
        </p:blipFill>
        <p:spPr bwMode="auto">
          <a:xfrm>
            <a:off x="3933825" y="838200"/>
            <a:ext cx="44053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36" name="Group 28"/>
          <p:cNvGraphicFramePr>
            <a:graphicFrameLocks noGrp="1"/>
          </p:cNvGraphicFramePr>
          <p:nvPr/>
        </p:nvGraphicFramePr>
        <p:xfrm>
          <a:off x="2286000" y="4665663"/>
          <a:ext cx="4572000" cy="17373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 density (mAcm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 capacitance (Fg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56345" name="Text Box 29"/>
          <p:cNvSpPr txBox="1">
            <a:spLocks noChangeArrowheads="1"/>
          </p:cNvSpPr>
          <p:nvPr/>
        </p:nvSpPr>
        <p:spPr bwMode="auto">
          <a:xfrm>
            <a:off x="533400" y="3962400"/>
            <a:ext cx="3449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Electrolyte: 1M H</a:t>
            </a:r>
            <a:r>
              <a:rPr lang="en-US" sz="1400" baseline="-25000"/>
              <a:t>2</a:t>
            </a:r>
            <a:r>
              <a:rPr lang="en-US" sz="1400"/>
              <a:t>SO</a:t>
            </a:r>
            <a:r>
              <a:rPr lang="en-US" sz="1400" baseline="-25000"/>
              <a:t>4</a:t>
            </a:r>
            <a:r>
              <a:rPr lang="en-US" sz="1400"/>
              <a:t>; scan rate: 5 mVs</a:t>
            </a:r>
            <a:r>
              <a:rPr lang="en-US" sz="1400" baseline="30000"/>
              <a:t>-1</a:t>
            </a:r>
          </a:p>
        </p:txBody>
      </p:sp>
      <p:sp>
        <p:nvSpPr>
          <p:cNvPr id="56346" name="Text Box 30"/>
          <p:cNvSpPr txBox="1">
            <a:spLocks noChangeArrowheads="1"/>
          </p:cNvSpPr>
          <p:nvPr/>
        </p:nvSpPr>
        <p:spPr bwMode="auto">
          <a:xfrm>
            <a:off x="5334000" y="4267200"/>
            <a:ext cx="191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Electrolyte: 1M H</a:t>
            </a:r>
            <a:r>
              <a:rPr lang="en-US" sz="1400" baseline="-25000"/>
              <a:t>2</a:t>
            </a:r>
            <a:r>
              <a:rPr lang="en-US" sz="1400"/>
              <a:t>SO</a:t>
            </a:r>
            <a:r>
              <a:rPr lang="en-US" sz="1400" baseline="-2500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24" y="147935"/>
            <a:ext cx="686277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Electrochemical Capacitors- MoO</a:t>
            </a:r>
            <a:r>
              <a:rPr lang="en-US" sz="2400" b="1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nanorods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381000"/>
            <a:ext cx="363593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Summary and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20316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Relevance</a:t>
            </a:r>
            <a:r>
              <a:rPr lang="en-US" sz="2000" dirty="0" smtClean="0">
                <a:latin typeface="Comic Sans MS" pitchFamily="66" charset="0"/>
              </a:rPr>
              <a:t>: 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Focussed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on overcoming the most significant barrier for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commercialization – high cost of PGM catalysts and electrodes for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fuel cells and electrochemical capacitors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Approach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Development of simple method to synthesize low cost metal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oxides and metal sulfides nanomaterials such as nanorods,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nanotubes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, etc..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Conducted fundamental electrochemical studies in a half cell reaction mode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to understand the catalyst properties for above mentioned applications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Accomplishments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Electrochemical activity, in terms of mass, showed the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potential to reduce Pt loading for methanol oxidation and ORR and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Possibility to use non PGM electrode materials for HER and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electrochemical supercapacitors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</a:rPr>
              <a:t>Future work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Catalysts have to be tested in a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single cell fuel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cell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99" y="1295401"/>
            <a:ext cx="89163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228600"/>
            <a:ext cx="407859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Fuel Cell Cost Breakdown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867400"/>
            <a:ext cx="679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Rajesh K. </a:t>
            </a:r>
            <a:r>
              <a:rPr lang="en-US" dirty="0" err="1" smtClean="0"/>
              <a:t>Ahluwalia</a:t>
            </a:r>
            <a:r>
              <a:rPr lang="en-US" dirty="0" smtClean="0"/>
              <a:t> and X. Wang, J. Power Sources 177 (2008) 167-176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57600"/>
            <a:ext cx="9144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2" y="762000"/>
            <a:ext cx="900438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Objective:  Development of low cost, high performance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electrode materials for methanol oxidation, oxygen reduction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reaction, hydrogen evolution reaction and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electrochemical capacitors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Approach: Low cost nanomaterials are synthesized from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simple synthetic procedures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Objective: It is preliminary requisite to understand the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fundamental properties of the catalysts before employing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them in a realistic environments such as fuel cell and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capacitor devices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Approach: To achieve this, half cell reactions are performed.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Conduct fundamental studies of the developed nanomaterials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Catalyst activities for methanol oxidation, ORR, etc..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"/>
            <a:ext cx="489108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B050"/>
                </a:solidFill>
                <a:latin typeface="Comic Sans MS" pitchFamily="66" charset="0"/>
              </a:rPr>
              <a:t>Objectives and Approaches </a:t>
            </a:r>
            <a:endParaRPr lang="en-US" sz="2800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383" y="228600"/>
            <a:ext cx="932178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Work at National Centre for Catalysis Research, India</a:t>
            </a:r>
            <a:endParaRPr lang="en-US" sz="2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971800"/>
            <a:ext cx="4924746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Syntheses of Nanomaterials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Nanorods of WO</a:t>
            </a:r>
            <a:r>
              <a:rPr lang="en-US" baseline="-25000" dirty="0" smtClean="0">
                <a:solidFill>
                  <a:srgbClr val="C00000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, MoO</a:t>
            </a:r>
            <a:r>
              <a:rPr lang="en-US" baseline="-25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and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Mo</a:t>
            </a:r>
            <a:r>
              <a:rPr lang="en-US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x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V</a:t>
            </a:r>
            <a:r>
              <a:rPr lang="en-US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y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O</a:t>
            </a:r>
            <a:r>
              <a:rPr lang="en-US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z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MoS</a:t>
            </a:r>
            <a:r>
              <a:rPr lang="en-US" baseline="-25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nanotube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and WS2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nanomaterial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5137945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Fuel Cell - Methanol oxidation and </a:t>
            </a:r>
          </a:p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Oxygen reduction reaction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WO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nanorod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as supports for PGM electrocatalyst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    Reduce the loading of PGM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      Prevent carbon corrosion in fuel cell conditions</a:t>
            </a:r>
            <a:endParaRPr lang="en-US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990600"/>
            <a:ext cx="2362200" cy="2123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Diagnostics</a:t>
            </a:r>
          </a:p>
          <a:p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TEM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SEM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XRD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Electrochemical Studies 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91" y="4419600"/>
            <a:ext cx="4051109" cy="16619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Energy Storage – </a:t>
            </a:r>
          </a:p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Electrochemical capacitors</a:t>
            </a:r>
          </a:p>
          <a:p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Chronopotentiometry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and CV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WO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nanorods and MoO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nanorods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495800"/>
            <a:ext cx="4283545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Hydrogen Evolution Reaction</a:t>
            </a:r>
          </a:p>
          <a:p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WO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nanorods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MoS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nanotubes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 rot="20017106">
            <a:off x="6125798" y="2666079"/>
            <a:ext cx="754697" cy="3110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017106">
            <a:off x="563200" y="3961479"/>
            <a:ext cx="754697" cy="3110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819865">
            <a:off x="755739" y="2817318"/>
            <a:ext cx="754697" cy="3110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2819865">
            <a:off x="5937338" y="4112718"/>
            <a:ext cx="754697" cy="3110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7209" y="543580"/>
            <a:ext cx="526939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Nanorod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Synthesis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4547" y="1371600"/>
            <a:ext cx="8398453" cy="4524315"/>
            <a:chOff x="228600" y="1676400"/>
            <a:chExt cx="8175910" cy="4349227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8175910" cy="434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Method:  Thermal decomposition of tetrabutylammonium </a:t>
              </a:r>
            </a:p>
            <a:p>
              <a:r>
                <a:rPr lang="en-US" sz="2400" dirty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              salts of metal oxides</a:t>
              </a:r>
            </a:p>
            <a:p>
              <a:endParaRPr lang="en-US" sz="2400" dirty="0">
                <a:latin typeface="Comic Sans MS" pitchFamily="66" charset="0"/>
              </a:endParaRPr>
            </a:p>
            <a:p>
              <a:r>
                <a:rPr lang="en-US" sz="2400" dirty="0" smtClean="0">
                  <a:latin typeface="Comic Sans MS" pitchFamily="66" charset="0"/>
                </a:rPr>
                <a:t>Precursor method:  Preparation methods from literature</a:t>
              </a:r>
            </a:p>
            <a:p>
              <a:endParaRPr lang="en-US" sz="2400" dirty="0">
                <a:latin typeface="Comic Sans MS" pitchFamily="66" charset="0"/>
              </a:endParaRPr>
            </a:p>
            <a:p>
              <a:r>
                <a:rPr lang="en-US" sz="2400" dirty="0" smtClean="0">
                  <a:latin typeface="Comic Sans MS" pitchFamily="66" charset="0"/>
                </a:rPr>
                <a:t>Precursors: 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((C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H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9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)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)N)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W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10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32, 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((C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H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9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)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)N)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2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Mo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6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19,</a:t>
              </a:r>
            </a:p>
            <a:p>
              <a:r>
                <a:rPr lang="en-US" sz="2400" b="1" baseline="-25000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                 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 ((C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H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9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)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)N)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PMo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10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V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2</a:t>
              </a:r>
              <a:r>
                <a:rPr lang="en-US" sz="2400" b="1" dirty="0" smtClean="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  <a:r>
                <a:rPr lang="en-US" sz="2400" b="1" baseline="-25000" dirty="0" smtClean="0">
                  <a:solidFill>
                    <a:srgbClr val="0000FF"/>
                  </a:solidFill>
                  <a:latin typeface="Comic Sans MS" pitchFamily="66" charset="0"/>
                </a:rPr>
                <a:t>40</a:t>
              </a:r>
              <a:endParaRPr lang="en-US" sz="2400" dirty="0" smtClean="0">
                <a:latin typeface="Comic Sans MS" pitchFamily="66" charset="0"/>
              </a:endParaRPr>
            </a:p>
            <a:p>
              <a:endParaRPr lang="en-US" sz="2400" dirty="0">
                <a:latin typeface="Comic Sans MS" pitchFamily="66" charset="0"/>
              </a:endParaRPr>
            </a:p>
            <a:p>
              <a:r>
                <a:rPr lang="en-US" sz="2400" dirty="0" smtClean="0">
                  <a:latin typeface="Comic Sans MS" pitchFamily="66" charset="0"/>
                </a:rPr>
                <a:t>Metal oxide nanorods:  </a:t>
              </a:r>
              <a:r>
                <a:rPr lang="en-US" sz="24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WO</a:t>
              </a:r>
              <a:r>
                <a:rPr lang="en-US" sz="2400" b="1" u="sng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r>
                <a:rPr lang="en-US" sz="24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, MoO</a:t>
              </a:r>
              <a:r>
                <a:rPr lang="en-US" sz="2400" b="1" u="sng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r>
                <a:rPr lang="en-US" sz="2400" b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and </a:t>
              </a:r>
              <a:r>
                <a:rPr lang="en-US" sz="2400" b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Mo</a:t>
              </a:r>
              <a:r>
                <a:rPr lang="en-US" sz="2400" b="1" u="sng" baseline="-250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x</a:t>
              </a:r>
              <a:r>
                <a:rPr lang="en-US" sz="2400" b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V</a:t>
              </a:r>
              <a:r>
                <a:rPr lang="en-US" sz="2400" b="1" u="sng" baseline="-250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y</a:t>
              </a:r>
              <a:r>
                <a:rPr lang="en-US" sz="2400" b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O</a:t>
              </a:r>
              <a:r>
                <a:rPr lang="en-US" sz="2400" b="1" u="sng" baseline="-250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z</a:t>
              </a:r>
              <a:endPara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endParaRPr lang="en-US" sz="2400" dirty="0" smtClean="0">
                <a:latin typeface="Comic Sans MS" pitchFamily="66" charset="0"/>
              </a:endParaRPr>
            </a:p>
            <a:p>
              <a:endParaRPr lang="en-US" sz="2400" dirty="0" smtClean="0">
                <a:latin typeface="Comic Sans MS" pitchFamily="66" charset="0"/>
              </a:endParaRPr>
            </a:p>
            <a:p>
              <a:r>
                <a:rPr lang="en-US" sz="2400" dirty="0" smtClean="0">
                  <a:latin typeface="Comic Sans MS" pitchFamily="66" charset="0"/>
                </a:rPr>
                <a:t>Metal Sulfide </a:t>
              </a:r>
              <a:r>
                <a:rPr lang="en-US" sz="2400" dirty="0" err="1" smtClean="0">
                  <a:latin typeface="Comic Sans MS" pitchFamily="66" charset="0"/>
                </a:rPr>
                <a:t>nanotube</a:t>
              </a:r>
              <a:r>
                <a:rPr lang="en-US" sz="2400" dirty="0" smtClean="0">
                  <a:latin typeface="Comic Sans MS" pitchFamily="66" charset="0"/>
                </a:rPr>
                <a:t> and </a:t>
              </a:r>
              <a:r>
                <a:rPr lang="en-US" sz="2400" dirty="0" err="1" smtClean="0">
                  <a:latin typeface="Comic Sans MS" pitchFamily="66" charset="0"/>
                </a:rPr>
                <a:t>nanomaterial</a:t>
              </a:r>
              <a:r>
                <a:rPr lang="en-US" sz="2400" dirty="0" smtClean="0">
                  <a:latin typeface="Comic Sans MS" pitchFamily="66" charset="0"/>
                </a:rPr>
                <a:t>: WS</a:t>
              </a:r>
              <a:r>
                <a:rPr lang="en-US" sz="2400" baseline="-25000" dirty="0" smtClean="0">
                  <a:latin typeface="Comic Sans MS" pitchFamily="66" charset="0"/>
                </a:rPr>
                <a:t>2</a:t>
              </a:r>
              <a:r>
                <a:rPr lang="en-US" sz="2400" dirty="0" smtClean="0">
                  <a:latin typeface="Comic Sans MS" pitchFamily="66" charset="0"/>
                </a:rPr>
                <a:t> and MoS</a:t>
              </a:r>
              <a:r>
                <a:rPr lang="en-US" sz="2400" baseline="-25000" dirty="0" smtClean="0">
                  <a:latin typeface="Comic Sans MS" pitchFamily="66" charset="0"/>
                </a:rPr>
                <a:t>2</a:t>
              </a:r>
              <a:endParaRPr lang="en-US" sz="2400" baseline="-25000" dirty="0">
                <a:latin typeface="Comic Sans MS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29000" y="4495800"/>
              <a:ext cx="4572000" cy="838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762000" y="5943600"/>
            <a:ext cx="7928837" cy="584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</a:rPr>
              <a:t>A. </a:t>
            </a:r>
            <a:r>
              <a:rPr lang="en-US" sz="1600" dirty="0" err="1" smtClean="0">
                <a:latin typeface="Times New Roman" pitchFamily="18" charset="0"/>
              </a:rPr>
              <a:t>Chemseddine</a:t>
            </a:r>
            <a:r>
              <a:rPr lang="en-US" sz="1600" dirty="0" smtClean="0">
                <a:latin typeface="Times New Roman" pitchFamily="18" charset="0"/>
              </a:rPr>
              <a:t>, C. Sanchez, J. </a:t>
            </a:r>
            <a:r>
              <a:rPr lang="en-US" sz="1600" dirty="0" err="1" smtClean="0">
                <a:latin typeface="Times New Roman" pitchFamily="18" charset="0"/>
              </a:rPr>
              <a:t>Livage</a:t>
            </a:r>
            <a:r>
              <a:rPr lang="en-US" sz="1600" dirty="0" smtClean="0">
                <a:latin typeface="Times New Roman" pitchFamily="18" charset="0"/>
              </a:rPr>
              <a:t>, P. </a:t>
            </a:r>
            <a:r>
              <a:rPr lang="en-US" sz="1600" dirty="0" err="1" smtClean="0">
                <a:latin typeface="Times New Roman" pitchFamily="18" charset="0"/>
              </a:rPr>
              <a:t>Launay</a:t>
            </a:r>
            <a:r>
              <a:rPr lang="en-US" sz="1600" dirty="0" smtClean="0">
                <a:latin typeface="Times New Roman" pitchFamily="18" charset="0"/>
              </a:rPr>
              <a:t>, M. Fournier, </a:t>
            </a:r>
            <a:r>
              <a:rPr lang="en-US" sz="1600" dirty="0" err="1" smtClean="0">
                <a:latin typeface="Times New Roman" pitchFamily="18" charset="0"/>
              </a:rPr>
              <a:t>Inorg</a:t>
            </a:r>
            <a:r>
              <a:rPr lang="en-US" sz="1600" dirty="0" smtClean="0">
                <a:latin typeface="Times New Roman" pitchFamily="18" charset="0"/>
              </a:rPr>
              <a:t>. Chem. 23 (1984) 2609.</a:t>
            </a:r>
          </a:p>
          <a:p>
            <a:r>
              <a:rPr lang="en-US" sz="1600" dirty="0" smtClean="0">
                <a:latin typeface="Times New Roman" pitchFamily="18" charset="0"/>
              </a:rPr>
              <a:t>M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</a:rPr>
              <a:t>Che</a:t>
            </a:r>
            <a:r>
              <a:rPr lang="en-US" sz="1600" dirty="0">
                <a:latin typeface="Times New Roman" pitchFamily="18" charset="0"/>
              </a:rPr>
              <a:t>, M. Fournier, J.P. </a:t>
            </a:r>
            <a:r>
              <a:rPr lang="en-US" sz="1600" dirty="0" err="1">
                <a:latin typeface="Times New Roman" pitchFamily="18" charset="0"/>
              </a:rPr>
              <a:t>Launay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i="1" dirty="0">
                <a:latin typeface="Times New Roman" pitchFamily="18" charset="0"/>
              </a:rPr>
              <a:t>J. Chem. Phys</a:t>
            </a:r>
            <a:r>
              <a:rPr lang="en-US" sz="1600" dirty="0">
                <a:latin typeface="Times New Roman" pitchFamily="18" charset="0"/>
              </a:rPr>
              <a:t>.</a:t>
            </a:r>
            <a:r>
              <a:rPr lang="en-US" sz="1600" b="1" dirty="0">
                <a:latin typeface="Times New Roman" pitchFamily="18" charset="0"/>
              </a:rPr>
              <a:t> 71</a:t>
            </a:r>
            <a:r>
              <a:rPr lang="en-US" sz="1600" dirty="0">
                <a:latin typeface="Times New Roman" pitchFamily="18" charset="0"/>
              </a:rPr>
              <a:t> (1979) 1954.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614944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WO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Nanorod Synthesis</a:t>
            </a:r>
          </a:p>
        </p:txBody>
      </p:sp>
      <p:pic>
        <p:nvPicPr>
          <p:cNvPr id="5" name="Picture 11" descr="Rajal (27) copy"/>
          <p:cNvPicPr>
            <a:picLocks noChangeAspect="1" noChangeArrowheads="1"/>
          </p:cNvPicPr>
          <p:nvPr/>
        </p:nvPicPr>
        <p:blipFill>
          <a:blip r:embed="rId2" cstate="print"/>
          <a:srcRect l="4924" t="9857"/>
          <a:stretch>
            <a:fillRect/>
          </a:stretch>
        </p:blipFill>
        <p:spPr bwMode="auto">
          <a:xfrm>
            <a:off x="5791200" y="1447800"/>
            <a:ext cx="2903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WO3XRD-mod"/>
          <p:cNvPicPr>
            <a:picLocks noChangeAspect="1" noChangeArrowheads="1"/>
          </p:cNvPicPr>
          <p:nvPr/>
        </p:nvPicPr>
        <p:blipFill>
          <a:blip r:embed="rId3" cstate="print"/>
          <a:srcRect l="12090" t="10823" r="12090" b="6822"/>
          <a:stretch>
            <a:fillRect/>
          </a:stretch>
        </p:blipFill>
        <p:spPr bwMode="auto">
          <a:xfrm>
            <a:off x="609600" y="3581400"/>
            <a:ext cx="4191000" cy="27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867400" y="3733800"/>
            <a:ext cx="2895600" cy="2362200"/>
            <a:chOff x="2956" y="590"/>
            <a:chExt cx="1968" cy="1546"/>
          </a:xfrm>
        </p:grpSpPr>
        <p:pic>
          <p:nvPicPr>
            <p:cNvPr id="7" name="Picture 13" descr="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6" y="590"/>
              <a:ext cx="1968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004" y="1899"/>
              <a:ext cx="31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5 nm</a:t>
              </a:r>
            </a:p>
          </p:txBody>
        </p:sp>
      </p:grpSp>
      <p:pic>
        <p:nvPicPr>
          <p:cNvPr id="3" name="Picture 5" descr="SEM-4%20copy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245013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581400" y="20574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990600"/>
            <a:ext cx="253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Tungsten oxide nanorods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38200"/>
            <a:ext cx="294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Precursor, </a:t>
            </a:r>
            <a:r>
              <a:rPr lang="en-US" b="1" dirty="0" smtClean="0">
                <a:solidFill>
                  <a:srgbClr val="0000FF"/>
                </a:solidFill>
              </a:rPr>
              <a:t>((C</a:t>
            </a:r>
            <a:r>
              <a:rPr lang="en-US" b="1" baseline="-25000" dirty="0" smtClean="0">
                <a:solidFill>
                  <a:srgbClr val="0000FF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</a:rPr>
              <a:t>9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b="1" baseline="-25000" dirty="0" smtClean="0">
                <a:solidFill>
                  <a:srgbClr val="0000FF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)N)</a:t>
            </a:r>
            <a:r>
              <a:rPr lang="en-US" b="1" baseline="-25000" dirty="0" smtClean="0">
                <a:solidFill>
                  <a:srgbClr val="0000FF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W</a:t>
            </a:r>
            <a:r>
              <a:rPr lang="en-US" b="1" baseline="-25000" dirty="0" smtClean="0">
                <a:solidFill>
                  <a:srgbClr val="0000FF"/>
                </a:solidFill>
              </a:rPr>
              <a:t>10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b="1" baseline="-25000" dirty="0" smtClean="0">
                <a:solidFill>
                  <a:srgbClr val="0000FF"/>
                </a:solidFill>
              </a:rPr>
              <a:t>32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116" y="6298842"/>
            <a:ext cx="321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XRD of Tungsten oxide nanorods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oO2-XRD"/>
          <p:cNvPicPr>
            <a:picLocks noChangeAspect="1" noChangeArrowheads="1"/>
          </p:cNvPicPr>
          <p:nvPr/>
        </p:nvPicPr>
        <p:blipFill>
          <a:blip r:embed="rId2" cstate="print"/>
          <a:srcRect l="12878" t="10048" r="12878" b="7143"/>
          <a:stretch>
            <a:fillRect/>
          </a:stretch>
        </p:blipFill>
        <p:spPr bwMode="auto">
          <a:xfrm>
            <a:off x="1371600" y="838200"/>
            <a:ext cx="3047999" cy="27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MoO2-E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400"/>
            <a:ext cx="2871195" cy="250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4800600" y="3657599"/>
            <a:ext cx="2895600" cy="2530197"/>
            <a:chOff x="3072" y="816"/>
            <a:chExt cx="2459" cy="2400"/>
          </a:xfrm>
        </p:grpSpPr>
        <p:pic>
          <p:nvPicPr>
            <p:cNvPr id="5" name="Picture 5" descr="HRTEM-Mo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816"/>
              <a:ext cx="2459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spect="1" noChangeArrowheads="1"/>
            </p:cNvSpPr>
            <p:nvPr/>
          </p:nvSpPr>
          <p:spPr bwMode="auto">
            <a:xfrm>
              <a:off x="3123" y="2925"/>
              <a:ext cx="50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5 nm</a:t>
              </a:r>
            </a:p>
          </p:txBody>
        </p:sp>
      </p:grpSp>
      <p:pic>
        <p:nvPicPr>
          <p:cNvPr id="7" name="Picture 7" descr="TEM-Mo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838200"/>
            <a:ext cx="28663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37763" y="90153"/>
            <a:ext cx="638989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MoO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Nanorod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Synthesis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6172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Width : 20- 50 nm; Length : 5-10 </a:t>
            </a:r>
            <a:r>
              <a:rPr lang="en-US" b="1" dirty="0" smtClean="0">
                <a:solidFill>
                  <a:srgbClr val="3333FF"/>
                </a:solidFill>
                <a:sym typeface="Symbol" pitchFamily="18" charset="2"/>
              </a:rPr>
              <a:t></a:t>
            </a:r>
            <a:r>
              <a:rPr lang="en-US" b="1" dirty="0" smtClean="0">
                <a:solidFill>
                  <a:srgbClr val="3333FF"/>
                </a:solidFill>
              </a:rPr>
              <a:t>m 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Interplanar</a:t>
            </a:r>
            <a:r>
              <a:rPr lang="en-US" b="1" dirty="0" smtClean="0">
                <a:solidFill>
                  <a:srgbClr val="3333FF"/>
                </a:solidFill>
              </a:rPr>
              <a:t> spacing :0.17 nm corresponds to (022) plane of monoclinic MoO</a:t>
            </a:r>
            <a:r>
              <a:rPr lang="en-US" b="1" baseline="-25000" dirty="0" smtClean="0">
                <a:solidFill>
                  <a:srgbClr val="3333FF"/>
                </a:solidFill>
              </a:rPr>
              <a:t>2</a:t>
            </a:r>
            <a:endParaRPr lang="en-US" b="1" baseline="-25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MoVOXRD-mod"/>
          <p:cNvPicPr>
            <a:picLocks noChangeAspect="1" noChangeArrowheads="1"/>
          </p:cNvPicPr>
          <p:nvPr/>
        </p:nvPicPr>
        <p:blipFill>
          <a:blip r:embed="rId2" cstate="print"/>
          <a:srcRect l="12907" t="9764" r="12907" b="5882"/>
          <a:stretch>
            <a:fillRect/>
          </a:stretch>
        </p:blipFill>
        <p:spPr bwMode="auto">
          <a:xfrm>
            <a:off x="1219200" y="3777186"/>
            <a:ext cx="3505200" cy="30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SEM-M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3081584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EM-Mo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01999"/>
            <a:ext cx="3006145" cy="26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37763" y="90153"/>
            <a:ext cx="694933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Approach: 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Mo</a:t>
            </a:r>
            <a:r>
              <a:rPr lang="en-US" sz="28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x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y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O</a:t>
            </a:r>
            <a:r>
              <a:rPr lang="en-US" sz="2800" baseline="-25000" dirty="0" err="1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Nanorod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Synthesis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4572000"/>
            <a:ext cx="4014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Precursor: ((C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9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)N)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PMo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O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40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Orthorhombic MoO</a:t>
            </a:r>
            <a:r>
              <a:rPr lang="en-US" baseline="-25000" dirty="0" smtClean="0">
                <a:solidFill>
                  <a:srgbClr val="3333FF"/>
                </a:solidFill>
              </a:rPr>
              <a:t>3</a:t>
            </a:r>
            <a:r>
              <a:rPr lang="en-US" dirty="0" smtClean="0">
                <a:solidFill>
                  <a:srgbClr val="3333FF"/>
                </a:solidFill>
              </a:rPr>
              <a:t> (JCPDS: 89-5108)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Tetragonal VO</a:t>
            </a:r>
            <a:r>
              <a:rPr lang="en-US" baseline="-25000" dirty="0" smtClean="0">
                <a:solidFill>
                  <a:srgbClr val="3333FF"/>
                </a:solidFill>
              </a:rPr>
              <a:t>2</a:t>
            </a:r>
            <a:r>
              <a:rPr lang="en-US" dirty="0" smtClean="0">
                <a:solidFill>
                  <a:srgbClr val="3333FF"/>
                </a:solidFill>
              </a:rPr>
              <a:t> (JCPDS: 76-0678)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1258</Words>
  <Application>Microsoft Office PowerPoint</Application>
  <PresentationFormat>On-screen Show (4:3)</PresentationFormat>
  <Paragraphs>263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RAJI</dc:creator>
  <cp:lastModifiedBy>RAJESWARI</cp:lastModifiedBy>
  <cp:revision>27</cp:revision>
  <dcterms:created xsi:type="dcterms:W3CDTF">2012-03-23T18:22:05Z</dcterms:created>
  <dcterms:modified xsi:type="dcterms:W3CDTF">2013-02-08T16:26:06Z</dcterms:modified>
</cp:coreProperties>
</file>