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4" r:id="rId12"/>
    <p:sldId id="267" r:id="rId13"/>
    <p:sldId id="265" r:id="rId14"/>
    <p:sldId id="275" r:id="rId15"/>
    <p:sldId id="270" r:id="rId16"/>
    <p:sldId id="268" r:id="rId17"/>
    <p:sldId id="269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66"/>
    <a:srgbClr val="FFFFCC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7260-A99D-456D-BE22-C18DCE7211F4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A0176-34D3-4B20-92A4-F0E8DA822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A0176-34D3-4B20-92A4-F0E8DA822E8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09600" y="760412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09600" y="12954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8991600" cy="15249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</a:rPr>
              <a:t>Guard Catalyst Systems for demetallation in Hydroprocessing</a:t>
            </a:r>
            <a:endParaRPr lang="en-US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3058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Aditya</a:t>
            </a:r>
            <a:r>
              <a:rPr lang="en-US" dirty="0" smtClean="0">
                <a:solidFill>
                  <a:sysClr val="windowText" lastClr="000000"/>
                </a:solidFill>
              </a:rPr>
              <a:t> V. </a:t>
            </a:r>
            <a:r>
              <a:rPr lang="en-US" dirty="0" err="1" smtClean="0">
                <a:solidFill>
                  <a:sysClr val="windowText" lastClr="000000"/>
                </a:solidFill>
              </a:rPr>
              <a:t>Ajgaonkar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M.Tech</a:t>
            </a:r>
            <a:r>
              <a:rPr lang="en-US" dirty="0" smtClean="0">
                <a:solidFill>
                  <a:sysClr val="windowText" lastClr="000000"/>
                </a:solidFill>
              </a:rPr>
              <a:t> Catalysis Technology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Roll No :- CA10M001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NCCR, IIT-Madras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00200" y="990600"/>
            <a:ext cx="62484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981200"/>
            <a:ext cx="2819400" cy="312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1981200"/>
            <a:ext cx="2895600" cy="312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981200"/>
            <a:ext cx="2819400" cy="312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066800"/>
            <a:ext cx="4038600" cy="609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Metal Compounds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21336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Porphyrins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Biological , Non-biological origin.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 is of the order of 0.8-1 nm which may get expanded due to substitution.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209800"/>
            <a:ext cx="21336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Non-porphyrins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048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one double bond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bridge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pyrrole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ring is hydrogenated.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Hydroporphyrins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Aryl porphyrins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0" y="2209800"/>
            <a:ext cx="21336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Asphaltenes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0390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amount is associated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asphaltenes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half" idx="4294967295"/>
          </p:nvPr>
        </p:nvSpPr>
        <p:spPr>
          <a:xfrm>
            <a:off x="521208" y="1524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Metal compounds in Petroleum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1"/>
            <a:ext cx="3535739" cy="1905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521208" y="1524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Metal compounds in Petroleum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904" r="3507"/>
          <a:stretch>
            <a:fillRect/>
          </a:stretch>
        </p:blipFill>
        <p:spPr bwMode="auto">
          <a:xfrm>
            <a:off x="4343400" y="838200"/>
            <a:ext cx="3804138" cy="1676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6214" r="2136"/>
          <a:stretch>
            <a:fillRect/>
          </a:stretch>
        </p:blipFill>
        <p:spPr bwMode="auto">
          <a:xfrm>
            <a:off x="609600" y="2819400"/>
            <a:ext cx="3785935" cy="167639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2577"/>
          <a:stretch>
            <a:fillRect/>
          </a:stretch>
        </p:blipFill>
        <p:spPr bwMode="auto">
          <a:xfrm>
            <a:off x="5334000" y="2667000"/>
            <a:ext cx="2525575" cy="408234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228600" y="990600"/>
            <a:ext cx="4876800" cy="356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Content Placeholder 7"/>
          <p:cNvSpPr>
            <a:spLocks noGrp="1"/>
          </p:cNvSpPr>
          <p:nvPr>
            <p:ph sz="half" idx="4294967295"/>
          </p:nvPr>
        </p:nvSpPr>
        <p:spPr>
          <a:xfrm>
            <a:off x="521208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Metal compounds in Petroleum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066800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Porphyrins account for only half of the V and Ni present in the petroleum crude.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remaining part of the metals was supposed to comprise less-defined forms which may involve some bonding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resins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asphaltenes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Asphaltenes contain porphyrins and non porphyrins depending upon the origin of the crude oil.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819400"/>
            <a:ext cx="990600" cy="1143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3657600" cy="5320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066800"/>
            <a:ext cx="1953092" cy="52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4800" y="914400"/>
            <a:ext cx="5638800" cy="563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Metal content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715000"/>
            <a:ext cx="5257800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5638800"/>
            <a:ext cx="6096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9800" y="985421"/>
            <a:ext cx="297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Metal content varies depending upon the type of crude.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 varies between few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1000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Vanadium content is more than Nickel except few exceptions.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Metal content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95350"/>
            <a:ext cx="8229599" cy="58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1524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Metal content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68276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trace metals Ni and V are generally orders of magnitude higher than other metals in petroleum.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 of the metallic constituents of crude oils exist as inorganic water-soluble salts, mainly as chlorides and sulphates of Na, K, Mg, Ca. These may due to contact with brine salts.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removed by desalting.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Arsenic is also present but it has received little attention till now.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Why Hydrodemetallation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Metals affect many upgrading processes.</a:t>
            </a:r>
          </a:p>
          <a:p>
            <a:pPr marL="341313" indent="-341313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and Ni deposit as sulfides at the pore mouth and block the pores in hydrotreating catalysts (HDS, HDN catalysts)</a:t>
            </a:r>
          </a:p>
          <a:p>
            <a:pPr marL="341313" indent="-341313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 deposits on the catalyst, acts as dehydrogenation catalyst, enhances production of undesirable products such as hydrogen and coke.</a:t>
            </a:r>
          </a:p>
          <a:p>
            <a:pPr marL="341313" indent="-341313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196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19600"/>
            <a:ext cx="13287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" y="5943600"/>
            <a:ext cx="4191000" cy="6096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Ni initially deposits on the exterior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5943600"/>
            <a:ext cx="3581400" cy="6858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As the catalyst ages Ni migrates to the interior.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Why Hydrodemetallation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 like Ni also catalyzes dehydrogenation reactions to form hydrogen &amp; coke, however activity is ¼ to ½ of Ni.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 is more notorious because it causes destruction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zeolite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structure.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1"/>
            <a:ext cx="4151937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29408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599" y="3276600"/>
            <a:ext cx="3810001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5400000">
            <a:off x="7239000" y="4495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48400" y="4648200"/>
            <a:ext cx="2286000" cy="533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Dissolution of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zeolite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crystals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5410200"/>
            <a:ext cx="77724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Vanadic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acid is not consumed but acts as catalyst getting regenerated after every cycle.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 txBox="1">
            <a:spLocks/>
          </p:cNvSpPr>
          <p:nvPr/>
        </p:nvSpPr>
        <p:spPr>
          <a:xfrm>
            <a:off x="381000" y="76200"/>
            <a:ext cx="8013192" cy="792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Hydrodemetallation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high-temperature power generators, such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oil fired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gas turbines, the presence of metallic constituents may lead to ash deposits on the turbine rotors, thus reducing clearances and disturbing their balance.</a:t>
            </a:r>
          </a:p>
          <a:p>
            <a:pPr marL="395288" indent="-395288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ash resulting from the combustion of fuels vanadium reacts with refractory furnace linings to lower their fusion points and so cause their deterioration.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 txBox="1">
            <a:spLocks/>
          </p:cNvSpPr>
          <p:nvPr/>
        </p:nvSpPr>
        <p:spPr>
          <a:xfrm>
            <a:off x="381000" y="76200"/>
            <a:ext cx="8013192" cy="792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Hydrodemetallation Mechanism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1"/>
            <a:ext cx="166293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762000"/>
            <a:ext cx="1531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1905000" y="1676400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1600200" cy="20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4038600" y="1676400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6540" y="838201"/>
            <a:ext cx="15116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6324600" y="1676400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048000"/>
            <a:ext cx="2362200" cy="220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2971800"/>
            <a:ext cx="20097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urved Connector 17"/>
          <p:cNvCxnSpPr/>
          <p:nvPr/>
        </p:nvCxnSpPr>
        <p:spPr>
          <a:xfrm rot="10800000" flipV="1">
            <a:off x="6400800" y="2971800"/>
            <a:ext cx="1371600" cy="1219200"/>
          </a:xfrm>
          <a:prstGeom prst="curvedConnector3">
            <a:avLst>
              <a:gd name="adj1" fmla="val -74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286000" y="3962400"/>
            <a:ext cx="1752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5943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 Sulfides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548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+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05000" y="12192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H</a:t>
            </a:r>
            <a:r>
              <a:rPr lang="en-US" b="1" baseline="-25000" dirty="0" smtClean="0">
                <a:solidFill>
                  <a:srgbClr val="003399"/>
                </a:solidFill>
              </a:rPr>
              <a:t>2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H</a:t>
            </a:r>
            <a:r>
              <a:rPr lang="en-US" b="1" baseline="-25000" dirty="0" smtClean="0">
                <a:solidFill>
                  <a:srgbClr val="003399"/>
                </a:solidFill>
              </a:rPr>
              <a:t>2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H</a:t>
            </a:r>
            <a:r>
              <a:rPr lang="en-US" b="1" baseline="-25000" dirty="0" smtClean="0">
                <a:solidFill>
                  <a:srgbClr val="003399"/>
                </a:solidFill>
              </a:rPr>
              <a:t>2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3200" y="3429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H</a:t>
            </a:r>
            <a:r>
              <a:rPr lang="en-US" b="1" baseline="30000" dirty="0" smtClean="0">
                <a:solidFill>
                  <a:srgbClr val="003399"/>
                </a:solidFill>
              </a:rPr>
              <a:t>+</a:t>
            </a:r>
            <a:r>
              <a:rPr lang="en-US" b="1" dirty="0" smtClean="0">
                <a:solidFill>
                  <a:srgbClr val="003399"/>
                </a:solidFill>
              </a:rPr>
              <a:t>/H</a:t>
            </a:r>
            <a:r>
              <a:rPr lang="en-US" b="1" baseline="-25000" dirty="0" smtClean="0">
                <a:solidFill>
                  <a:srgbClr val="003399"/>
                </a:solidFill>
              </a:rPr>
              <a:t>2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Ring opening &amp; acid attack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3200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99"/>
                </a:solidFill>
              </a:rPr>
              <a:t>Ring Fragmentation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6031468"/>
            <a:ext cx="4800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Jansen et al. </a:t>
            </a:r>
            <a:r>
              <a:rPr lang="en-US" i="1" dirty="0" smtClean="0"/>
              <a:t>Appl. </a:t>
            </a:r>
            <a:r>
              <a:rPr lang="en-US" i="1" dirty="0" err="1" smtClean="0"/>
              <a:t>Catal</a:t>
            </a:r>
            <a:r>
              <a:rPr lang="en-US" i="1" dirty="0" smtClean="0"/>
              <a:t>. </a:t>
            </a:r>
            <a:r>
              <a:rPr lang="en-US" dirty="0" smtClean="0"/>
              <a:t>179 (</a:t>
            </a:r>
            <a:r>
              <a:rPr lang="en-US" b="1" dirty="0" smtClean="0"/>
              <a:t>1999</a:t>
            </a:r>
            <a:r>
              <a:rPr lang="en-US" dirty="0" smtClean="0"/>
              <a:t>) 229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72200" y="1295400"/>
            <a:ext cx="2438400" cy="3581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0" y="1295400"/>
            <a:ext cx="2438400" cy="3581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1295400"/>
            <a:ext cx="2209800" cy="3581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182985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2971800"/>
            <a:ext cx="1831326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5094982"/>
            <a:ext cx="21336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Upstream Operations 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Oil &amp; Gas exploration, production, transportation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1790700" y="3162300"/>
            <a:ext cx="1905000" cy="304800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81201"/>
            <a:ext cx="2177139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124200" y="5077361"/>
            <a:ext cx="2133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Midstream Operations 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Refining and processing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4838700" y="3162300"/>
            <a:ext cx="1905000" cy="304800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981200"/>
            <a:ext cx="22860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172200" y="5094982"/>
            <a:ext cx="2438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Downstream Operations 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Petroleum product distribution and retail sale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Isosceles Triangle 24">
            <a:hlinkClick r:id="rId6" action="ppaction://hlinksldjump"/>
          </p:cNvPr>
          <p:cNvSpPr/>
          <p:nvPr/>
        </p:nvSpPr>
        <p:spPr>
          <a:xfrm rot="10800000">
            <a:off x="3962400" y="6400799"/>
            <a:ext cx="6096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76200"/>
            <a:ext cx="8013192" cy="792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Hydroprocessing Catalysts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1"/>
            <a:ext cx="3352800" cy="1447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</a:p>
          <a:p>
            <a:pPr marL="463550" indent="-231775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Modified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Zeolites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(by exchanging)</a:t>
            </a:r>
          </a:p>
          <a:p>
            <a:pPr marL="463550" indent="-231775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Mixed Oxide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953001"/>
            <a:ext cx="3352800" cy="1447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Active Metals</a:t>
            </a:r>
          </a:p>
          <a:p>
            <a:pPr marL="231775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Ni-Mo / Ni-W / Co-Mo</a:t>
            </a:r>
          </a:p>
          <a:p>
            <a:pPr marL="231775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Pt/Pd/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1775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191000" y="1905001"/>
            <a:ext cx="685800" cy="4495800"/>
          </a:xfrm>
          <a:prstGeom prst="rightBrace">
            <a:avLst>
              <a:gd name="adj1" fmla="val 87935"/>
              <a:gd name="adj2" fmla="val 510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990601"/>
            <a:ext cx="3352800" cy="4572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Catalyst Components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990600"/>
            <a:ext cx="3352800" cy="46412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Important Parameters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1524001"/>
            <a:ext cx="3886200" cy="51054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7338" indent="-287338"/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) Appropriate Composition (Selectivity / Stability)</a:t>
            </a:r>
          </a:p>
          <a:p>
            <a:pPr marL="744538" lvl="1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Acidity (Cracking)</a:t>
            </a:r>
          </a:p>
          <a:p>
            <a:pPr marL="744538" lvl="1" indent="-287338">
              <a:buFont typeface="Wingdings" pitchFamily="2" charset="2"/>
              <a:buChar char="ü"/>
            </a:pP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Basicity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(Selectivity/stability)</a:t>
            </a:r>
          </a:p>
          <a:p>
            <a:pPr marL="744538" lvl="1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RE-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zeolite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scavenger </a:t>
            </a:r>
          </a:p>
          <a:p>
            <a:pPr marL="744538" lvl="1" indent="-287338">
              <a:buFont typeface="Wingdings" pitchFamily="2" charset="2"/>
              <a:buChar char="ü"/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indent="-287338"/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)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Meso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Macropores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4538" lvl="1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Diffusion of large molecules</a:t>
            </a:r>
          </a:p>
          <a:p>
            <a:pPr marL="744538" lvl="1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</a:p>
          <a:p>
            <a:pPr marL="744538" lvl="1" indent="-287338">
              <a:buFont typeface="Wingdings" pitchFamily="2" charset="2"/>
              <a:buChar char="ü"/>
            </a:pPr>
            <a:endParaRPr lang="en-US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indent="-287338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) Catalytic Active Components</a:t>
            </a:r>
          </a:p>
          <a:p>
            <a:pPr marL="744538" lvl="1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Metal Loading</a:t>
            </a:r>
          </a:p>
          <a:p>
            <a:pPr marL="744538" lvl="1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dispersion of active sites</a:t>
            </a:r>
          </a:p>
          <a:p>
            <a:pPr marL="744538" lvl="1" indent="-287338">
              <a:buFont typeface="Wingdings" pitchFamily="2" charset="2"/>
              <a:buChar char="ü"/>
            </a:pPr>
            <a:endParaRPr lang="en-US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indent="-287338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IV) Catalytic Activities</a:t>
            </a:r>
          </a:p>
          <a:p>
            <a:pPr marL="287338" indent="-287338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Primary / secondary reactions</a:t>
            </a:r>
          </a:p>
          <a:p>
            <a:pPr marL="736600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Hydrotreating</a:t>
            </a:r>
          </a:p>
          <a:p>
            <a:pPr marL="736600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Hydrogenation / Dehydrogenation</a:t>
            </a:r>
          </a:p>
          <a:p>
            <a:pPr marL="736600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Cracking</a:t>
            </a:r>
          </a:p>
          <a:p>
            <a:pPr marL="736600" indent="-287338">
              <a:buFont typeface="Wingdings" pitchFamily="2" charset="2"/>
              <a:buChar char="ü"/>
            </a:pPr>
            <a:r>
              <a:rPr lang="en-US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Isomerization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(alkylation)</a:t>
            </a:r>
          </a:p>
          <a:p>
            <a:pPr marL="736600" indent="-287338">
              <a:buFont typeface="Wingdings" pitchFamily="2" charset="2"/>
              <a:buChar char="ü"/>
            </a:pPr>
            <a:r>
              <a:rPr lang="en-US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Cyclization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(Polymerization)</a:t>
            </a:r>
          </a:p>
          <a:p>
            <a:pPr marL="736600" indent="-287338">
              <a:buFont typeface="Wingdings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Aromatization</a:t>
            </a:r>
          </a:p>
          <a:p>
            <a:pPr marL="744538" lvl="1" indent="-287338">
              <a:buFont typeface="Wingdings" pitchFamily="2" charset="2"/>
              <a:buChar char="ü"/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indent="-287338"/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352801"/>
            <a:ext cx="3352800" cy="1447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Macroporous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Amorphous filler matrix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Porosity</a:t>
            </a:r>
          </a:p>
          <a:p>
            <a:pPr marL="231775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200" y="3124201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5713413"/>
            <a:ext cx="2209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2286001"/>
            <a:ext cx="1600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3429001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1200" y="4343401"/>
            <a:ext cx="1219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4572001"/>
            <a:ext cx="2286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200" y="5715001"/>
            <a:ext cx="1143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5942013"/>
            <a:ext cx="1143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" y="6488668"/>
            <a:ext cx="4800600" cy="307777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Leyva</a:t>
            </a:r>
            <a:r>
              <a:rPr lang="en-US" sz="1400" dirty="0" smtClean="0"/>
              <a:t> et al., </a:t>
            </a:r>
            <a:r>
              <a:rPr lang="en-US" sz="1400" i="1" dirty="0" smtClean="0"/>
              <a:t>Ind. Eng. Chem. Res</a:t>
            </a:r>
            <a:r>
              <a:rPr lang="en-US" sz="1400" dirty="0" smtClean="0"/>
              <a:t>. </a:t>
            </a:r>
            <a:r>
              <a:rPr lang="en-US" sz="1400" b="1" dirty="0" smtClean="0"/>
              <a:t>2007</a:t>
            </a:r>
            <a:r>
              <a:rPr lang="en-US" sz="1400" dirty="0" smtClean="0"/>
              <a:t>, 46, 7449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76200"/>
            <a:ext cx="8013192" cy="792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Guard Catalyst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648200" cy="354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2514600"/>
            <a:ext cx="45434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8600" y="4724400"/>
            <a:ext cx="40386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Guard Catalysts : High HDM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85292"/>
            <a:ext cx="5405037" cy="4172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76200"/>
            <a:ext cx="8013192" cy="792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Hydrodemetallation Catalysts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4800600" cy="307777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Anchetya</a:t>
            </a:r>
            <a:r>
              <a:rPr lang="en-US" sz="1400" dirty="0" smtClean="0"/>
              <a:t> et al., </a:t>
            </a:r>
            <a:r>
              <a:rPr lang="en-US" sz="1400" i="1" dirty="0" err="1" smtClean="0"/>
              <a:t>Catal</a:t>
            </a:r>
            <a:r>
              <a:rPr lang="en-US" sz="1400" dirty="0" smtClean="0"/>
              <a:t>. </a:t>
            </a:r>
            <a:r>
              <a:rPr lang="en-US" sz="1400" i="1" dirty="0" smtClean="0"/>
              <a:t>Today</a:t>
            </a:r>
            <a:r>
              <a:rPr lang="en-US" sz="1400" dirty="0" smtClean="0"/>
              <a:t> </a:t>
            </a:r>
            <a:r>
              <a:rPr lang="en-US" sz="1400" b="1" dirty="0" smtClean="0"/>
              <a:t>2005</a:t>
            </a:r>
            <a:r>
              <a:rPr lang="en-US" sz="1400" dirty="0" smtClean="0"/>
              <a:t>, 109, 3-15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r="6294"/>
          <a:stretch>
            <a:fillRect/>
          </a:stretch>
        </p:blipFill>
        <p:spPr bwMode="auto">
          <a:xfrm>
            <a:off x="5943600" y="1600200"/>
            <a:ext cx="3048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15138" t="29130"/>
          <a:stretch>
            <a:fillRect/>
          </a:stretch>
        </p:blipFill>
        <p:spPr bwMode="auto">
          <a:xfrm>
            <a:off x="5867400" y="2819400"/>
            <a:ext cx="3230784" cy="996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76200"/>
            <a:ext cx="8077200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Rana et al. : Studied the effect of alumina preparation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HDM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Studied : </a:t>
            </a:r>
          </a:p>
          <a:p>
            <a:pPr marL="1092200" indent="-1092200"/>
            <a:r>
              <a:rPr lang="en-US" dirty="0" smtClean="0"/>
              <a:t>Catalyst : </a:t>
            </a:r>
            <a:r>
              <a:rPr lang="el-GR" dirty="0" smtClean="0"/>
              <a:t>γ</a:t>
            </a:r>
            <a:r>
              <a:rPr lang="en-US" dirty="0" smtClean="0"/>
              <a:t> – Alumina (support) prepared by urea (u), ammonium carbonate (</a:t>
            </a:r>
            <a:r>
              <a:rPr lang="en-US" dirty="0" err="1" smtClean="0"/>
              <a:t>acs</a:t>
            </a:r>
            <a:r>
              <a:rPr lang="en-US" dirty="0" smtClean="0"/>
              <a:t>) and ammonium hydroxide (am) as </a:t>
            </a:r>
            <a:r>
              <a:rPr lang="en-US" dirty="0" err="1" smtClean="0"/>
              <a:t>hydrolyzer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	   Co- Mo (Active metals) </a:t>
            </a:r>
          </a:p>
          <a:p>
            <a:r>
              <a:rPr lang="en-US" dirty="0" smtClean="0"/>
              <a:t>Temperature : 380 deg. C</a:t>
            </a:r>
          </a:p>
          <a:p>
            <a:r>
              <a:rPr lang="en-US" dirty="0" smtClean="0"/>
              <a:t>Pressure : 5.4 </a:t>
            </a:r>
            <a:r>
              <a:rPr lang="en-US" dirty="0" err="1" smtClean="0"/>
              <a:t>MPa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10000" y="2988754"/>
            <a:ext cx="4800600" cy="3615122"/>
            <a:chOff x="3810000" y="2988754"/>
            <a:chExt cx="4800600" cy="361512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0" y="2988754"/>
              <a:ext cx="4800600" cy="3615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grpSp>
          <p:nvGrpSpPr>
            <p:cNvPr id="15" name="Group 14"/>
            <p:cNvGrpSpPr/>
            <p:nvPr/>
          </p:nvGrpSpPr>
          <p:grpSpPr>
            <a:xfrm>
              <a:off x="6324600" y="3733800"/>
              <a:ext cx="1960876" cy="762000"/>
              <a:chOff x="2230124" y="3837039"/>
              <a:chExt cx="1960876" cy="762000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65680" y="3837039"/>
                <a:ext cx="181102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30124" y="4065640"/>
                <a:ext cx="1960876" cy="25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86000" y="4419600"/>
                <a:ext cx="1854200" cy="179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457200" y="76200"/>
            <a:ext cx="8077200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Maity</a:t>
            </a:r>
            <a:r>
              <a:rPr lang="en-US" sz="4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et al. : Studied the effect of active metals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HDM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Studied : </a:t>
            </a:r>
          </a:p>
          <a:p>
            <a:pPr marL="1092200" indent="-1092200"/>
            <a:r>
              <a:rPr lang="en-US" dirty="0" smtClean="0"/>
              <a:t>Catalyst : </a:t>
            </a:r>
            <a:r>
              <a:rPr lang="el-GR" dirty="0" smtClean="0"/>
              <a:t>γ</a:t>
            </a:r>
            <a:r>
              <a:rPr lang="en-US" dirty="0" smtClean="0"/>
              <a:t> – Alumina (support)</a:t>
            </a:r>
          </a:p>
          <a:p>
            <a:r>
              <a:rPr lang="en-US" dirty="0" smtClean="0"/>
              <a:t>	   Co- Mo, Ni-Mo, Co-W, Ni-W(Active metals) </a:t>
            </a:r>
          </a:p>
          <a:p>
            <a:r>
              <a:rPr lang="en-US" dirty="0" smtClean="0"/>
              <a:t>Temperature : 380 deg. C</a:t>
            </a:r>
          </a:p>
          <a:p>
            <a:r>
              <a:rPr lang="en-US" dirty="0" smtClean="0"/>
              <a:t>Pressure : 5.4 </a:t>
            </a:r>
            <a:r>
              <a:rPr lang="en-US" dirty="0" err="1" smtClean="0"/>
              <a:t>MPa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3048000"/>
          <a:ext cx="388620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636"/>
                <a:gridCol w="761363"/>
                <a:gridCol w="685800"/>
                <a:gridCol w="609600"/>
                <a:gridCol w="533400"/>
                <a:gridCol w="533402"/>
              </a:tblGrid>
              <a:tr h="320040">
                <a:tc>
                  <a:txBody>
                    <a:bodyPr/>
                    <a:lstStyle/>
                    <a:p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Catalysts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MoO</a:t>
                      </a:r>
                      <a:r>
                        <a:rPr kumimoji="0"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en-US" sz="1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</a:t>
                      </a:r>
                      <a:r>
                        <a:rPr kumimoji="0"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en-US" sz="1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CoO</a:t>
                      </a:r>
                      <a:endParaRPr lang="en-US" sz="1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NiO</a:t>
                      </a:r>
                      <a:endParaRPr lang="en-US" sz="1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US" sz="1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32004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3505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218895" y="2914650"/>
            <a:ext cx="4925105" cy="3030904"/>
            <a:chOff x="4218895" y="2914650"/>
            <a:chExt cx="4925105" cy="3030904"/>
          </a:xfrm>
        </p:grpSpPr>
        <p:grpSp>
          <p:nvGrpSpPr>
            <p:cNvPr id="15" name="Group 14"/>
            <p:cNvGrpSpPr/>
            <p:nvPr/>
          </p:nvGrpSpPr>
          <p:grpSpPr>
            <a:xfrm>
              <a:off x="4218895" y="2914650"/>
              <a:ext cx="4925105" cy="2419350"/>
              <a:chOff x="4218895" y="2914650"/>
              <a:chExt cx="4925105" cy="2419350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18895" y="2914650"/>
                <a:ext cx="4925105" cy="2419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43800" y="3376613"/>
                <a:ext cx="56111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34200" y="3334281"/>
                <a:ext cx="509587" cy="283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05600" y="3681413"/>
                <a:ext cx="1787232" cy="204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29200" y="5181600"/>
              <a:ext cx="3886200" cy="76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Rectangle 17"/>
          <p:cNvSpPr/>
          <p:nvPr/>
        </p:nvSpPr>
        <p:spPr>
          <a:xfrm>
            <a:off x="381000" y="5486400"/>
            <a:ext cx="4343400" cy="9144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99"/>
                </a:solidFill>
              </a:rPr>
              <a:t>Co-Mo &gt; Co-W</a:t>
            </a:r>
          </a:p>
          <a:p>
            <a:pPr algn="ctr"/>
            <a:r>
              <a:rPr lang="en-US" dirty="0" smtClean="0">
                <a:solidFill>
                  <a:srgbClr val="003399"/>
                </a:solidFill>
              </a:rPr>
              <a:t>Ni-Mo &gt; Ni-W</a:t>
            </a:r>
          </a:p>
          <a:p>
            <a:pPr algn="ctr"/>
            <a:r>
              <a:rPr lang="en-US" dirty="0" smtClean="0">
                <a:solidFill>
                  <a:srgbClr val="003399"/>
                </a:solidFill>
              </a:rPr>
              <a:t>Co-Mo &gt; Ni-Mo</a:t>
            </a:r>
            <a:endParaRPr 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457200" y="228600"/>
            <a:ext cx="80772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Problem Statement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project aims to carry out demetallation (HDM) reactions by synthesizing guard catalyst systems.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Proposed Catalysts :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Metal Sites (Active Component): Co, Ni, Mo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Support : Mesoporous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Alumina, Silica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Refinery Flow Diagram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34401" cy="58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990600"/>
            <a:ext cx="2895600" cy="525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990600"/>
            <a:ext cx="3886200" cy="5105400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5181600"/>
            <a:ext cx="21336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3246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Separation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6248400"/>
            <a:ext cx="266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Conversion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5791200"/>
            <a:ext cx="266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438400"/>
            <a:ext cx="26670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Catalytic Processes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Reforming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Hydrotreating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Hydrocracking</a:t>
            </a:r>
            <a:endParaRPr lang="en-US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Alkylation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Isomerization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Placement of Hydrotreating Units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865" r="5719" b="-6793"/>
          <a:stretch>
            <a:fillRect/>
          </a:stretch>
        </p:blipFill>
        <p:spPr bwMode="auto">
          <a:xfrm>
            <a:off x="228600" y="914400"/>
            <a:ext cx="4495800" cy="581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990600"/>
            <a:ext cx="381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Hydroprocessing is a refining technology in which a feedstock is thermally treated with hydrogen under pressure.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Hydrotreating (HDT) is carried out for feed treatment and for product quality improvement.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therefore an important and most practiced process in industry.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Based on the amount of catalyst sold hydrotreating catalysts constitute third largest business.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648200"/>
            <a:ext cx="5334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HDT</a:t>
            </a:r>
            <a:endParaRPr lang="en-US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6096000"/>
            <a:ext cx="5334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HDT</a:t>
            </a:r>
            <a:endParaRPr lang="en-US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4876800"/>
            <a:ext cx="5334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HDT</a:t>
            </a:r>
            <a:endParaRPr lang="en-US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2971800"/>
            <a:ext cx="5334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HDT</a:t>
            </a:r>
            <a:endParaRPr lang="en-US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438400"/>
            <a:ext cx="5334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HDT</a:t>
            </a:r>
            <a:endParaRPr lang="en-US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1752600"/>
            <a:ext cx="5334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HDT</a:t>
            </a:r>
            <a:endParaRPr lang="en-US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3733800"/>
            <a:ext cx="5334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HDT</a:t>
            </a:r>
            <a:endParaRPr lang="en-US" sz="1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Why Hydroprocessing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purposes of refinery hydroprocessing are 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To improve the existing petroleum products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indent="-465138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enable petroleum products meet the specifications</a:t>
            </a:r>
          </a:p>
          <a:p>
            <a:pPr marL="519113" indent="-4651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indent="-519113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develop new products or new uses of the existing products</a:t>
            </a:r>
          </a:p>
          <a:p>
            <a:pPr marL="519113" indent="-519113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indent="-519113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convert inferior or low grade materials into valuable products</a:t>
            </a:r>
          </a:p>
          <a:p>
            <a:pPr marL="519113" indent="-519113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To transform near solid residua into liquid fuels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Hydrotreating – T, P, Conversion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4419600" cy="3136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8305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1295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– 300- 450 deg. C</a:t>
            </a:r>
          </a:p>
          <a:p>
            <a:endParaRPr lang="en-US" dirty="0" smtClean="0"/>
          </a:p>
          <a:p>
            <a:r>
              <a:rPr lang="en-US" dirty="0" smtClean="0"/>
              <a:t>Pressure – 0.7-15 </a:t>
            </a:r>
            <a:r>
              <a:rPr lang="en-US" dirty="0" err="1" smtClean="0"/>
              <a:t>MPa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7360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Low Conversions of feedstock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Hydrotreating Reactions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29867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Hydrodesulphurization (HDS)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1333501" y="3848100"/>
            <a:ext cx="5486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828800"/>
            <a:ext cx="271417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71417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43200"/>
            <a:ext cx="31699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34962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2400" y="4355068"/>
            <a:ext cx="29354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Hydrodenitrogenation (HDN)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799" y="4953000"/>
            <a:ext cx="3581401" cy="36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486399"/>
            <a:ext cx="3276600" cy="40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28600" y="5955268"/>
            <a:ext cx="28712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Hydrodechlorination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HDCl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400800"/>
            <a:ext cx="2505075" cy="35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Group 36"/>
          <p:cNvGrpSpPr/>
          <p:nvPr/>
        </p:nvGrpSpPr>
        <p:grpSpPr>
          <a:xfrm>
            <a:off x="4343400" y="1219200"/>
            <a:ext cx="4943356" cy="1176754"/>
            <a:chOff x="4343400" y="1219200"/>
            <a:chExt cx="4943356" cy="1176754"/>
          </a:xfrm>
        </p:grpSpPr>
        <p:sp>
          <p:nvSpPr>
            <p:cNvPr id="20" name="TextBox 19"/>
            <p:cNvSpPr txBox="1"/>
            <p:nvPr/>
          </p:nvSpPr>
          <p:spPr>
            <a:xfrm>
              <a:off x="4495800" y="1219200"/>
              <a:ext cx="278153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Hydrodemetallation (HDM)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019800" y="1981200"/>
              <a:ext cx="609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96000" y="1676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343400" y="1828800"/>
              <a:ext cx="4943356" cy="567154"/>
              <a:chOff x="4343400" y="1828800"/>
              <a:chExt cx="4943356" cy="56715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343400" y="1828800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M- porphyrin  </a:t>
                </a: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705600" y="1828800"/>
                <a:ext cx="2581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x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 + H- porphyrin</a:t>
                </a:r>
                <a:r>
                  <a:rPr lang="en-US" baseline="-25000" dirty="0" smtClean="0"/>
                  <a:t>  </a:t>
                </a:r>
                <a:endParaRPr lang="en-US" baseline="-25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019800" y="20574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(H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S)</a:t>
                </a:r>
                <a:endParaRPr lang="en-US" sz="1600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4495800" y="2438400"/>
            <a:ext cx="28456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Hydrodeoxygenation (HDO)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599" y="3047999"/>
            <a:ext cx="3276601" cy="4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76213" y="3621343"/>
            <a:ext cx="4234387" cy="4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572000" y="4355068"/>
            <a:ext cx="25058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Hydrogenation of olefins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953000"/>
            <a:ext cx="237852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4572000" y="5498068"/>
            <a:ext cx="28777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Hydrogenation of aromatics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95825" y="5991226"/>
            <a:ext cx="3003544" cy="4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4267200" y="1066800"/>
            <a:ext cx="4800600" cy="1295400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8" grpId="0" animBg="1"/>
      <p:bldP spid="28" grpId="0" animBg="1"/>
      <p:bldP spid="31" grpId="0" animBg="1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Why Hydrotreating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purposes of refinery hydrotreating are 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Reduction, or elimination, of corrosion during refining, handling, or use of the various products</a:t>
            </a:r>
          </a:p>
          <a:p>
            <a:pPr marL="395288" indent="-395288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produce clean products for transportation fuels and petrochemicals</a:t>
            </a:r>
          </a:p>
          <a:p>
            <a:pPr marL="395288" indent="-395288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Increasing performance (stability) of gasoline</a:t>
            </a:r>
          </a:p>
          <a:p>
            <a:pPr marL="395288" indent="-395288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Decreasing smoke formation in kerosene</a:t>
            </a:r>
          </a:p>
          <a:p>
            <a:pPr marL="395288" indent="-395288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 of heteroatom content in fuel oil to a level  that improves burning characteristics and is environmentally acceptable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381000" y="76200"/>
            <a:ext cx="8013192" cy="79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Metal compounds in Petroleum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876800" cy="5390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57800" y="9906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Ni and V in petroleum exist as soluble organometallic complexes that fall in two categories :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Metal porphyrins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Non-porphyrin metal complexes</a:t>
            </a:r>
          </a:p>
          <a:p>
            <a:pPr marL="342900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compounds are distributed over a wide boiling range (350 – 650 deg C).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1103</TotalTime>
  <Words>1069</Words>
  <Application>Microsoft Office PowerPoint</Application>
  <PresentationFormat>On-screen Show (4:3)</PresentationFormat>
  <Paragraphs>231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Guard Catalyst Systems for demetallation in Hydroprocessing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Guard Catalyst Systems for demetallation in Hydroprocessing</dc:title>
  <dc:creator/>
  <cp:lastModifiedBy>compaq</cp:lastModifiedBy>
  <cp:revision>97</cp:revision>
  <dcterms:created xsi:type="dcterms:W3CDTF">2006-08-16T00:00:00Z</dcterms:created>
  <dcterms:modified xsi:type="dcterms:W3CDTF">2011-09-11T05:18:42Z</dcterms:modified>
</cp:coreProperties>
</file>