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901" r:id="rId2"/>
    <p:sldMasterId id="2147483913" r:id="rId3"/>
    <p:sldMasterId id="2147483925" r:id="rId4"/>
    <p:sldMasterId id="2147484032" r:id="rId5"/>
    <p:sldMasterId id="2147484097" r:id="rId6"/>
  </p:sldMasterIdLst>
  <p:notesMasterIdLst>
    <p:notesMasterId r:id="rId27"/>
  </p:notesMasterIdLst>
  <p:handoutMasterIdLst>
    <p:handoutMasterId r:id="rId28"/>
  </p:handoutMasterIdLst>
  <p:sldIdLst>
    <p:sldId id="1404" r:id="rId7"/>
    <p:sldId id="1405" r:id="rId8"/>
    <p:sldId id="1406" r:id="rId9"/>
    <p:sldId id="1407" r:id="rId10"/>
    <p:sldId id="1408" r:id="rId11"/>
    <p:sldId id="1312" r:id="rId12"/>
    <p:sldId id="1277" r:id="rId13"/>
    <p:sldId id="1278" r:id="rId14"/>
    <p:sldId id="1279" r:id="rId15"/>
    <p:sldId id="1280" r:id="rId16"/>
    <p:sldId id="1281" r:id="rId17"/>
    <p:sldId id="1301" r:id="rId18"/>
    <p:sldId id="1313" r:id="rId19"/>
    <p:sldId id="1283" r:id="rId20"/>
    <p:sldId id="1284" r:id="rId21"/>
    <p:sldId id="1285" r:id="rId22"/>
    <p:sldId id="1292" r:id="rId23"/>
    <p:sldId id="1322" r:id="rId24"/>
    <p:sldId id="1364" r:id="rId25"/>
    <p:sldId id="1366" r:id="rId26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66"/>
    <a:srgbClr val="008000"/>
    <a:srgbClr val="990000"/>
    <a:srgbClr val="FFFF00"/>
    <a:srgbClr val="9966FF"/>
    <a:srgbClr val="FFFFCC"/>
    <a:srgbClr val="0000FF"/>
    <a:srgbClr val="99FF33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93451" autoAdjust="0"/>
  </p:normalViewPr>
  <p:slideViewPr>
    <p:cSldViewPr>
      <p:cViewPr>
        <p:scale>
          <a:sx n="75" d="100"/>
          <a:sy n="75" d="100"/>
        </p:scale>
        <p:origin x="-2022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71" d="100"/>
          <a:sy n="71" d="100"/>
        </p:scale>
        <p:origin x="-2202" y="-114"/>
      </p:cViewPr>
      <p:guideLst>
        <p:guide orient="horz" pos="3108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427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4188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D01D8273-C28C-4FE5-8F3A-3E9BB6643D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4188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EEF3AC86-F88D-463A-9B10-C2BDE8D64B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CB6BD-BEF9-4E51-BE08-17C47F4C057D}" type="slidenum">
              <a:rPr lang="en-US">
                <a:solidFill>
                  <a:srgbClr val="1F497D"/>
                </a:solidFill>
              </a:rPr>
              <a:pPr/>
              <a:t>1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CB6BD-BEF9-4E51-BE08-17C47F4C057D}" type="slidenum">
              <a:rPr lang="en-US"/>
              <a:pPr/>
              <a:t>6</a:t>
            </a:fld>
            <a:endParaRPr lang="en-US"/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451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1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5F0D061-CD13-4394-AE29-E78B7BC9E4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7332A-5D7C-49DB-B008-8AAD506FCF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F9A89-7F24-4415-BFB9-803C60F400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F07430-6791-4212-B3C6-30D9937723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684269-1679-4BA5-8BFC-E4E0CA19D1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1143F-7C01-498C-BE3E-B386D1FE8C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FD64-CC3D-4508-8C79-02FE9F077B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EE4A9-4AC2-4AD6-86E0-5E1E593CA1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29224-018A-4DDC-9B6B-017406256D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3559E-3C4B-4E54-9073-38A8492F55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B583A-B281-4C4F-9D68-B98269B3C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2A4CE-40DF-478E-A778-C1038426F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163F-AD6A-4EE7-AB6B-0F42A5F6F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7A293-DEC9-4C89-BB98-28E09019C3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A7D69-6896-4B30-B23F-5A42A36E6C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A4377-55B6-4AE4-9C42-747DAA9B8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C05AA-358B-45A9-B2B2-F0274FE0B6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3F3D0-13E0-4DFF-94F2-362BD92DA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CDE10-CDC3-47FF-944A-A795401FF8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3EE9B-4147-4726-AEFB-3750FFE98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CA412-1385-439C-AAC5-9B676A0B30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8EF79-8984-498D-A396-C9E8B2B8FD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1D52D-CFD2-4219-ACAD-35850D5031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9ADEC-D32B-4B7D-B43D-788626CC73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518C8-DFAA-4750-9F2B-3CE5651529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A986B-6643-4D6D-BFF8-BE80DBA8FA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D6C7A-5E48-4B45-99B9-4C664BC83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6F1AE-1AFE-4B80-939C-22B3092D34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11FB7-B5BE-41DA-BE58-9EAE61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9B2AC-73E5-46D2-8EEB-DABD18D22E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E5500-0AF1-432D-BB3B-C5C4288A90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ECF3-290B-4A27-B85C-89D78EC010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B47C3-ED49-4407-9A49-0880AE8DAA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EB648-5214-4EFC-991D-D30DA30626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BF5A6-5E65-4AC9-9103-84B168177F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24BE0-30C2-4807-A71B-D24470FCD5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E1B92-B668-4E82-AC4B-FC7E3C958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6070D-7030-47B5-A853-3C7107E436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7C1C4-322E-4047-BAF0-EDB0592F98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62DC7-5141-458C-B9DE-61573E5958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45EBE-D2AF-4DED-9D4B-9271F9193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70250B-CB8B-4DFE-87C4-7369B8E1AD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2C96F-37CF-49BC-B619-2FF3E0B51E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27918-326D-4ABC-A1C8-8F83CE8A11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11CF7-5F38-4DA5-A96D-8A3A37F80D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5B2A3-7A36-4BB9-93AB-5A511BF6E4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EE72A-CEA7-48BE-8653-3BC821EECC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D9682-0450-4642-A302-7D4B54734C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8F9B9-2B4D-472A-86D9-03219257B3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B793A-7984-4ACD-9844-614E20B8DD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C1832-1385-4B50-8742-468C47BE45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4CB79-4E8D-45B9-83EF-6F1473042A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2FBD6-01C1-477B-800F-1F33C5B868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5466C-F77F-4E52-B5F9-2F2BA45E56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D3E6A3-128D-4A92-AB7C-574CBFF1B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9CAB3-B02B-492B-AC85-CB6405920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451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FCC66"/>
                </a:solidFill>
              </a:endParaRPr>
            </a:p>
          </p:txBody>
        </p:sp>
        <p:sp>
          <p:nvSpPr>
            <p:cNvPr id="6451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CC66"/>
                </a:solidFill>
              </a:endParaRPr>
            </a:p>
          </p:txBody>
        </p:sp>
      </p:grpSp>
      <p:sp>
        <p:nvSpPr>
          <p:cNvPr id="6451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5F0D061-CD13-4394-AE29-E78B7BC9E41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2A4CE-40DF-478E-A778-C1038426FD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1D52D-CFD2-4219-ACAD-35850D5031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EB648-5214-4EFC-991D-D30DA30626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11CF7-5F38-4DA5-A96D-8A3A37F80D7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9CAB3-B02B-492B-AC85-CB64059203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E3F67-71E5-44E3-995D-B07403FAF8B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CD406-A1B2-48CB-865B-E96D210125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05B33-21E5-41D4-8201-45B4EFB696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7332A-5D7C-49DB-B008-8AAD506FCF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E3F67-71E5-44E3-995D-B07403FAF8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F9A89-7F24-4415-BFB9-803C60F400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F07430-6791-4212-B3C6-30D9937723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684269-1679-4BA5-8BFC-E4E0CA19D1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CD406-A1B2-48CB-865B-E96D210125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05B33-21E5-41D4-8201-45B4EFB696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349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49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84DA14-284E-46AF-B310-1989A3C62A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68ED5-D2CD-414E-96F4-73951FF3540A}" type="slidenum">
              <a:rPr lang="en-US" smtClean="0">
                <a:solidFill>
                  <a:srgbClr val="000000"/>
                </a:solidFill>
                <a:effectLst/>
                <a:latin typeface="Arial" pitchFamily="34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3AA7A9-454F-4E51-B063-38425C96FB6A}" type="slidenum">
              <a:rPr lang="en-US" smtClean="0">
                <a:solidFill>
                  <a:srgbClr val="000000"/>
                </a:solidFill>
                <a:effectLst/>
              </a:rPr>
              <a:pPr/>
              <a:t>‹#›</a:t>
            </a:fld>
            <a:endParaRPr lang="en-US" smtClean="0">
              <a:solidFill>
                <a:srgbClr val="000000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D22152-108A-4EEB-8A1F-4E1445E36D00}" type="slidenum">
              <a:rPr lang="en-US" smtClean="0">
                <a:solidFill>
                  <a:srgbClr val="000000"/>
                </a:solidFill>
                <a:effectLst/>
                <a:ea typeface="宋体" pitchFamily="2" charset="-122"/>
              </a:rPr>
              <a:pPr/>
              <a:t>‹#›</a:t>
            </a:fld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93F684-05E3-4FC1-8689-A56A354B6CDF}" type="slidenum">
              <a:rPr lang="en-US" smtClean="0">
                <a:solidFill>
                  <a:srgbClr val="000000"/>
                </a:solidFill>
                <a:effectLst/>
                <a:ea typeface="宋体" pitchFamily="2" charset="-122"/>
              </a:rPr>
              <a:pPr/>
              <a:t>‹#›</a:t>
            </a:fld>
            <a:endParaRPr lang="en-US" smtClean="0">
              <a:solidFill>
                <a:srgbClr val="000000"/>
              </a:solidFill>
              <a:effectLst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349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FCC66"/>
                </a:solidFill>
              </a:endParaRPr>
            </a:p>
          </p:txBody>
        </p:sp>
        <p:sp>
          <p:nvSpPr>
            <p:cNvPr id="6349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CC66"/>
                </a:solidFill>
              </a:endParaRPr>
            </a:p>
          </p:txBody>
        </p:sp>
      </p:grp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84DA14-284E-46AF-B310-1989A3C62A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C6C4-CD88-4160-8358-35613407E6CE}" type="slidenum">
              <a:rPr lang="en-US">
                <a:solidFill>
                  <a:srgbClr val="FFFFFF"/>
                </a:solidFill>
              </a:rPr>
              <a:pPr/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561"/>
          <p:cNvSpPr>
            <a:spLocks noChangeArrowheads="1"/>
          </p:cNvSpPr>
          <p:nvPr/>
        </p:nvSpPr>
        <p:spPr bwMode="auto">
          <a:xfrm>
            <a:off x="0" y="2214554"/>
            <a:ext cx="9144000" cy="142876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Hierarchically structured mesoporous silica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785794"/>
            <a:ext cx="9144000" cy="607220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Different Morphology – cooking temperature</a:t>
            </a:r>
          </a:p>
        </p:txBody>
      </p:sp>
      <p:pic>
        <p:nvPicPr>
          <p:cNvPr id="11" name="Picture 4" descr="6_q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785794"/>
            <a:ext cx="4500562" cy="3374933"/>
          </a:xfrm>
          <a:prstGeom prst="rect">
            <a:avLst/>
          </a:prstGeom>
          <a:noFill/>
        </p:spPr>
      </p:pic>
      <p:pic>
        <p:nvPicPr>
          <p:cNvPr id="12" name="Picture 5" descr="6_q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4500562" cy="337493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-1" y="4643446"/>
            <a:ext cx="9144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Mesoporous carbon films with needle like edges: Expected to have good field emission properties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6" descr="6_q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-2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785794"/>
            <a:ext cx="9144000" cy="607220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Mesoporous Carbon Films Prepared from PS 200 nm</a:t>
            </a:r>
          </a:p>
        </p:txBody>
      </p:sp>
      <p:pic>
        <p:nvPicPr>
          <p:cNvPr id="10" name="Picture 4" descr="3_q11"/>
          <p:cNvPicPr>
            <a:picLocks noChangeAspect="1" noChangeArrowheads="1"/>
          </p:cNvPicPr>
          <p:nvPr/>
        </p:nvPicPr>
        <p:blipFill>
          <a:blip r:embed="rId2" cstate="print"/>
          <a:srcRect b="2068"/>
          <a:stretch>
            <a:fillRect/>
          </a:stretch>
        </p:blipFill>
        <p:spPr bwMode="auto">
          <a:xfrm>
            <a:off x="-1" y="785794"/>
            <a:ext cx="4572001" cy="3357586"/>
          </a:xfrm>
          <a:prstGeom prst="rect">
            <a:avLst/>
          </a:prstGeom>
          <a:noFill/>
        </p:spPr>
      </p:pic>
      <p:pic>
        <p:nvPicPr>
          <p:cNvPr id="13" name="Picture 5" descr="3_q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9462" y="793732"/>
            <a:ext cx="4477440" cy="3357586"/>
          </a:xfrm>
          <a:prstGeom prst="rect">
            <a:avLst/>
          </a:prstGeom>
          <a:noFill/>
        </p:spPr>
      </p:pic>
      <p:pic>
        <p:nvPicPr>
          <p:cNvPr id="14" name="Picture 6" descr="3_q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7650"/>
            <a:ext cx="3733800" cy="28003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1406" y="4143380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Low concentration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1" name="Picture 5" descr="1-0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857232"/>
            <a:ext cx="1214486" cy="1246432"/>
          </a:xfrm>
          <a:prstGeom prst="rect">
            <a:avLst/>
          </a:prstGeom>
          <a:noFill/>
        </p:spPr>
      </p:pic>
      <p:pic>
        <p:nvPicPr>
          <p:cNvPr id="11" name="Picture 6" descr="flo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357694"/>
            <a:ext cx="5286379" cy="1916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qcm copy"/>
          <p:cNvPicPr>
            <a:picLocks noChangeAspect="1" noChangeArrowheads="1"/>
          </p:cNvPicPr>
          <p:nvPr/>
        </p:nvPicPr>
        <p:blipFill>
          <a:blip r:embed="rId2" cstate="print"/>
          <a:srcRect r="4004"/>
          <a:stretch>
            <a:fillRect/>
          </a:stretch>
        </p:blipFill>
        <p:spPr bwMode="auto">
          <a:xfrm>
            <a:off x="97930" y="1357298"/>
            <a:ext cx="9046070" cy="3533788"/>
          </a:xfrm>
          <a:prstGeom prst="rect">
            <a:avLst/>
          </a:prstGeom>
          <a:noFill/>
        </p:spPr>
      </p:pic>
      <p:sp>
        <p:nvSpPr>
          <p:cNvPr id="6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Selectivity of Adsorption of the films - QCM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5214950"/>
            <a:ext cx="8858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Selectivity of adsorption can be controlled by the surface modification of the carbon films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775217"/>
            <a:ext cx="9144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altLang="ja-JP" sz="1800" dirty="0" smtClean="0">
                <a:solidFill>
                  <a:srgbClr val="000000"/>
                </a:solidFill>
                <a:effectLst/>
                <a:ea typeface="ＭＳ Ｐゴシック" charset="-128"/>
              </a:rPr>
              <a:t>(a) QCM frequency shift upon absorption of vapor phase for ozonization treated porous carbon film, the irradiation time of UV is 30 min.(b) the QCM frequency shift of ammonia and aniline </a:t>
            </a:r>
            <a:r>
              <a:rPr lang="de-DE" altLang="ja-JP" sz="1800" i="1" dirty="0" smtClean="0">
                <a:solidFill>
                  <a:srgbClr val="000000"/>
                </a:solidFill>
                <a:effectLst/>
                <a:ea typeface="ＭＳ Ｐゴシック" charset="-128"/>
              </a:rPr>
              <a:t>versus </a:t>
            </a:r>
            <a:r>
              <a:rPr lang="de-DE" altLang="ja-JP" sz="1800" dirty="0" smtClean="0">
                <a:solidFill>
                  <a:srgbClr val="000000"/>
                </a:solidFill>
                <a:effectLst/>
                <a:ea typeface="ＭＳ Ｐゴシック" charset="-128"/>
              </a:rPr>
              <a:t>irradiation time of UV.</a:t>
            </a:r>
          </a:p>
        </p:txBody>
      </p:sp>
      <p:pic>
        <p:nvPicPr>
          <p:cNvPr id="3078" name="Picture 6" descr="Ozone-ok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597915" cy="3224218"/>
          </a:xfrm>
          <a:prstGeom prst="rect">
            <a:avLst/>
          </a:prstGeom>
          <a:noFill/>
        </p:spPr>
      </p:pic>
      <p:sp>
        <p:nvSpPr>
          <p:cNvPr id="4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Photofunctionalization of mesoporous carbon films </a:t>
            </a:r>
          </a:p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- QCM – improved sensing of basic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61"/>
          <p:cNvSpPr>
            <a:spLocks noChangeArrowheads="1"/>
          </p:cNvSpPr>
          <p:nvPr/>
        </p:nvSpPr>
        <p:spPr bwMode="auto">
          <a:xfrm>
            <a:off x="0" y="2357430"/>
            <a:ext cx="9144000" cy="1571612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Fabrication of hierarchically structured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porous carbon nitride based on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monolayer colloidal crystal</a:t>
            </a:r>
            <a:endParaRPr lang="de-DE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785794"/>
            <a:ext cx="9144000" cy="607220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3319" name="Picture 7" descr="ok-1"/>
          <p:cNvPicPr>
            <a:picLocks noChangeAspect="1" noChangeArrowheads="1"/>
          </p:cNvPicPr>
          <p:nvPr/>
        </p:nvPicPr>
        <p:blipFill>
          <a:blip r:embed="rId2" cstate="print"/>
          <a:srcRect b="15662"/>
          <a:stretch>
            <a:fillRect/>
          </a:stretch>
        </p:blipFill>
        <p:spPr bwMode="auto">
          <a:xfrm>
            <a:off x="685800" y="1023938"/>
            <a:ext cx="7543800" cy="4970463"/>
          </a:xfrm>
          <a:prstGeom prst="rect">
            <a:avLst/>
          </a:prstGeom>
          <a:noFill/>
        </p:spPr>
      </p:pic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831850" y="4244975"/>
            <a:ext cx="366713" cy="1001713"/>
          </a:xfrm>
          <a:prstGeom prst="curvedRightArrow">
            <a:avLst>
              <a:gd name="adj1" fmla="val 54632"/>
              <a:gd name="adj2" fmla="val 109264"/>
              <a:gd name="adj3" fmla="val 33333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0" cmpd="dbl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/>
        </p:spPr>
        <p:txBody>
          <a:bodyPr wrap="none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7789863" y="2382838"/>
            <a:ext cx="366713" cy="1074738"/>
          </a:xfrm>
          <a:prstGeom prst="curvedLeftArrow">
            <a:avLst>
              <a:gd name="adj1" fmla="val 58615"/>
              <a:gd name="adj2" fmla="val 117229"/>
              <a:gd name="adj3" fmla="val 33333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0" cmpd="dbl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/>
        </p:spPr>
        <p:txBody>
          <a:bodyPr wrap="none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4127500" y="1882775"/>
            <a:ext cx="806450" cy="285750"/>
          </a:xfrm>
          <a:prstGeom prst="rightArrow">
            <a:avLst>
              <a:gd name="adj1" fmla="val 50000"/>
              <a:gd name="adj2" fmla="val 70556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0" cmpd="dbl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4127500" y="5175250"/>
            <a:ext cx="806450" cy="285750"/>
          </a:xfrm>
          <a:prstGeom prst="rightArrow">
            <a:avLst>
              <a:gd name="adj1" fmla="val 50000"/>
              <a:gd name="adj2" fmla="val 70556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0" cmpd="dbl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 rot="10800000">
            <a:off x="4202113" y="3600450"/>
            <a:ext cx="804863" cy="285750"/>
          </a:xfrm>
          <a:prstGeom prst="rightArrow">
            <a:avLst>
              <a:gd name="adj1" fmla="val 50000"/>
              <a:gd name="adj2" fmla="val 70417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 w="0" cmpd="dbl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3689350" y="1166813"/>
            <a:ext cx="585788" cy="571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572132" y="1214422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PS sphere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1198563" y="3027363"/>
            <a:ext cx="512763" cy="501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357290" y="2714620"/>
            <a:ext cx="3290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polyethylenimine</a:t>
            </a: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precursors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 flipH="1">
            <a:off x="1125538" y="1166813"/>
            <a:ext cx="585788" cy="571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1428728" y="1214422"/>
            <a:ext cx="2246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</a:t>
            </a:r>
            <a:r>
              <a:rPr lang="en-US" altLang="zh-CN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123</a:t>
            </a: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and TEOS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214678" y="4714884"/>
            <a:ext cx="3525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Carbonized  and etching</a:t>
            </a:r>
            <a:endParaRPr lang="en-US" altLang="zh-CN" sz="2400" baseline="300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5429256" y="3071810"/>
            <a:ext cx="2130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Drying at 100</a:t>
            </a:r>
            <a:r>
              <a:rPr lang="en-US" altLang="zh-CN" sz="2400" baseline="30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</a:t>
            </a:r>
          </a:p>
        </p:txBody>
      </p:sp>
      <p:sp>
        <p:nvSpPr>
          <p:cNvPr id="25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Fabrication process: Mesoporous CN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785794"/>
            <a:ext cx="9144000" cy="607220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148" name="Picture 4" descr="1-2副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1"/>
            <a:ext cx="4071966" cy="2962199"/>
          </a:xfrm>
          <a:prstGeom prst="rect">
            <a:avLst/>
          </a:prstGeom>
          <a:noFill/>
        </p:spPr>
      </p:pic>
      <p:pic>
        <p:nvPicPr>
          <p:cNvPr id="6150" name="Picture 6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1"/>
            <a:ext cx="4000528" cy="291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78252"/>
            <a:ext cx="4071966" cy="2968737"/>
          </a:xfrm>
          <a:prstGeom prst="rect">
            <a:avLst/>
          </a:prstGeom>
          <a:noFill/>
        </p:spPr>
      </p:pic>
      <p:pic>
        <p:nvPicPr>
          <p:cNvPr id="6152" name="Picture 8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86190"/>
            <a:ext cx="4059044" cy="2971800"/>
          </a:xfrm>
          <a:prstGeom prst="rect">
            <a:avLst/>
          </a:prstGeom>
          <a:noFill/>
        </p:spPr>
      </p:pic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71472" y="857232"/>
            <a:ext cx="3903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200 nm </a:t>
            </a:r>
            <a:r>
              <a:rPr lang="en-US" altLang="zh-CN" b="1" dirty="0">
                <a:solidFill>
                  <a:srgbClr val="FFFF00"/>
                </a:solidFill>
              </a:rPr>
              <a:t>pore size</a:t>
            </a:r>
          </a:p>
        </p:txBody>
      </p:sp>
      <p:sp>
        <p:nvSpPr>
          <p:cNvPr id="10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HRSEM images of mesoporous CN films (200 nm 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785794"/>
            <a:ext cx="9144000" cy="6072206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Nano/macroporous CN films (500 and 1000 nm)</a:t>
            </a:r>
          </a:p>
        </p:txBody>
      </p:sp>
      <p:pic>
        <p:nvPicPr>
          <p:cNvPr id="8" name="Picture 11" descr="8_q02"/>
          <p:cNvPicPr>
            <a:picLocks noChangeAspect="1" noChangeArrowheads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142844" y="857272"/>
            <a:ext cx="4000528" cy="2819400"/>
          </a:xfrm>
          <a:prstGeom prst="rect">
            <a:avLst/>
          </a:prstGeom>
          <a:noFill/>
        </p:spPr>
      </p:pic>
      <p:pic>
        <p:nvPicPr>
          <p:cNvPr id="9" name="Picture 12" descr="8_q01"/>
          <p:cNvPicPr>
            <a:picLocks noChangeAspect="1" noChangeArrowheads="1"/>
          </p:cNvPicPr>
          <p:nvPr/>
        </p:nvPicPr>
        <p:blipFill>
          <a:blip r:embed="rId3" cstate="print"/>
          <a:srcRect b="5882"/>
          <a:stretch>
            <a:fillRect/>
          </a:stretch>
        </p:blipFill>
        <p:spPr bwMode="auto">
          <a:xfrm>
            <a:off x="142844" y="3829072"/>
            <a:ext cx="4000528" cy="2743200"/>
          </a:xfrm>
          <a:prstGeom prst="rect">
            <a:avLst/>
          </a:prstGeom>
          <a:noFill/>
        </p:spPr>
      </p:pic>
      <p:pic>
        <p:nvPicPr>
          <p:cNvPr id="16" name="Picture 4" descr="6_q08"/>
          <p:cNvPicPr>
            <a:picLocks noChangeAspect="1" noChangeArrowheads="1"/>
          </p:cNvPicPr>
          <p:nvPr/>
        </p:nvPicPr>
        <p:blipFill>
          <a:blip r:embed="rId4" cstate="print"/>
          <a:srcRect b="4762"/>
          <a:stretch>
            <a:fillRect/>
          </a:stretch>
        </p:blipFill>
        <p:spPr bwMode="auto">
          <a:xfrm>
            <a:off x="4572000" y="857232"/>
            <a:ext cx="4000528" cy="2857520"/>
          </a:xfrm>
          <a:prstGeom prst="rect">
            <a:avLst/>
          </a:prstGeom>
          <a:noFill/>
        </p:spPr>
      </p:pic>
      <p:pic>
        <p:nvPicPr>
          <p:cNvPr id="17" name="Picture 5" descr="6_q12"/>
          <p:cNvPicPr>
            <a:picLocks noChangeAspect="1" noChangeArrowheads="1"/>
          </p:cNvPicPr>
          <p:nvPr/>
        </p:nvPicPr>
        <p:blipFill>
          <a:blip r:embed="rId5" cstate="print"/>
          <a:srcRect b="2499"/>
          <a:stretch>
            <a:fillRect/>
          </a:stretch>
        </p:blipFill>
        <p:spPr bwMode="auto">
          <a:xfrm>
            <a:off x="4572000" y="3857628"/>
            <a:ext cx="400052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Grap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748070"/>
            <a:ext cx="3657600" cy="2743200"/>
          </a:xfrm>
          <a:prstGeom prst="rect">
            <a:avLst/>
          </a:prstGeom>
          <a:noFill/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286000" y="6491288"/>
            <a:ext cx="390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800" smtClean="0">
                <a:solidFill>
                  <a:srgbClr val="000000"/>
                </a:solidFill>
                <a:effectLst/>
                <a:ea typeface="宋体" pitchFamily="2" charset="-122"/>
              </a:rPr>
              <a:t>carbon-to-nitrogen atomic ratio is 3.5</a:t>
            </a: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4419600" y="928670"/>
            <a:ext cx="35052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71870"/>
            <a:ext cx="35687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03" name="Picture 15" descr="Picture4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28670"/>
            <a:ext cx="3505200" cy="2701925"/>
          </a:xfrm>
          <a:prstGeom prst="rect">
            <a:avLst/>
          </a:prstGeom>
          <a:noFill/>
        </p:spPr>
      </p:pic>
      <p:sp>
        <p:nvSpPr>
          <p:cNvPr id="8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Elemental mapping and EELS of MCN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Picture 13" descr="2-1 "/>
          <p:cNvPicPr>
            <a:picLocks noChangeAspect="1" noChangeArrowheads="1"/>
          </p:cNvPicPr>
          <p:nvPr/>
        </p:nvPicPr>
        <p:blipFill>
          <a:blip r:embed="rId2" cstate="print"/>
          <a:srcRect l="3279" r="8197"/>
          <a:stretch>
            <a:fillRect/>
          </a:stretch>
        </p:blipFill>
        <p:spPr bwMode="auto">
          <a:xfrm>
            <a:off x="4648200" y="1316038"/>
            <a:ext cx="4343400" cy="3678237"/>
          </a:xfrm>
          <a:prstGeom prst="rect">
            <a:avLst/>
          </a:prstGeom>
          <a:noFill/>
        </p:spPr>
      </p:pic>
      <p:pic>
        <p:nvPicPr>
          <p:cNvPr id="14340" name="Picture 4" descr="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58888"/>
            <a:ext cx="4572000" cy="3427412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400" y="1295400"/>
            <a:ext cx="4495800" cy="3733800"/>
            <a:chOff x="864" y="1152"/>
            <a:chExt cx="2832" cy="2352"/>
          </a:xfrm>
        </p:grpSpPr>
        <p:pic>
          <p:nvPicPr>
            <p:cNvPr id="14342" name="Picture 6" descr="adsorb-1-2"/>
            <p:cNvPicPr>
              <a:picLocks noChangeAspect="1" noChangeArrowheads="1"/>
            </p:cNvPicPr>
            <p:nvPr/>
          </p:nvPicPr>
          <p:blipFill>
            <a:blip r:embed="rId4" cstate="print"/>
            <a:srcRect l="4839" r="4839"/>
            <a:stretch>
              <a:fillRect/>
            </a:stretch>
          </p:blipFill>
          <p:spPr bwMode="auto">
            <a:xfrm>
              <a:off x="864" y="1152"/>
              <a:ext cx="2832" cy="2352"/>
            </a:xfrm>
            <a:prstGeom prst="rect">
              <a:avLst/>
            </a:prstGeom>
            <a:noFill/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2640" y="1536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  <a:effectLst/>
                  <a:ea typeface="宋体" pitchFamily="2" charset="-122"/>
                </a:rPr>
                <a:t>Carbon</a:t>
              </a:r>
            </a:p>
          </p:txBody>
        </p:sp>
      </p:grp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934200" y="18288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effectLst/>
                <a:ea typeface="宋体" pitchFamily="2" charset="-122"/>
              </a:rPr>
              <a:t>Carbon nitride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34938" y="90488"/>
            <a:ext cx="3294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smtClean="0">
                <a:solidFill>
                  <a:srgbClr val="000099"/>
                </a:solidFill>
                <a:effectLst/>
                <a:latin typeface="Times New Roman" pitchFamily="18" charset="0"/>
                <a:ea typeface="宋体" pitchFamily="2" charset="-122"/>
              </a:rPr>
              <a:t>Adsorption properties</a:t>
            </a:r>
            <a:endParaRPr lang="en-US" sz="2800" smtClean="0">
              <a:solidFill>
                <a:srgbClr val="000099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0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Sensing of organic molecules using </a:t>
            </a:r>
          </a:p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nano/macroporous CN films – QCM measurements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5357826"/>
            <a:ext cx="885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66"/>
                </a:solidFill>
              </a:rPr>
              <a:t>High selectivity to acetic acid was observed for MCN films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000108"/>
            <a:ext cx="9144000" cy="5857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CC66"/>
              </a:solidFill>
            </a:endParaRPr>
          </a:p>
        </p:txBody>
      </p:sp>
      <p:pic>
        <p:nvPicPr>
          <p:cNvPr id="14343" name="Picture 7" descr="ok副本"/>
          <p:cNvPicPr>
            <a:picLocks noChangeAspect="1" noChangeArrowheads="1"/>
          </p:cNvPicPr>
          <p:nvPr/>
        </p:nvPicPr>
        <p:blipFill>
          <a:blip r:embed="rId2" cstate="print"/>
          <a:srcRect l="1315" t="1051" b="47090"/>
          <a:stretch>
            <a:fillRect/>
          </a:stretch>
        </p:blipFill>
        <p:spPr bwMode="auto">
          <a:xfrm>
            <a:off x="388372" y="1142999"/>
            <a:ext cx="8041280" cy="5286397"/>
          </a:xfrm>
          <a:prstGeom prst="rect">
            <a:avLst/>
          </a:prstGeom>
          <a:noFill/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3500430" y="2857496"/>
            <a:ext cx="1852618" cy="414334"/>
          </a:xfrm>
          <a:prstGeom prst="rightArrow">
            <a:avLst>
              <a:gd name="adj1" fmla="val 50000"/>
              <a:gd name="adj2" fmla="val 10625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>
              <a:solidFill>
                <a:srgbClr val="FFCC66"/>
              </a:solidFill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6500826" y="4357694"/>
            <a:ext cx="666752" cy="1285884"/>
          </a:xfrm>
          <a:prstGeom prst="downArrow">
            <a:avLst>
              <a:gd name="adj1" fmla="val 50000"/>
              <a:gd name="adj2" fmla="val 7500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>
              <a:solidFill>
                <a:srgbClr val="FFCC66"/>
              </a:solidFill>
            </a:endParaRP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3929058" y="5786454"/>
            <a:ext cx="762000" cy="523876"/>
          </a:xfrm>
          <a:prstGeom prst="leftArrow">
            <a:avLst>
              <a:gd name="adj1" fmla="val 50000"/>
              <a:gd name="adj2" fmla="val 5000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>
              <a:solidFill>
                <a:srgbClr val="FFCC66"/>
              </a:solidFill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143240" y="5143512"/>
            <a:ext cx="2323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0000FF">
                    <a:lumMod val="50000"/>
                  </a:srgbClr>
                </a:solidFill>
                <a:ea typeface="宋体" pitchFamily="2" charset="-122"/>
              </a:rPr>
              <a:t>calcination</a:t>
            </a:r>
            <a:endParaRPr lang="en-US" sz="3200" b="1" dirty="0">
              <a:solidFill>
                <a:srgbClr val="0000FF">
                  <a:lumMod val="50000"/>
                </a:srgbClr>
              </a:solidFill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6324600" y="3733800"/>
            <a:ext cx="1436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>
                    <a:lumMod val="50000"/>
                  </a:srgbClr>
                </a:solidFill>
                <a:ea typeface="宋体" pitchFamily="2" charset="-122"/>
              </a:rPr>
              <a:t>drying</a:t>
            </a:r>
            <a:endParaRPr lang="en-US" sz="3200" b="1" dirty="0">
              <a:solidFill>
                <a:srgbClr val="0000FF">
                  <a:lumMod val="50000"/>
                </a:srgbClr>
              </a:solidFill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42910" y="3286124"/>
            <a:ext cx="2754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>
                    <a:lumMod val="50000"/>
                  </a:srgbClr>
                </a:solidFill>
                <a:latin typeface="Arial"/>
                <a:ea typeface="宋体" pitchFamily="2" charset="-122"/>
              </a:rPr>
              <a:t> P</a:t>
            </a:r>
            <a:r>
              <a:rPr lang="en-US" altLang="zh-CN" sz="2400" b="1" baseline="-25000" dirty="0">
                <a:solidFill>
                  <a:srgbClr val="0000FF">
                    <a:lumMod val="50000"/>
                  </a:srgbClr>
                </a:solidFill>
                <a:latin typeface="Arial"/>
                <a:ea typeface="宋体" pitchFamily="2" charset="-122"/>
              </a:rPr>
              <a:t>123 </a:t>
            </a:r>
            <a:r>
              <a:rPr lang="en-US" altLang="zh-CN" sz="2400" b="1" dirty="0" smtClean="0">
                <a:solidFill>
                  <a:srgbClr val="0000FF">
                    <a:lumMod val="50000"/>
                  </a:srgbClr>
                </a:solidFill>
                <a:latin typeface="Arial"/>
                <a:ea typeface="宋体" pitchFamily="2" charset="-122"/>
              </a:rPr>
              <a:t>+TEOS + </a:t>
            </a:r>
            <a:r>
              <a:rPr lang="en-US" altLang="zh-CN" sz="2400" b="1" dirty="0" err="1" smtClean="0">
                <a:solidFill>
                  <a:srgbClr val="0000FF">
                    <a:lumMod val="50000"/>
                  </a:srgbClr>
                </a:solidFill>
                <a:latin typeface="Arial"/>
                <a:ea typeface="宋体" pitchFamily="2" charset="-122"/>
              </a:rPr>
              <a:t>HCl</a:t>
            </a:r>
            <a:endParaRPr lang="en-US" sz="2400" b="1" dirty="0">
              <a:solidFill>
                <a:srgbClr val="0000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2057400" y="13716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FFCC66"/>
              </a:solidFill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786050" y="1071546"/>
            <a:ext cx="2531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>
                    <a:lumMod val="50000"/>
                  </a:srgbClr>
                </a:solidFill>
              </a:rPr>
              <a:t>PS template</a:t>
            </a:r>
          </a:p>
        </p:txBody>
      </p:sp>
      <p:sp>
        <p:nvSpPr>
          <p:cNvPr id="14" name="Rectangle 1561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Hierarchically Structured Mesoporous Silica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34938" y="90488"/>
            <a:ext cx="3294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smtClean="0">
                <a:solidFill>
                  <a:srgbClr val="000099"/>
                </a:solidFill>
                <a:effectLst/>
                <a:latin typeface="Times New Roman" pitchFamily="18" charset="0"/>
                <a:ea typeface="宋体" pitchFamily="2" charset="-122"/>
              </a:rPr>
              <a:t>Adsorption properties</a:t>
            </a:r>
            <a:endParaRPr lang="en-US" sz="2800" smtClean="0">
              <a:solidFill>
                <a:srgbClr val="000099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0" name="Rectangle 1561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Conclusions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20" y="1285860"/>
            <a:ext cx="88582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066"/>
                </a:solidFill>
              </a:rPr>
              <a:t> Mesoporous carbon with different structure, pore diameter and morphology and their applications in adsorption, separation and fuel cells have been demonstrated.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066"/>
                </a:solidFill>
              </a:rPr>
              <a:t> Addition of nitrogen functionalities in the mesoporous carbon matrix significantly changes the properties of the materials especially in the field of sensors and catalysis.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066"/>
                </a:solidFill>
              </a:rPr>
              <a:t> Preparation of hierarchically ordered </a:t>
            </a:r>
            <a:r>
              <a:rPr lang="en-US" sz="2000" dirty="0" err="1" smtClean="0">
                <a:solidFill>
                  <a:srgbClr val="000066"/>
                </a:solidFill>
              </a:rPr>
              <a:t>nano</a:t>
            </a:r>
            <a:r>
              <a:rPr lang="en-US" sz="2000" dirty="0" smtClean="0">
                <a:solidFill>
                  <a:srgbClr val="000066"/>
                </a:solidFill>
              </a:rPr>
              <a:t>/</a:t>
            </a:r>
            <a:r>
              <a:rPr lang="en-US" sz="2000" dirty="0" err="1" smtClean="0">
                <a:solidFill>
                  <a:srgbClr val="000066"/>
                </a:solidFill>
              </a:rPr>
              <a:t>macroporous</a:t>
            </a:r>
            <a:r>
              <a:rPr lang="en-US" sz="2000" dirty="0" smtClean="0">
                <a:solidFill>
                  <a:srgbClr val="000066"/>
                </a:solidFill>
              </a:rPr>
              <a:t> carbons and carbon nitride films has been presented.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000" dirty="0" smtClean="0">
                <a:solidFill>
                  <a:srgbClr val="000066"/>
                </a:solidFill>
              </a:rPr>
              <a:t> It has been found that the above materials showed excellent performance in the </a:t>
            </a:r>
            <a:r>
              <a:rPr lang="en-US" sz="2000" dirty="0" err="1" smtClean="0">
                <a:solidFill>
                  <a:srgbClr val="000066"/>
                </a:solidFill>
              </a:rPr>
              <a:t>biosensing</a:t>
            </a:r>
            <a:r>
              <a:rPr lang="en-US" sz="2000" dirty="0" smtClean="0">
                <a:solidFill>
                  <a:srgbClr val="000066"/>
                </a:solidFill>
              </a:rPr>
              <a:t> and sensing the selective organic molecules.</a:t>
            </a:r>
            <a:endParaRPr lang="en-US" sz="20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000108"/>
            <a:ext cx="9144000" cy="5857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CC66"/>
              </a:solidFill>
            </a:endParaRPr>
          </a:p>
        </p:txBody>
      </p:sp>
      <p:pic>
        <p:nvPicPr>
          <p:cNvPr id="15364" name="Picture 4" descr="7_q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7358114" cy="5518586"/>
          </a:xfrm>
          <a:prstGeom prst="rect">
            <a:avLst/>
          </a:prstGeom>
          <a:noFill/>
        </p:spPr>
      </p:pic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HRSEM images of Hierarchichally Structured </a:t>
            </a:r>
          </a:p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Mesoporous Silica films (PS 1000 nm size)</a:t>
            </a:r>
          </a:p>
        </p:txBody>
      </p:sp>
      <p:pic>
        <p:nvPicPr>
          <p:cNvPr id="15365" name="Picture 5" descr="7_q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714356"/>
            <a:ext cx="9144000" cy="6143644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CC66"/>
              </a:solidFill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Mesoporous Silica films using PS 500 nm size</a:t>
            </a:r>
          </a:p>
        </p:txBody>
      </p:sp>
      <p:pic>
        <p:nvPicPr>
          <p:cNvPr id="9" name="Picture 4" descr="6_q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4429156" cy="3321378"/>
          </a:xfrm>
          <a:prstGeom prst="rect">
            <a:avLst/>
          </a:prstGeom>
          <a:noFill/>
        </p:spPr>
      </p:pic>
      <p:pic>
        <p:nvPicPr>
          <p:cNvPr id="10" name="Picture 5" descr="6_q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429156" cy="3321378"/>
          </a:xfrm>
          <a:prstGeom prst="rect">
            <a:avLst/>
          </a:prstGeom>
          <a:noFill/>
        </p:spPr>
      </p:pic>
      <p:pic>
        <p:nvPicPr>
          <p:cNvPr id="12" name="Picture 10" descr="Img2010_0121_14575200_3D"/>
          <p:cNvPicPr>
            <a:picLocks noChangeAspect="1" noChangeArrowheads="1"/>
          </p:cNvPicPr>
          <p:nvPr/>
        </p:nvPicPr>
        <p:blipFill>
          <a:blip r:embed="rId4" cstate="print"/>
          <a:srcRect l="1945" t="20883" r="5882" b="5933"/>
          <a:stretch>
            <a:fillRect/>
          </a:stretch>
        </p:blipFill>
        <p:spPr bwMode="auto">
          <a:xfrm>
            <a:off x="5500694" y="4157662"/>
            <a:ext cx="3429000" cy="27003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4303455"/>
            <a:ext cx="55006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>
                    <a:lumMod val="50000"/>
                  </a:srgbClr>
                </a:solidFill>
              </a:rPr>
              <a:t>Pores are highly ordered; </a:t>
            </a:r>
            <a:r>
              <a:rPr lang="en-US" sz="2800" b="1" dirty="0" err="1" smtClean="0">
                <a:solidFill>
                  <a:srgbClr val="0000FF">
                    <a:lumMod val="50000"/>
                  </a:srgbClr>
                </a:solidFill>
              </a:rPr>
              <a:t>Nanopores</a:t>
            </a:r>
            <a:r>
              <a:rPr lang="en-US" sz="2800" b="1" dirty="0" smtClean="0">
                <a:solidFill>
                  <a:srgbClr val="0000FF">
                    <a:lumMod val="50000"/>
                  </a:srgbClr>
                </a:solidFill>
              </a:rPr>
              <a:t> are present within the spheres</a:t>
            </a:r>
          </a:p>
          <a:p>
            <a:r>
              <a:rPr lang="en-US" sz="2800" b="1" dirty="0" smtClean="0">
                <a:solidFill>
                  <a:srgbClr val="0000FF">
                    <a:lumMod val="50000"/>
                  </a:srgbClr>
                </a:solidFill>
              </a:rPr>
              <a:t>Bright and dark color: Difference in the thickness</a:t>
            </a:r>
            <a:endParaRPr lang="en-US" sz="2800" b="1" dirty="0">
              <a:solidFill>
                <a:srgbClr val="0000FF">
                  <a:lumMod val="50000"/>
                </a:srgbClr>
              </a:solidFill>
            </a:endParaRPr>
          </a:p>
        </p:txBody>
      </p:sp>
      <p:pic>
        <p:nvPicPr>
          <p:cNvPr id="14" name="Picture 10" descr="Img2010_0121_14575200_3D"/>
          <p:cNvPicPr>
            <a:picLocks noChangeAspect="1" noChangeArrowheads="1"/>
          </p:cNvPicPr>
          <p:nvPr/>
        </p:nvPicPr>
        <p:blipFill>
          <a:blip r:embed="rId4" cstate="print"/>
          <a:srcRect l="1945" t="20883" r="5882" b="593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714356"/>
            <a:ext cx="9144000" cy="6143644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CC66"/>
              </a:solidFill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71435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Characterization by HRTEM and XRD</a:t>
            </a:r>
          </a:p>
        </p:txBody>
      </p:sp>
      <p:pic>
        <p:nvPicPr>
          <p:cNvPr id="11" name="Picture 5" descr="x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5241532" cy="3929090"/>
          </a:xfrm>
          <a:prstGeom prst="rect">
            <a:avLst/>
          </a:prstGeom>
          <a:noFill/>
        </p:spPr>
      </p:pic>
      <p:pic>
        <p:nvPicPr>
          <p:cNvPr id="15" name="Picture 5" descr="1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69"/>
            <a:ext cx="3643338" cy="2731149"/>
          </a:xfrm>
          <a:prstGeom prst="rect">
            <a:avLst/>
          </a:prstGeom>
          <a:noFill/>
        </p:spPr>
      </p:pic>
      <p:pic>
        <p:nvPicPr>
          <p:cNvPr id="16" name="Picture 6" descr="1-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86190"/>
            <a:ext cx="3681410" cy="283486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4281" y="4929198"/>
            <a:ext cx="5000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>
                    <a:lumMod val="50000"/>
                  </a:srgbClr>
                </a:solidFill>
              </a:rPr>
              <a:t>Structural order for 1000 and 500 nm is really good</a:t>
            </a:r>
            <a:endParaRPr lang="en-US" b="1" dirty="0">
              <a:solidFill>
                <a:srgbClr val="0000FF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C6C4-CD88-4160-8358-35613407E6CE}" type="slidenum">
              <a:rPr lang="en-US"/>
              <a:pPr/>
              <a:t>6</a:t>
            </a:fld>
            <a:endParaRPr lang="en-US"/>
          </a:p>
        </p:txBody>
      </p:sp>
      <p:sp>
        <p:nvSpPr>
          <p:cNvPr id="4" name="Rectangle 1561"/>
          <p:cNvSpPr>
            <a:spLocks noChangeArrowheads="1"/>
          </p:cNvSpPr>
          <p:nvPr/>
        </p:nvSpPr>
        <p:spPr bwMode="auto">
          <a:xfrm>
            <a:off x="0" y="2214554"/>
            <a:ext cx="9144000" cy="142876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Hierarchically structured nano/</a:t>
            </a:r>
            <a:r>
              <a:rPr lang="en-US" sz="2800" b="1" dirty="0" err="1" smtClean="0">
                <a:solidFill>
                  <a:srgbClr val="FFFFFF"/>
                </a:solidFill>
                <a:cs typeface="Arial" pitchFamily="34" charset="0"/>
              </a:rPr>
              <a:t>macroporous</a:t>
            </a:r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 carbon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films and their application in sensing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000108"/>
            <a:ext cx="9144000" cy="5857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4343" name="Picture 7" descr="ok副本"/>
          <p:cNvPicPr>
            <a:picLocks noChangeAspect="1" noChangeArrowheads="1"/>
          </p:cNvPicPr>
          <p:nvPr/>
        </p:nvPicPr>
        <p:blipFill>
          <a:blip r:embed="rId2" cstate="print"/>
          <a:srcRect l="1315" t="1051" b="47090"/>
          <a:stretch>
            <a:fillRect/>
          </a:stretch>
        </p:blipFill>
        <p:spPr bwMode="auto">
          <a:xfrm>
            <a:off x="388372" y="1142999"/>
            <a:ext cx="8041280" cy="5286397"/>
          </a:xfrm>
          <a:prstGeom prst="rect">
            <a:avLst/>
          </a:prstGeom>
          <a:noFill/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3500430" y="2857496"/>
            <a:ext cx="1852618" cy="414334"/>
          </a:xfrm>
          <a:prstGeom prst="rightArrow">
            <a:avLst>
              <a:gd name="adj1" fmla="val 50000"/>
              <a:gd name="adj2" fmla="val 10625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6500826" y="4357694"/>
            <a:ext cx="666752" cy="1285884"/>
          </a:xfrm>
          <a:prstGeom prst="downArrow">
            <a:avLst>
              <a:gd name="adj1" fmla="val 50000"/>
              <a:gd name="adj2" fmla="val 7500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3929058" y="5786454"/>
            <a:ext cx="762000" cy="523876"/>
          </a:xfrm>
          <a:prstGeom prst="leftArrow">
            <a:avLst>
              <a:gd name="adj1" fmla="val 50000"/>
              <a:gd name="adj2" fmla="val 5000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endParaRPr lang="en-US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143240" y="5143512"/>
            <a:ext cx="2323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chemeClr val="bg1">
                    <a:lumMod val="50000"/>
                  </a:schemeClr>
                </a:solidFill>
                <a:ea typeface="宋体" pitchFamily="2" charset="-122"/>
              </a:rPr>
              <a:t>calcination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6324600" y="3733800"/>
            <a:ext cx="1436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ea typeface="宋体" pitchFamily="2" charset="-122"/>
              </a:rPr>
              <a:t>drying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142844" y="4071942"/>
            <a:ext cx="3877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 P</a:t>
            </a:r>
            <a:r>
              <a:rPr lang="en-US" altLang="zh-CN" sz="2400" b="1" baseline="-25000" dirty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123 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+Glucose and H</a:t>
            </a:r>
            <a:r>
              <a:rPr lang="en-US" altLang="zh-CN" sz="2400" b="1" baseline="-25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2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SO</a:t>
            </a:r>
            <a:r>
              <a:rPr lang="en-US" altLang="zh-CN" sz="2400" b="1" baseline="-25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宋体" pitchFamily="2" charset="-122"/>
              </a:rPr>
              <a:t>4</a:t>
            </a:r>
            <a:endParaRPr lang="en-US" sz="2400" b="1" baseline="-25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2057400" y="13716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786050" y="1071546"/>
            <a:ext cx="2531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PS template</a:t>
            </a:r>
          </a:p>
        </p:txBody>
      </p:sp>
      <p:sp>
        <p:nvSpPr>
          <p:cNvPr id="14" name="Rectangle 1561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Hierarchically Structured Mesoporous Carbon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000108"/>
            <a:ext cx="9144000" cy="5857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HRSEM images of Hierarchichally Structured </a:t>
            </a:r>
          </a:p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Mesoporous Carbon films (PS 1000 nm size)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" y="1446213"/>
            <a:ext cx="8840788" cy="3430587"/>
            <a:chOff x="96" y="911"/>
            <a:chExt cx="5569" cy="2161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96" y="912"/>
              <a:ext cx="2640" cy="2160"/>
              <a:chOff x="1296" y="816"/>
              <a:chExt cx="3648" cy="2736"/>
            </a:xfrm>
          </p:grpSpPr>
          <p:pic>
            <p:nvPicPr>
              <p:cNvPr id="11" name="Picture 4" descr="1_q0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96" y="816"/>
                <a:ext cx="3648" cy="2736"/>
              </a:xfrm>
              <a:prstGeom prst="rect">
                <a:avLst/>
              </a:prstGeom>
              <a:noFill/>
            </p:spPr>
          </p:pic>
          <p:pic>
            <p:nvPicPr>
              <p:cNvPr id="12" name="Picture 5" descr="1_q0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241" r="6897" b="12643"/>
              <a:stretch>
                <a:fillRect/>
              </a:stretch>
            </p:blipFill>
            <p:spPr bwMode="auto">
              <a:xfrm>
                <a:off x="3888" y="816"/>
                <a:ext cx="1056" cy="912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7" descr="1_q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4" y="911"/>
              <a:ext cx="2881" cy="2161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1071538" y="514351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One layer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9256" y="5072074"/>
            <a:ext cx="253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Two layers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000108"/>
            <a:ext cx="9144000" cy="5857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800000"/>
            <a:headEnd type="none" w="med" len="med"/>
            <a:tailEnd type="triangle" w="lg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1561"/>
          <p:cNvSpPr>
            <a:spLocks noChangeArrowheads="1"/>
          </p:cNvSpPr>
          <p:nvPr/>
        </p:nvSpPr>
        <p:spPr bwMode="auto">
          <a:xfrm>
            <a:off x="0" y="0"/>
            <a:ext cx="9144000" cy="1000108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HRSEM images of Hierarchically Structured </a:t>
            </a:r>
          </a:p>
          <a:p>
            <a:pPr algn="ctr"/>
            <a:r>
              <a:rPr lang="de-DE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Mesoporous Carbon films (PS 500 nm size)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1538" y="514351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One layer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9256" y="5072074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Close view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4" descr="2_q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7"/>
            <a:ext cx="4071934" cy="3053501"/>
          </a:xfrm>
          <a:prstGeom prst="rect">
            <a:avLst/>
          </a:prstGeom>
          <a:noFill/>
        </p:spPr>
      </p:pic>
      <p:pic>
        <p:nvPicPr>
          <p:cNvPr id="17" name="Picture 5" descr="2_q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000108"/>
            <a:ext cx="5072066" cy="3803490"/>
          </a:xfrm>
          <a:prstGeom prst="rect">
            <a:avLst/>
          </a:prstGeom>
          <a:noFill/>
        </p:spPr>
      </p:pic>
      <p:pic>
        <p:nvPicPr>
          <p:cNvPr id="18" name="Picture 6" descr="2_q19"/>
          <p:cNvPicPr>
            <a:picLocks noChangeAspect="1" noChangeArrowheads="1"/>
          </p:cNvPicPr>
          <p:nvPr/>
        </p:nvPicPr>
        <p:blipFill>
          <a:blip r:embed="rId4" cstate="print"/>
          <a:srcRect b="1740"/>
          <a:stretch>
            <a:fillRect/>
          </a:stretch>
        </p:blipFill>
        <p:spPr bwMode="auto">
          <a:xfrm>
            <a:off x="0" y="3857627"/>
            <a:ext cx="4071934" cy="3000373"/>
          </a:xfrm>
          <a:prstGeom prst="rect">
            <a:avLst/>
          </a:prstGeom>
          <a:noFill/>
        </p:spPr>
      </p:pic>
      <p:pic>
        <p:nvPicPr>
          <p:cNvPr id="20" name="Picture 9" descr="6_q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9"/>
            <a:ext cx="9144000" cy="6856991"/>
          </a:xfrm>
          <a:prstGeom prst="rect">
            <a:avLst/>
          </a:prstGeom>
          <a:noFill/>
        </p:spPr>
      </p:pic>
      <p:pic>
        <p:nvPicPr>
          <p:cNvPr id="10" name="Picture 7" descr="1"/>
          <p:cNvPicPr>
            <a:picLocks noChangeAspect="1" noChangeArrowheads="1"/>
          </p:cNvPicPr>
          <p:nvPr/>
        </p:nvPicPr>
        <p:blipFill>
          <a:blip r:embed="rId6" cstate="print"/>
          <a:srcRect l="56952" t="3761" b="50405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FF47"/>
          </a:solidFill>
          <a:prstDash val="solid"/>
          <a:miter lim="800000"/>
          <a:headEnd type="none" w="med" len="med"/>
          <a:tailEnd type="triangle" w="lg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FF47"/>
          </a:solidFill>
          <a:prstDash val="solid"/>
          <a:miter lim="800000"/>
          <a:headEnd type="none" w="med" len="med"/>
          <a:tailEnd type="triangle" w="lg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FF47"/>
          </a:solidFill>
          <a:prstDash val="solid"/>
          <a:miter lim="800000"/>
          <a:headEnd type="none" w="med" len="med"/>
          <a:tailEnd type="triangle" w="lg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FF47"/>
          </a:solidFill>
          <a:prstDash val="solid"/>
          <a:miter lim="800000"/>
          <a:headEnd type="none" w="med" len="med"/>
          <a:tailEnd type="triangle" w="lg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C:\MyFiles\tascimplement\background.ppt</Template>
  <TotalTime>25129</TotalTime>
  <Words>434</Words>
  <Application>Microsoft Office PowerPoint</Application>
  <PresentationFormat>On-screen Show (4:3)</PresentationFormat>
  <Paragraphs>67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Soaring</vt:lpstr>
      <vt:lpstr>1_Default Design</vt:lpstr>
      <vt:lpstr>2_Default Design</vt:lpstr>
      <vt:lpstr>3_Default Design</vt:lpstr>
      <vt:lpstr>4_Default Design</vt:lpstr>
      <vt:lpstr>7_Soaring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Delaware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Treatment Accountability for Safer Communities</dc:title>
  <dc:creator>Preferred Customer</dc:creator>
  <cp:lastModifiedBy>Ajayan Vinu</cp:lastModifiedBy>
  <cp:revision>822</cp:revision>
  <cp:lastPrinted>2003-02-28T16:18:34Z</cp:lastPrinted>
  <dcterms:created xsi:type="dcterms:W3CDTF">2000-08-22T12:09:56Z</dcterms:created>
  <dcterms:modified xsi:type="dcterms:W3CDTF">2010-12-03T08:55:27Z</dcterms:modified>
</cp:coreProperties>
</file>