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84" r:id="rId3"/>
    <p:sldId id="288" r:id="rId4"/>
    <p:sldId id="293" r:id="rId5"/>
    <p:sldId id="292" r:id="rId6"/>
    <p:sldId id="291" r:id="rId7"/>
    <p:sldId id="290" r:id="rId8"/>
    <p:sldId id="260" r:id="rId9"/>
    <p:sldId id="261" r:id="rId10"/>
    <p:sldId id="262" r:id="rId11"/>
    <p:sldId id="263" r:id="rId12"/>
    <p:sldId id="264" r:id="rId13"/>
    <p:sldId id="265" r:id="rId14"/>
    <p:sldId id="266"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67" r:id="rId28"/>
    <p:sldId id="295" r:id="rId29"/>
    <p:sldId id="268"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4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F0BDA-1360-4295-946E-A27CD6146562}" type="datetimeFigureOut">
              <a:rPr lang="en-US" smtClean="0"/>
              <a:pPr/>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4D6C0-14EF-460D-BFC7-F8F24B7BF8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1E368-39D1-48E9-A9A3-9719BE045815}"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1E368-39D1-48E9-A9A3-9719BE045815}"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1E368-39D1-48E9-A9A3-9719BE045815}"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1E368-39D1-48E9-A9A3-9719BE045815}"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1E368-39D1-48E9-A9A3-9719BE045815}"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1E368-39D1-48E9-A9A3-9719BE045815}"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1E368-39D1-48E9-A9A3-9719BE045815}"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1E368-39D1-48E9-A9A3-9719BE045815}"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1E368-39D1-48E9-A9A3-9719BE045815}"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1E368-39D1-48E9-A9A3-9719BE045815}"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1E368-39D1-48E9-A9A3-9719BE045815}"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3A0BA-DEF8-4E78-B8F5-C0D369ECEF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1E368-39D1-48E9-A9A3-9719BE045815}" type="datetimeFigureOut">
              <a:rPr lang="en-US" smtClean="0"/>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3A0BA-DEF8-4E78-B8F5-C0D369ECEF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Colrowheel.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tomic_orbital" TargetMode="External"/><Relationship Id="rId2" Type="http://schemas.openxmlformats.org/officeDocument/2006/relationships/hyperlink" Target="http://en.wikipedia.org/wiki/Coordination_compound" TargetMode="External"/><Relationship Id="rId1" Type="http://schemas.openxmlformats.org/officeDocument/2006/relationships/slideLayout" Target="../slideLayouts/slideLayout7.xml"/><Relationship Id="rId5" Type="http://schemas.openxmlformats.org/officeDocument/2006/relationships/hyperlink" Target="http://en.wikipedia.org/wiki/Jahn-Teller_effect" TargetMode="External"/><Relationship Id="rId4" Type="http://schemas.openxmlformats.org/officeDocument/2006/relationships/hyperlink" Target="http://en.wikipedia.org/wiki/Ligand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Spinel" TargetMode="External"/><Relationship Id="rId13" Type="http://schemas.openxmlformats.org/officeDocument/2006/relationships/hyperlink" Target="http://en.wikipedia.org/wiki/Chemical_bonding" TargetMode="External"/><Relationship Id="rId3" Type="http://schemas.openxmlformats.org/officeDocument/2006/relationships/hyperlink" Target="http://en.wikipedia.org/wiki/Transition_metal" TargetMode="External"/><Relationship Id="rId7" Type="http://schemas.openxmlformats.org/officeDocument/2006/relationships/hyperlink" Target="http://en.wikipedia.org/wiki/Enthalpy" TargetMode="External"/><Relationship Id="rId12" Type="http://schemas.openxmlformats.org/officeDocument/2006/relationships/hyperlink" Target="http://en.wikipedia.org/wiki/Ligand_field_theory" TargetMode="External"/><Relationship Id="rId2" Type="http://schemas.openxmlformats.org/officeDocument/2006/relationships/hyperlink" Target="http://en.wikipedia.org/wiki/Electronic_structure" TargetMode="External"/><Relationship Id="rId1" Type="http://schemas.openxmlformats.org/officeDocument/2006/relationships/slideLayout" Target="../slideLayouts/slideLayout7.xml"/><Relationship Id="rId6" Type="http://schemas.openxmlformats.org/officeDocument/2006/relationships/hyperlink" Target="http://en.wikipedia.org/wiki/Hydration_reaction" TargetMode="External"/><Relationship Id="rId11" Type="http://schemas.openxmlformats.org/officeDocument/2006/relationships/hyperlink" Target="http://en.wikipedia.org/wiki/Molecular_orbital_theory" TargetMode="External"/><Relationship Id="rId5" Type="http://schemas.openxmlformats.org/officeDocument/2006/relationships/hyperlink" Target="http://en.wikipedia.org/wiki/Magnetic" TargetMode="External"/><Relationship Id="rId10" Type="http://schemas.openxmlformats.org/officeDocument/2006/relationships/hyperlink" Target="http://en.wikipedia.org/wiki/John_Hasbrouck_van_Vleck" TargetMode="External"/><Relationship Id="rId4" Type="http://schemas.openxmlformats.org/officeDocument/2006/relationships/hyperlink" Target="http://en.wikipedia.org/wiki/Complex_(chemistry)" TargetMode="External"/><Relationship Id="rId9" Type="http://schemas.openxmlformats.org/officeDocument/2006/relationships/hyperlink" Target="http://en.wikipedia.org/wiki/Hans_Beth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tomic_orbital" TargetMode="External"/><Relationship Id="rId2" Type="http://schemas.openxmlformats.org/officeDocument/2006/relationships/hyperlink" Target="http://en.wikipedia.org/wiki/Ligan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Square_planar_molecular_geometry" TargetMode="External"/><Relationship Id="rId2" Type="http://schemas.openxmlformats.org/officeDocument/2006/relationships/hyperlink" Target="http://en.wikipedia.org/wiki/Octahedral_molecular_geometry" TargetMode="External"/><Relationship Id="rId1" Type="http://schemas.openxmlformats.org/officeDocument/2006/relationships/slideLayout" Target="../slideLayouts/slideLayout7.xml"/><Relationship Id="rId5" Type="http://schemas.openxmlformats.org/officeDocument/2006/relationships/hyperlink" Target="http://en.wikipedia.org/wiki/Spectrochemical_series" TargetMode="External"/><Relationship Id="rId4" Type="http://schemas.openxmlformats.org/officeDocument/2006/relationships/hyperlink" Target="http://en.wikipedia.org/wiki/Ligand_field_theor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ki/Azide" TargetMode="External"/><Relationship Id="rId13" Type="http://schemas.openxmlformats.org/officeDocument/2006/relationships/hyperlink" Target="http://en.wikipedia.org/wiki/Isothiocyanate" TargetMode="External"/><Relationship Id="rId18" Type="http://schemas.openxmlformats.org/officeDocument/2006/relationships/hyperlink" Target="http://en.wikipedia.org/wiki/Bipy" TargetMode="External"/><Relationship Id="rId3" Type="http://schemas.openxmlformats.org/officeDocument/2006/relationships/hyperlink" Target="http://en.wikipedia.org/wiki/Bromide" TargetMode="External"/><Relationship Id="rId21" Type="http://schemas.openxmlformats.org/officeDocument/2006/relationships/hyperlink" Target="http://en.wikipedia.org/wiki/Triphenylphosphine" TargetMode="External"/><Relationship Id="rId7" Type="http://schemas.openxmlformats.org/officeDocument/2006/relationships/hyperlink" Target="http://en.wikipedia.org/wiki/Nitrate" TargetMode="External"/><Relationship Id="rId12" Type="http://schemas.openxmlformats.org/officeDocument/2006/relationships/hyperlink" Target="http://en.wikipedia.org/wiki/Water_(molecule)" TargetMode="External"/><Relationship Id="rId17" Type="http://schemas.openxmlformats.org/officeDocument/2006/relationships/hyperlink" Target="http://en.wikipedia.org/wiki/Ethylenediamine" TargetMode="External"/><Relationship Id="rId2" Type="http://schemas.openxmlformats.org/officeDocument/2006/relationships/hyperlink" Target="http://en.wikipedia.org/wiki/Iodide" TargetMode="External"/><Relationship Id="rId16" Type="http://schemas.openxmlformats.org/officeDocument/2006/relationships/hyperlink" Target="http://en.wikipedia.org/wiki/Ammonia" TargetMode="External"/><Relationship Id="rId20" Type="http://schemas.openxmlformats.org/officeDocument/2006/relationships/hyperlink" Target="http://en.wikipedia.org/wiki/Nitrite" TargetMode="External"/><Relationship Id="rId1" Type="http://schemas.openxmlformats.org/officeDocument/2006/relationships/slideLayout" Target="../slideLayouts/slideLayout7.xml"/><Relationship Id="rId6" Type="http://schemas.openxmlformats.org/officeDocument/2006/relationships/hyperlink" Target="http://en.wikipedia.org/wiki/Chloride" TargetMode="External"/><Relationship Id="rId11" Type="http://schemas.openxmlformats.org/officeDocument/2006/relationships/hyperlink" Target="http://en.wikipedia.org/wiki/Oxalate" TargetMode="External"/><Relationship Id="rId5" Type="http://schemas.openxmlformats.org/officeDocument/2006/relationships/hyperlink" Target="http://en.wikipedia.org/wiki/Thiocyanate" TargetMode="External"/><Relationship Id="rId15" Type="http://schemas.openxmlformats.org/officeDocument/2006/relationships/hyperlink" Target="http://en.wikipedia.org/wiki/Pyridine" TargetMode="External"/><Relationship Id="rId23" Type="http://schemas.openxmlformats.org/officeDocument/2006/relationships/hyperlink" Target="http://en.wikipedia.org/wiki/Carbon_monoxide" TargetMode="External"/><Relationship Id="rId10" Type="http://schemas.openxmlformats.org/officeDocument/2006/relationships/hyperlink" Target="http://en.wikipedia.org/wiki/Hydroxide" TargetMode="External"/><Relationship Id="rId19" Type="http://schemas.openxmlformats.org/officeDocument/2006/relationships/hyperlink" Target="http://en.wikipedia.org/wiki/Phenanthroline" TargetMode="External"/><Relationship Id="rId4" Type="http://schemas.openxmlformats.org/officeDocument/2006/relationships/hyperlink" Target="http://en.wikipedia.org/wiki/Sulfide" TargetMode="External"/><Relationship Id="rId9" Type="http://schemas.openxmlformats.org/officeDocument/2006/relationships/hyperlink" Target="http://en.wikipedia.org/wiki/Fluoride" TargetMode="External"/><Relationship Id="rId14" Type="http://schemas.openxmlformats.org/officeDocument/2006/relationships/hyperlink" Target="http://en.wikipedia.org/wiki/Acetonitrile" TargetMode="External"/><Relationship Id="rId22" Type="http://schemas.openxmlformats.org/officeDocument/2006/relationships/hyperlink" Target="http://en.wikipedia.org/wiki/Cyani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Atomic_orbital" TargetMode="External"/><Relationship Id="rId2" Type="http://schemas.openxmlformats.org/officeDocument/2006/relationships/hyperlink" Target="http://en.wikipedia.org/wiki/Spin_states_(d_electrons)" TargetMode="External"/><Relationship Id="rId1" Type="http://schemas.openxmlformats.org/officeDocument/2006/relationships/slideLayout" Target="../slideLayouts/slideLayout7.xml"/><Relationship Id="rId6" Type="http://schemas.openxmlformats.org/officeDocument/2006/relationships/hyperlink" Target="http://en.wikipedia.org/wiki/Hund's_rule" TargetMode="External"/><Relationship Id="rId5" Type="http://schemas.openxmlformats.org/officeDocument/2006/relationships/hyperlink" Target="http://en.wikipedia.org/wiki/Aufbau_principle" TargetMode="External"/><Relationship Id="rId4" Type="http://schemas.openxmlformats.org/officeDocument/2006/relationships/hyperlink" Target="http://en.wikipedia.org/wiki/Spectrochemical_ser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VSEPR_theory" TargetMode="External"/><Relationship Id="rId2" Type="http://schemas.openxmlformats.org/officeDocument/2006/relationships/hyperlink" Target="http://en.wikipedia.org/wiki/Atomic_orbita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Colrowheel.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VC SASTRI HALL\My Documents\My Pictures\Tetrahedral-3D-balls.png"/>
          <p:cNvPicPr>
            <a:picLocks noChangeAspect="1" noChangeArrowheads="1"/>
          </p:cNvPicPr>
          <p:nvPr/>
        </p:nvPicPr>
        <p:blipFill>
          <a:blip r:embed="rId2"/>
          <a:srcRect/>
          <a:stretch>
            <a:fillRect/>
          </a:stretch>
        </p:blipFill>
        <p:spPr bwMode="auto">
          <a:xfrm>
            <a:off x="-414338" y="-1809750"/>
            <a:ext cx="9972676" cy="10477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VC SASTRI HALL\My Documents\My Pictures\Square_antiprismatic.png"/>
          <p:cNvPicPr>
            <a:picLocks noChangeAspect="1" noChangeArrowheads="1"/>
          </p:cNvPicPr>
          <p:nvPr/>
        </p:nvPicPr>
        <p:blipFill>
          <a:blip r:embed="rId2"/>
          <a:srcRect/>
          <a:stretch>
            <a:fillRect/>
          </a:stretch>
        </p:blipFill>
        <p:spPr bwMode="auto">
          <a:xfrm>
            <a:off x="1371600" y="838200"/>
            <a:ext cx="6629400" cy="541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MVC SASTRI HALL\My Documents\My Pictures\Square_planar.png"/>
          <p:cNvPicPr>
            <a:picLocks noChangeAspect="1" noChangeArrowheads="1"/>
          </p:cNvPicPr>
          <p:nvPr/>
        </p:nvPicPr>
        <p:blipFill>
          <a:blip r:embed="rId2"/>
          <a:srcRect/>
          <a:stretch>
            <a:fillRect/>
          </a:stretch>
        </p:blipFill>
        <p:spPr bwMode="auto">
          <a:xfrm>
            <a:off x="838201" y="609600"/>
            <a:ext cx="7391400" cy="5943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MVC SASTRI HALL\My Documents\My Pictures\Square_pyramidal.png"/>
          <p:cNvPicPr>
            <a:picLocks noChangeAspect="1" noChangeArrowheads="1"/>
          </p:cNvPicPr>
          <p:nvPr/>
        </p:nvPicPr>
        <p:blipFill>
          <a:blip r:embed="rId2"/>
          <a:srcRect/>
          <a:stretch>
            <a:fillRect/>
          </a:stretch>
        </p:blipFill>
        <p:spPr bwMode="auto">
          <a:xfrm>
            <a:off x="990600" y="0"/>
            <a:ext cx="7619999" cy="647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MVC SASTRI HALL\My Documents\My Pictures\Tetrahedral.png"/>
          <p:cNvPicPr>
            <a:picLocks noChangeAspect="1" noChangeArrowheads="1"/>
          </p:cNvPicPr>
          <p:nvPr/>
        </p:nvPicPr>
        <p:blipFill>
          <a:blip r:embed="rId2"/>
          <a:srcRect/>
          <a:stretch>
            <a:fillRect/>
          </a:stretch>
        </p:blipFill>
        <p:spPr bwMode="auto">
          <a:xfrm>
            <a:off x="381000" y="457200"/>
            <a:ext cx="8153399" cy="57911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MVC SASTRI HALL\My Documents\My Pictures\Trigonal_bipyramidal.png"/>
          <p:cNvPicPr>
            <a:picLocks noChangeAspect="1" noChangeArrowheads="1"/>
          </p:cNvPicPr>
          <p:nvPr/>
        </p:nvPicPr>
        <p:blipFill>
          <a:blip r:embed="rId2"/>
          <a:srcRect/>
          <a:stretch>
            <a:fillRect/>
          </a:stretch>
        </p:blipFill>
        <p:spPr bwMode="auto">
          <a:xfrm>
            <a:off x="533400" y="381000"/>
            <a:ext cx="8077199" cy="5943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 y="0"/>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hlinkClick r:id="rId2" tooltip="Colour wheel"/>
              </a:rPr>
              <a:t>Which </a:t>
            </a:r>
            <a:r>
              <a:rPr kumimoji="0" lang="en-US" sz="1600" b="1" i="0" u="none" strike="noStrike" cap="none" normalizeH="0" baseline="0" dirty="0" err="1" smtClean="0">
                <a:ln>
                  <a:noFill/>
                </a:ln>
                <a:solidFill>
                  <a:schemeClr val="tx1"/>
                </a:solidFill>
                <a:effectLst/>
                <a:latin typeface="Arial" charset="0"/>
                <a:hlinkClick r:id="rId2" tooltip="Colour wheel"/>
              </a:rPr>
              <a:t>colours</a:t>
            </a:r>
            <a:r>
              <a:rPr kumimoji="0" lang="en-US" sz="1600" b="1" i="0" u="none" strike="noStrike" cap="none" normalizeH="0" baseline="0" dirty="0" smtClean="0">
                <a:ln>
                  <a:noFill/>
                </a:ln>
                <a:solidFill>
                  <a:schemeClr val="tx1"/>
                </a:solidFill>
                <a:effectLst/>
                <a:latin typeface="Arial" charset="0"/>
                <a:hlinkClick r:id="rId2" tooltip="Colour wheel"/>
              </a:rPr>
              <a:t> are exhibited?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hlinkClick r:id="rId2" tooltip="Colour wheel"/>
              </a:rPr>
              <a:t>  </a:t>
            </a:r>
            <a:r>
              <a:rPr kumimoji="0" lang="en-US" sz="9000" b="0" i="0" u="none" strike="noStrike" cap="none" normalizeH="0" baseline="0" dirty="0" smtClean="0">
                <a:ln>
                  <a:noFill/>
                </a:ln>
                <a:solidFill>
                  <a:schemeClr val="tx1"/>
                </a:solidFill>
                <a:effectLst/>
                <a:latin typeface="Arial" charset="0"/>
              </a:rPr>
              <a:t> </a:t>
            </a:r>
            <a:r>
              <a:rPr lang="en-US" sz="2400" dirty="0" err="1">
                <a:latin typeface="Arial" charset="0"/>
              </a:rPr>
              <a:t>c</a:t>
            </a:r>
            <a:r>
              <a:rPr kumimoji="0" lang="en-US" sz="2000" b="0" i="0" u="sng" strike="noStrike" cap="none" normalizeH="0" baseline="0" dirty="0" err="1" smtClean="0">
                <a:ln>
                  <a:noFill/>
                </a:ln>
                <a:solidFill>
                  <a:schemeClr val="tx1"/>
                </a:solidFill>
                <a:effectLst/>
                <a:latin typeface="Arial" charset="0"/>
              </a:rPr>
              <a:t>olour</a:t>
            </a:r>
            <a:r>
              <a:rPr kumimoji="0" lang="en-US" sz="2000" b="0" i="0" u="sng" strike="noStrike" cap="none" normalizeH="0" baseline="0" dirty="0" smtClean="0">
                <a:ln>
                  <a:noFill/>
                </a:ln>
                <a:solidFill>
                  <a:schemeClr val="tx1"/>
                </a:solidFill>
                <a:effectLst/>
                <a:latin typeface="Arial" charset="0"/>
              </a:rPr>
              <a:t> wheel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charset="0"/>
              </a:rPr>
              <a:t>This </a:t>
            </a:r>
            <a:r>
              <a:rPr kumimoji="0" lang="en-US" sz="2000" b="0" i="0" u="sng" strike="noStrike" cap="none" normalizeH="0" baseline="0" dirty="0" err="1" smtClean="0">
                <a:ln>
                  <a:noFill/>
                </a:ln>
                <a:solidFill>
                  <a:schemeClr val="tx1"/>
                </a:solidFill>
                <a:effectLst/>
                <a:latin typeface="Arial" charset="0"/>
              </a:rPr>
              <a:t>colour</a:t>
            </a:r>
            <a:r>
              <a:rPr kumimoji="0" lang="en-US" sz="2000" b="0" i="0" u="sng" strike="noStrike" cap="none" normalizeH="0" baseline="0" dirty="0" smtClean="0">
                <a:ln>
                  <a:noFill/>
                </a:ln>
                <a:solidFill>
                  <a:schemeClr val="tx1"/>
                </a:solidFill>
                <a:effectLst/>
                <a:latin typeface="Arial" charset="0"/>
              </a:rPr>
              <a:t> wheel demonstrates which </a:t>
            </a:r>
            <a:r>
              <a:rPr kumimoji="0" lang="en-US" sz="2000" b="0" i="0" u="sng" strike="noStrike" cap="none" normalizeH="0" baseline="0" dirty="0" err="1" smtClean="0">
                <a:ln>
                  <a:noFill/>
                </a:ln>
                <a:solidFill>
                  <a:schemeClr val="tx1"/>
                </a:solidFill>
                <a:effectLst/>
                <a:latin typeface="Arial" charset="0"/>
              </a:rPr>
              <a:t>colour</a:t>
            </a:r>
            <a:r>
              <a:rPr kumimoji="0" lang="en-US" sz="2000" b="0" i="0" u="sng" strike="noStrike" cap="none" normalizeH="0" baseline="0" dirty="0" smtClean="0">
                <a:ln>
                  <a:noFill/>
                </a:ln>
                <a:solidFill>
                  <a:schemeClr val="tx1"/>
                </a:solidFill>
                <a:effectLst/>
                <a:latin typeface="Arial" charset="0"/>
              </a:rPr>
              <a:t> a compound will appear if it only has one absorption in the visible spectrum. For example, if the compound absorbs red light, it will appear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rPr>
              <a:t>λ absorbed</a:t>
            </a:r>
            <a:r>
              <a:rPr kumimoji="0" lang="en-US" sz="2000" b="1" i="0" u="none" strike="noStrike" cap="none" normalizeH="0" baseline="0" dirty="0" smtClean="0">
                <a:ln>
                  <a:noFill/>
                </a:ln>
                <a:solidFill>
                  <a:schemeClr val="tx1"/>
                </a:solidFill>
                <a:effectLst/>
                <a:latin typeface="Arial" charset="0"/>
              </a:rPr>
              <a:t> versus </a:t>
            </a:r>
            <a:r>
              <a:rPr kumimoji="0" lang="en-US" sz="2000" b="1" i="0" u="none" strike="noStrike" cap="none" normalizeH="0" baseline="0" dirty="0" err="1" smtClean="0">
                <a:ln>
                  <a:noFill/>
                </a:ln>
                <a:solidFill>
                  <a:schemeClr val="tx1"/>
                </a:solidFill>
                <a:effectLst/>
                <a:latin typeface="Arial" charset="0"/>
              </a:rPr>
              <a:t>colour</a:t>
            </a:r>
            <a:r>
              <a:rPr kumimoji="0" lang="en-US" sz="2000" b="1" i="0" u="none" strike="noStrike" cap="none" normalizeH="0" baseline="0" dirty="0" smtClean="0">
                <a:ln>
                  <a:noFill/>
                </a:ln>
                <a:solidFill>
                  <a:schemeClr val="tx1"/>
                </a:solidFill>
                <a:effectLst/>
                <a:latin typeface="Arial" charset="0"/>
              </a:rPr>
              <a:t> </a:t>
            </a:r>
            <a:r>
              <a:rPr kumimoji="0" lang="en-US" sz="2000" b="1" i="0" u="sng" strike="noStrike" cap="none" normalizeH="0" baseline="0" dirty="0" smtClean="0">
                <a:ln>
                  <a:noFill/>
                </a:ln>
                <a:solidFill>
                  <a:schemeClr val="tx1"/>
                </a:solidFill>
                <a:effectLst/>
                <a:latin typeface="Arial" charset="0"/>
              </a:rPr>
              <a:t>observed</a:t>
            </a:r>
            <a:r>
              <a:rPr kumimoji="0" lang="en-US" sz="2000" b="0" i="0" u="none" strike="noStrike" cap="none" normalizeH="0" baseline="0" dirty="0" smtClean="0">
                <a:ln>
                  <a:noFill/>
                </a:ln>
                <a:solidFill>
                  <a:schemeClr val="tx1"/>
                </a:solidFill>
                <a:effectLst/>
                <a:latin typeface="Arial" charset="0"/>
              </a:rPr>
              <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400 nm Violet absorbed, Green-yellow observed (λ 560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450 nm Blue absorbed, Yellow observed (λ 600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490 nm Blue-green absorbed, Red observed (λ 620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570 nm Yellow-green absorbed, Violet observed (λ 410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580 nm Yellow absorbed, Dark blue observed (λ 430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600 nm Orange absorbed, Blue observed (λ 450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650 nm Red absorbed, Green observed (λ 520 nm)</a:t>
            </a:r>
            <a:endParaRPr kumimoji="0" lang="en-US" sz="2000" b="0" i="0" u="sng" strike="noStrike" cap="none" normalizeH="0" baseline="0" dirty="0" smtClean="0">
              <a:ln>
                <a:noFill/>
              </a:ln>
              <a:solidFill>
                <a:schemeClr val="tx1"/>
              </a:solidFill>
              <a:effectLst/>
              <a:latin typeface="Arial" charset="0"/>
            </a:endParaRPr>
          </a:p>
        </p:txBody>
      </p:sp>
      <p:pic>
        <p:nvPicPr>
          <p:cNvPr id="29698" name="Picture 2" descr="http://upload.wikimedia.org/wikipedia/en/thumb/1/1e/Colrowheel.jpg/150px-Colrowheel.jpg">
            <a:hlinkClick r:id="rId2" tooltip="Colour wheel"/>
          </p:cNvPr>
          <p:cNvPicPr>
            <a:picLocks noChangeAspect="1" noChangeArrowheads="1"/>
          </p:cNvPicPr>
          <p:nvPr/>
        </p:nvPicPr>
        <p:blipFill>
          <a:blip r:embed="rId3"/>
          <a:srcRect/>
          <a:stretch>
            <a:fillRect/>
          </a:stretch>
        </p:blipFill>
        <p:spPr bwMode="auto">
          <a:xfrm>
            <a:off x="1905000" y="5276850"/>
            <a:ext cx="4191000" cy="1581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940088"/>
          </a:xfrm>
          <a:prstGeom prst="rect">
            <a:avLst/>
          </a:prstGeom>
        </p:spPr>
        <p:txBody>
          <a:bodyPr wrap="square">
            <a:spAutoFit/>
          </a:bodyPr>
          <a:lstStyle/>
          <a:p>
            <a:r>
              <a:rPr lang="en-US" sz="2000" dirty="0" smtClean="0"/>
              <a:t>The bright </a:t>
            </a:r>
            <a:r>
              <a:rPr lang="en-US" sz="2000" dirty="0" err="1" smtClean="0"/>
              <a:t>colours</a:t>
            </a:r>
            <a:r>
              <a:rPr lang="en-US" sz="2000" dirty="0" smtClean="0"/>
              <a:t> exhibited by many </a:t>
            </a:r>
            <a:r>
              <a:rPr lang="en-US" sz="2000" dirty="0" smtClean="0">
                <a:hlinkClick r:id="rId2" tooltip="Coordination compound"/>
              </a:rPr>
              <a:t>coordination compounds</a:t>
            </a:r>
            <a:r>
              <a:rPr lang="en-US" sz="2000" dirty="0" smtClean="0"/>
              <a:t> can be explained by Crystal Field Theory. If the </a:t>
            </a:r>
            <a:r>
              <a:rPr lang="en-US" sz="2000" i="1" dirty="0" smtClean="0">
                <a:hlinkClick r:id="rId3" tooltip="Atomic orbital"/>
              </a:rPr>
              <a:t>d</a:t>
            </a:r>
            <a:r>
              <a:rPr lang="en-US" sz="2000" dirty="0" smtClean="0">
                <a:hlinkClick r:id="rId3" tooltip="Atomic orbital"/>
              </a:rPr>
              <a:t>-</a:t>
            </a:r>
            <a:r>
              <a:rPr lang="en-US" sz="2000" dirty="0" err="1" smtClean="0">
                <a:hlinkClick r:id="rId3" tooltip="Atomic orbital"/>
              </a:rPr>
              <a:t>orbitals</a:t>
            </a:r>
            <a:r>
              <a:rPr lang="en-US" sz="2000" dirty="0" smtClean="0"/>
              <a:t> of such a complex have been split into two sets as described above, when the molecule absorbs a photon of visible light one or more electrons may momentarily jump from the lower energy </a:t>
            </a:r>
            <a:r>
              <a:rPr lang="en-US" sz="2000" i="1" dirty="0" smtClean="0"/>
              <a:t>d</a:t>
            </a:r>
            <a:r>
              <a:rPr lang="en-US" sz="2000" dirty="0" smtClean="0"/>
              <a:t>-</a:t>
            </a:r>
            <a:r>
              <a:rPr lang="en-US" sz="2000" dirty="0" err="1" smtClean="0"/>
              <a:t>orbitals</a:t>
            </a:r>
            <a:r>
              <a:rPr lang="en-US" sz="2000" dirty="0" smtClean="0"/>
              <a:t> to the higher energy ones to transiently create an excited state atom. The difference in energy between the atom in the ground state and in the excited state is equal to the energy of the absorbed photon, and related inversely to the wavelength of the light. Because only certain wavelengths (λ) of light are absorbed - those matching exactly the energy difference - the compounds appears the appropriate complementary </a:t>
            </a:r>
            <a:r>
              <a:rPr lang="en-US" sz="2000" dirty="0" err="1" smtClean="0"/>
              <a:t>colour</a:t>
            </a:r>
            <a:r>
              <a:rPr lang="en-US" sz="2000" dirty="0" smtClean="0"/>
              <a:t>.</a:t>
            </a:r>
          </a:p>
          <a:p>
            <a:r>
              <a:rPr lang="en-US" sz="2000" dirty="0" smtClean="0"/>
              <a:t>As explained above, because different </a:t>
            </a:r>
            <a:r>
              <a:rPr lang="en-US" sz="2000" dirty="0" err="1" smtClean="0">
                <a:hlinkClick r:id="rId4" tooltip="Ligands"/>
              </a:rPr>
              <a:t>ligands</a:t>
            </a:r>
            <a:r>
              <a:rPr lang="en-US" sz="2000" dirty="0" smtClean="0"/>
              <a:t> generate crystal fields of different strengths, different </a:t>
            </a:r>
            <a:r>
              <a:rPr lang="en-US" sz="2000" dirty="0" err="1" smtClean="0"/>
              <a:t>colours</a:t>
            </a:r>
            <a:r>
              <a:rPr lang="en-US" sz="2000" dirty="0" smtClean="0"/>
              <a:t> can be seen. For a given metal ion, weaker field </a:t>
            </a:r>
            <a:r>
              <a:rPr lang="en-US" sz="2000" dirty="0" err="1" smtClean="0"/>
              <a:t>ligands</a:t>
            </a:r>
            <a:r>
              <a:rPr lang="en-US" sz="2000" dirty="0" smtClean="0"/>
              <a:t> create a complex with a smaller Δ, which will absorb light of longer λ and thus lower frequency </a:t>
            </a:r>
            <a:r>
              <a:rPr lang="en-US" sz="2000" i="1" dirty="0" smtClean="0"/>
              <a:t>ν</a:t>
            </a:r>
            <a:r>
              <a:rPr lang="en-US" sz="2000" dirty="0" smtClean="0"/>
              <a:t>. Conversely, stronger field </a:t>
            </a:r>
            <a:r>
              <a:rPr lang="en-US" sz="2000" dirty="0" err="1" smtClean="0"/>
              <a:t>ligands</a:t>
            </a:r>
            <a:r>
              <a:rPr lang="en-US" sz="2000" dirty="0" smtClean="0"/>
              <a:t> create a larger Δ, absorb light of shorter λ, and thus higher </a:t>
            </a:r>
            <a:r>
              <a:rPr lang="en-US" sz="2000" i="1" dirty="0" smtClean="0"/>
              <a:t>ν</a:t>
            </a:r>
            <a:r>
              <a:rPr lang="en-US" sz="2000" dirty="0" smtClean="0"/>
              <a:t>. It is, though, rarely the case that the energy of the photon absorbed corresponds exactly to the size of the gap Δ; there are other things (such as electron-electron repulsion and </a:t>
            </a:r>
            <a:r>
              <a:rPr lang="en-US" sz="2000" dirty="0" err="1" smtClean="0">
                <a:hlinkClick r:id="rId5" tooltip="Jahn-Teller effect"/>
              </a:rPr>
              <a:t>Jahn</a:t>
            </a:r>
            <a:r>
              <a:rPr lang="en-US" sz="2000" dirty="0" smtClean="0">
                <a:hlinkClick r:id="rId5" tooltip="Jahn-Teller effect"/>
              </a:rPr>
              <a:t>-Teller effects</a:t>
            </a:r>
            <a:r>
              <a:rPr lang="en-US" sz="2000" dirty="0" smtClean="0"/>
              <a:t>) that also affect the energy difference between the ground and excited states.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66843"/>
            <a:ext cx="8229600" cy="4154984"/>
          </a:xfrm>
          <a:prstGeom prst="rect">
            <a:avLst/>
          </a:prstGeom>
        </p:spPr>
        <p:txBody>
          <a:bodyPr wrap="square">
            <a:spAutoFit/>
          </a:bodyPr>
          <a:lstStyle/>
          <a:p>
            <a:r>
              <a:rPr lang="en-US" sz="2400" b="1" dirty="0" smtClean="0"/>
              <a:t>Crystal field theory</a:t>
            </a:r>
            <a:r>
              <a:rPr lang="en-US" sz="2400" dirty="0" smtClean="0"/>
              <a:t> (CFT) is a model that describes the </a:t>
            </a:r>
            <a:r>
              <a:rPr lang="en-US" sz="2400" dirty="0" smtClean="0">
                <a:hlinkClick r:id="rId2" tooltip="Electronic structure"/>
              </a:rPr>
              <a:t>electronic structure</a:t>
            </a:r>
            <a:r>
              <a:rPr lang="en-US" sz="2400" dirty="0" smtClean="0"/>
              <a:t> of </a:t>
            </a:r>
            <a:r>
              <a:rPr lang="en-US" sz="2400" dirty="0" smtClean="0">
                <a:hlinkClick r:id="rId3" tooltip="Transition metal"/>
              </a:rPr>
              <a:t>transition metal</a:t>
            </a:r>
            <a:r>
              <a:rPr lang="en-US" sz="2400" dirty="0" smtClean="0"/>
              <a:t> compounds, all of which can be considered </a:t>
            </a:r>
            <a:r>
              <a:rPr lang="en-US" sz="2400" dirty="0" smtClean="0">
                <a:hlinkClick r:id="rId4" tooltip="Complex (chemistry)"/>
              </a:rPr>
              <a:t>coordination complexes</a:t>
            </a:r>
            <a:r>
              <a:rPr lang="en-US" sz="2400" dirty="0" smtClean="0"/>
              <a:t>. CFT successfully accounts for some </a:t>
            </a:r>
            <a:r>
              <a:rPr lang="en-US" sz="2400" dirty="0" smtClean="0">
                <a:hlinkClick r:id="rId5" tooltip="Magnetic"/>
              </a:rPr>
              <a:t>magnetic</a:t>
            </a:r>
            <a:r>
              <a:rPr lang="en-US" sz="2400" dirty="0" smtClean="0"/>
              <a:t> properties, </a:t>
            </a:r>
            <a:r>
              <a:rPr lang="en-US" sz="2400" dirty="0" err="1" smtClean="0"/>
              <a:t>colours</a:t>
            </a:r>
            <a:r>
              <a:rPr lang="en-US" sz="2400" dirty="0" smtClean="0"/>
              <a:t>, </a:t>
            </a:r>
            <a:r>
              <a:rPr lang="en-US" sz="2400" dirty="0" smtClean="0">
                <a:hlinkClick r:id="rId6" tooltip="Hydration reaction"/>
              </a:rPr>
              <a:t>hydration</a:t>
            </a:r>
            <a:r>
              <a:rPr lang="en-US" sz="2400" dirty="0" smtClean="0"/>
              <a:t> </a:t>
            </a:r>
            <a:r>
              <a:rPr lang="en-US" sz="2400" dirty="0" smtClean="0">
                <a:hlinkClick r:id="rId7" tooltip="Enthalpy"/>
              </a:rPr>
              <a:t>enthalpies</a:t>
            </a:r>
            <a:r>
              <a:rPr lang="en-US" sz="2400" dirty="0" smtClean="0"/>
              <a:t>, and </a:t>
            </a:r>
            <a:r>
              <a:rPr lang="en-US" sz="2400" dirty="0" err="1" smtClean="0">
                <a:hlinkClick r:id="rId8" tooltip="Spinel"/>
              </a:rPr>
              <a:t>spinel</a:t>
            </a:r>
            <a:r>
              <a:rPr lang="en-US" sz="2400" dirty="0" smtClean="0"/>
              <a:t> structures of transition metal complexes, but it does not attempt to describe bonding. CFT was developed by physicists </a:t>
            </a:r>
            <a:r>
              <a:rPr lang="en-US" sz="2400" dirty="0" smtClean="0">
                <a:hlinkClick r:id="rId9" tooltip="Hans Bethe"/>
              </a:rPr>
              <a:t>Hans Bethe</a:t>
            </a:r>
            <a:r>
              <a:rPr lang="en-US" sz="2400" dirty="0" smtClean="0"/>
              <a:t> and </a:t>
            </a:r>
            <a:r>
              <a:rPr lang="en-US" sz="2400" dirty="0" smtClean="0">
                <a:hlinkClick r:id="rId10" tooltip="John Hasbrouck van Vleck"/>
              </a:rPr>
              <a:t>John Hasbrouck van </a:t>
            </a:r>
            <a:r>
              <a:rPr lang="en-US" sz="2400" dirty="0" err="1" smtClean="0">
                <a:hlinkClick r:id="rId10" tooltip="John Hasbrouck van Vleck"/>
              </a:rPr>
              <a:t>Vleck</a:t>
            </a:r>
            <a:r>
              <a:rPr lang="en-US" sz="2400" baseline="30000" dirty="0" smtClean="0">
                <a:hlinkClick r:id=""/>
              </a:rPr>
              <a:t>[1]</a:t>
            </a:r>
            <a:r>
              <a:rPr lang="en-US" sz="2400" dirty="0" smtClean="0"/>
              <a:t> in the 1930s. CFT was subsequently combined with </a:t>
            </a:r>
            <a:r>
              <a:rPr lang="en-US" sz="2400" dirty="0" smtClean="0">
                <a:hlinkClick r:id="rId11" tooltip="Molecular orbital theory"/>
              </a:rPr>
              <a:t>molecular orbital theory</a:t>
            </a:r>
            <a:r>
              <a:rPr lang="en-US" sz="2400" dirty="0" smtClean="0"/>
              <a:t> to form the more realistic and complex </a:t>
            </a:r>
            <a:r>
              <a:rPr lang="en-US" sz="2400" dirty="0" err="1" smtClean="0">
                <a:hlinkClick r:id="rId12" tooltip="Ligand field theory"/>
              </a:rPr>
              <a:t>ligand</a:t>
            </a:r>
            <a:r>
              <a:rPr lang="en-US" sz="2400" dirty="0" smtClean="0">
                <a:hlinkClick r:id="rId12" tooltip="Ligand field theory"/>
              </a:rPr>
              <a:t> field theory</a:t>
            </a:r>
            <a:r>
              <a:rPr lang="en-US" sz="2400" dirty="0" smtClean="0"/>
              <a:t> (LFT), which delivers insight into the process of </a:t>
            </a:r>
            <a:r>
              <a:rPr lang="en-US" sz="2400" dirty="0" smtClean="0">
                <a:hlinkClick r:id="rId13" tooltip="Chemical bonding"/>
              </a:rPr>
              <a:t>chemical bonding</a:t>
            </a:r>
            <a:r>
              <a:rPr lang="en-US" sz="2400" dirty="0" smtClean="0"/>
              <a:t> in transition metal complexes</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458200" cy="6247864"/>
          </a:xfrm>
          <a:prstGeom prst="rect">
            <a:avLst/>
          </a:prstGeom>
        </p:spPr>
        <p:txBody>
          <a:bodyPr wrap="square">
            <a:spAutoFit/>
          </a:bodyPr>
          <a:lstStyle/>
          <a:p>
            <a:endParaRPr lang="en-US" sz="2000" dirty="0" smtClean="0"/>
          </a:p>
          <a:p>
            <a:endParaRPr lang="en-US" sz="2000" dirty="0"/>
          </a:p>
          <a:p>
            <a:endParaRPr lang="en-US" sz="2000" dirty="0" smtClean="0"/>
          </a:p>
          <a:p>
            <a:r>
              <a:rPr lang="en-US" sz="2000" dirty="0" smtClean="0"/>
              <a:t>According to CFT, the interaction between a transition metal and </a:t>
            </a:r>
            <a:r>
              <a:rPr lang="en-US" sz="2000" dirty="0" err="1" smtClean="0">
                <a:hlinkClick r:id="rId2" tooltip="Ligand"/>
              </a:rPr>
              <a:t>ligands</a:t>
            </a:r>
            <a:r>
              <a:rPr lang="en-US" sz="2000" dirty="0" smtClean="0"/>
              <a:t> arises from the attraction between the positively charged metal </a:t>
            </a:r>
            <a:r>
              <a:rPr lang="en-US" sz="2000" dirty="0" err="1" smtClean="0"/>
              <a:t>cation</a:t>
            </a:r>
            <a:r>
              <a:rPr lang="en-US" sz="2000" dirty="0" smtClean="0"/>
              <a:t> and negative charge on the non-bonding electrons of the </a:t>
            </a:r>
            <a:r>
              <a:rPr lang="en-US" sz="2000" dirty="0" err="1" smtClean="0"/>
              <a:t>ligand</a:t>
            </a:r>
            <a:r>
              <a:rPr lang="en-US" sz="2000" dirty="0" smtClean="0"/>
              <a:t>. The theory is developed by considering energy changes of the five degenerate </a:t>
            </a:r>
            <a:r>
              <a:rPr lang="en-US" sz="2000" i="1" dirty="0" smtClean="0">
                <a:hlinkClick r:id="rId3" tooltip="Atomic orbital"/>
              </a:rPr>
              <a:t>d</a:t>
            </a:r>
            <a:r>
              <a:rPr lang="en-US" sz="2000" dirty="0" smtClean="0">
                <a:hlinkClick r:id="rId3" tooltip="Atomic orbital"/>
              </a:rPr>
              <a:t>-</a:t>
            </a:r>
            <a:r>
              <a:rPr lang="en-US" sz="2000" dirty="0" err="1" smtClean="0">
                <a:hlinkClick r:id="rId3" tooltip="Atomic orbital"/>
              </a:rPr>
              <a:t>orbitals</a:t>
            </a:r>
            <a:r>
              <a:rPr lang="en-US" sz="2000" dirty="0" smtClean="0"/>
              <a:t> upon being surrounded by an array of point charges consisting of the </a:t>
            </a:r>
            <a:r>
              <a:rPr lang="en-US" sz="2000" dirty="0" err="1" smtClean="0"/>
              <a:t>ligands</a:t>
            </a:r>
            <a:r>
              <a:rPr lang="en-US" sz="2000" dirty="0" smtClean="0"/>
              <a:t>. As a </a:t>
            </a:r>
            <a:r>
              <a:rPr lang="en-US" sz="2000" dirty="0" err="1" smtClean="0"/>
              <a:t>ligand</a:t>
            </a:r>
            <a:r>
              <a:rPr lang="en-US" sz="2000" dirty="0" smtClean="0"/>
              <a:t> approaches the metal ion, the electrons from the </a:t>
            </a:r>
            <a:r>
              <a:rPr lang="en-US" sz="2000" dirty="0" err="1" smtClean="0"/>
              <a:t>ligand</a:t>
            </a:r>
            <a:r>
              <a:rPr lang="en-US" sz="2000" dirty="0" smtClean="0"/>
              <a:t> will be closer to some of the </a:t>
            </a:r>
            <a:r>
              <a:rPr lang="en-US" sz="2000" i="1" dirty="0" smtClean="0"/>
              <a:t>d</a:t>
            </a:r>
            <a:r>
              <a:rPr lang="en-US" sz="2000" dirty="0" smtClean="0"/>
              <a:t>-</a:t>
            </a:r>
            <a:r>
              <a:rPr lang="en-US" sz="2000" dirty="0" err="1" smtClean="0"/>
              <a:t>orbitals</a:t>
            </a:r>
            <a:r>
              <a:rPr lang="en-US" sz="2000" dirty="0" smtClean="0"/>
              <a:t> and farther away from others causing a loss of degeneracy. The electrons in the </a:t>
            </a:r>
            <a:r>
              <a:rPr lang="en-US" sz="2000" i="1" dirty="0" smtClean="0"/>
              <a:t>d</a:t>
            </a:r>
            <a:r>
              <a:rPr lang="en-US" sz="2000" dirty="0" smtClean="0"/>
              <a:t>-</a:t>
            </a:r>
            <a:r>
              <a:rPr lang="en-US" sz="2000" dirty="0" err="1" smtClean="0"/>
              <a:t>orbitals</a:t>
            </a:r>
            <a:r>
              <a:rPr lang="en-US" sz="2000" dirty="0" smtClean="0"/>
              <a:t> and those in the </a:t>
            </a:r>
            <a:r>
              <a:rPr lang="en-US" sz="2000" dirty="0" err="1" smtClean="0"/>
              <a:t>ligand</a:t>
            </a:r>
            <a:r>
              <a:rPr lang="en-US" sz="2000" dirty="0" smtClean="0"/>
              <a:t> repel each other due to repulsion between like charges. Thus the d-electrons closer to the </a:t>
            </a:r>
            <a:r>
              <a:rPr lang="en-US" sz="2000" dirty="0" err="1" smtClean="0"/>
              <a:t>ligands</a:t>
            </a:r>
            <a:r>
              <a:rPr lang="en-US" sz="2000" dirty="0" smtClean="0"/>
              <a:t> will have a higher energy than those further away which results in the </a:t>
            </a:r>
            <a:r>
              <a:rPr lang="en-US" sz="2000" i="1" dirty="0" smtClean="0"/>
              <a:t>d</a:t>
            </a:r>
            <a:r>
              <a:rPr lang="en-US" sz="2000" dirty="0" smtClean="0"/>
              <a:t>-</a:t>
            </a:r>
            <a:r>
              <a:rPr lang="en-US" sz="2000" dirty="0" err="1" smtClean="0"/>
              <a:t>orbitals</a:t>
            </a:r>
            <a:r>
              <a:rPr lang="en-US" sz="2000" dirty="0" smtClean="0"/>
              <a:t> splitting in energy. This splitting is affected by the following factors:</a:t>
            </a:r>
          </a:p>
          <a:p>
            <a:r>
              <a:rPr lang="en-US" sz="2000" dirty="0" smtClean="0"/>
              <a:t>the nature of the metal ion. </a:t>
            </a:r>
          </a:p>
          <a:p>
            <a:r>
              <a:rPr lang="en-US" sz="2000" dirty="0" smtClean="0"/>
              <a:t>the metal's oxidation state. A higher oxidation state leads to a larger splitting. </a:t>
            </a:r>
          </a:p>
          <a:p>
            <a:r>
              <a:rPr lang="en-US" sz="2000" dirty="0" smtClean="0"/>
              <a:t>the arrangement of the </a:t>
            </a:r>
            <a:r>
              <a:rPr lang="en-US" sz="2000" dirty="0" err="1" smtClean="0"/>
              <a:t>ligands</a:t>
            </a:r>
            <a:r>
              <a:rPr lang="en-US" sz="2000" dirty="0" smtClean="0"/>
              <a:t> around the metal ion. </a:t>
            </a:r>
          </a:p>
          <a:p>
            <a:r>
              <a:rPr lang="en-US" sz="2000" dirty="0" smtClean="0"/>
              <a:t>the nature of the </a:t>
            </a:r>
            <a:r>
              <a:rPr lang="en-US" sz="2000" dirty="0" err="1" smtClean="0"/>
              <a:t>ligands</a:t>
            </a:r>
            <a:r>
              <a:rPr lang="en-US" sz="2000" dirty="0" smtClean="0"/>
              <a:t> surrounding the metal ion. The stronger the effect of the </a:t>
            </a:r>
            <a:r>
              <a:rPr lang="en-US" sz="2000" dirty="0" err="1" smtClean="0"/>
              <a:t>ligands</a:t>
            </a:r>
            <a:r>
              <a:rPr lang="en-US" sz="2000" dirty="0" smtClean="0"/>
              <a:t> then the greater the difference between the high and low energy 3</a:t>
            </a:r>
            <a:r>
              <a:rPr lang="en-US" sz="2000" i="1" dirty="0" smtClean="0"/>
              <a:t>d</a:t>
            </a:r>
            <a:r>
              <a:rPr lang="en-US" sz="2000" dirty="0" smtClean="0"/>
              <a:t> groups</a:t>
            </a:r>
            <a:r>
              <a:rPr lang="en-US" dirty="0" smtClean="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555641"/>
          </a:xfrm>
          <a:prstGeom prst="rect">
            <a:avLst/>
          </a:prstGeom>
        </p:spPr>
        <p:txBody>
          <a:bodyPr wrap="square">
            <a:spAutoFit/>
          </a:bodyPr>
          <a:lstStyle/>
          <a:p>
            <a:endParaRPr lang="en-US" sz="2000" dirty="0" smtClean="0"/>
          </a:p>
          <a:p>
            <a:endParaRPr lang="en-US" sz="2000" dirty="0"/>
          </a:p>
          <a:p>
            <a:r>
              <a:rPr lang="en-US" sz="2000" dirty="0" smtClean="0"/>
              <a:t>The most common type of complex is </a:t>
            </a:r>
            <a:r>
              <a:rPr lang="en-US" sz="2000" dirty="0" smtClean="0">
                <a:hlinkClick r:id="rId2" tooltip="Octahedral molecular geometry"/>
              </a:rPr>
              <a:t>octahedral</a:t>
            </a:r>
            <a:r>
              <a:rPr lang="en-US" sz="2000" dirty="0" smtClean="0"/>
              <a:t>; here six </a:t>
            </a:r>
            <a:r>
              <a:rPr lang="en-US" sz="2000" dirty="0" err="1" smtClean="0"/>
              <a:t>ligands</a:t>
            </a:r>
            <a:r>
              <a:rPr lang="en-US" sz="2000" dirty="0" smtClean="0"/>
              <a:t> form an octahedron around the metal ion. In octahedral symmetry the </a:t>
            </a:r>
            <a:r>
              <a:rPr lang="en-US" sz="2000" i="1" dirty="0" smtClean="0"/>
              <a:t>d</a:t>
            </a:r>
            <a:r>
              <a:rPr lang="en-US" sz="2000" dirty="0" smtClean="0"/>
              <a:t>-</a:t>
            </a:r>
            <a:r>
              <a:rPr lang="en-US" sz="2000" dirty="0" err="1" smtClean="0"/>
              <a:t>orbitals</a:t>
            </a:r>
            <a:r>
              <a:rPr lang="en-US" sz="2000" dirty="0" smtClean="0"/>
              <a:t> split into two sets with an energy difference, </a:t>
            </a:r>
            <a:r>
              <a:rPr lang="en-US" sz="2000" dirty="0" err="1" smtClean="0"/>
              <a:t>Δ</a:t>
            </a:r>
            <a:r>
              <a:rPr lang="en-US" sz="2000" baseline="-25000" dirty="0" err="1" smtClean="0"/>
              <a:t>oct</a:t>
            </a:r>
            <a:r>
              <a:rPr lang="en-US" sz="2000" dirty="0" smtClean="0"/>
              <a:t> where the </a:t>
            </a:r>
            <a:r>
              <a:rPr lang="en-US" sz="2000" i="1" dirty="0" err="1" smtClean="0"/>
              <a:t>d</a:t>
            </a:r>
            <a:r>
              <a:rPr lang="en-US" sz="2000" i="1" baseline="-25000" dirty="0" err="1" smtClean="0"/>
              <a:t>xy</a:t>
            </a:r>
            <a:r>
              <a:rPr lang="en-US" sz="2000" dirty="0" smtClean="0"/>
              <a:t>, </a:t>
            </a:r>
            <a:r>
              <a:rPr lang="en-US" sz="2000" i="1" dirty="0" err="1" smtClean="0"/>
              <a:t>d</a:t>
            </a:r>
            <a:r>
              <a:rPr lang="en-US" sz="2000" i="1" baseline="-25000" dirty="0" err="1" smtClean="0"/>
              <a:t>xz</a:t>
            </a:r>
            <a:r>
              <a:rPr lang="en-US" sz="2000" dirty="0" smtClean="0"/>
              <a:t> and </a:t>
            </a:r>
            <a:r>
              <a:rPr lang="en-US" sz="2000" i="1" dirty="0" err="1" smtClean="0"/>
              <a:t>d</a:t>
            </a:r>
            <a:r>
              <a:rPr lang="en-US" sz="2000" i="1" baseline="-25000" dirty="0" err="1" smtClean="0"/>
              <a:t>yz</a:t>
            </a:r>
            <a:r>
              <a:rPr lang="en-US" sz="2000" dirty="0" smtClean="0"/>
              <a:t> </a:t>
            </a:r>
            <a:r>
              <a:rPr lang="en-US" sz="2000" dirty="0" err="1" smtClean="0"/>
              <a:t>orbitals</a:t>
            </a:r>
            <a:r>
              <a:rPr lang="en-US" sz="2000" dirty="0" smtClean="0"/>
              <a:t> will be lower in energy than the </a:t>
            </a:r>
            <a:r>
              <a:rPr lang="en-US" sz="2000" i="1" dirty="0" smtClean="0"/>
              <a:t>d</a:t>
            </a:r>
            <a:r>
              <a:rPr lang="en-US" sz="2000" i="1" baseline="-25000" dirty="0" smtClean="0"/>
              <a:t>z</a:t>
            </a:r>
            <a:r>
              <a:rPr lang="en-US" sz="2000" baseline="30000" dirty="0" smtClean="0"/>
              <a:t>2</a:t>
            </a:r>
            <a:r>
              <a:rPr lang="en-US" sz="2000" dirty="0" smtClean="0"/>
              <a:t> and </a:t>
            </a:r>
            <a:r>
              <a:rPr lang="en-US" sz="2000" i="1" dirty="0" smtClean="0"/>
              <a:t>d</a:t>
            </a:r>
            <a:r>
              <a:rPr lang="en-US" sz="2000" i="1" baseline="-25000" dirty="0" smtClean="0"/>
              <a:t>x</a:t>
            </a:r>
            <a:r>
              <a:rPr lang="en-US" sz="2000" baseline="30000" dirty="0" smtClean="0"/>
              <a:t>2</a:t>
            </a:r>
            <a:r>
              <a:rPr lang="en-US" sz="2000" baseline="-25000" dirty="0" smtClean="0"/>
              <a:t>-</a:t>
            </a:r>
            <a:r>
              <a:rPr lang="en-US" sz="2000" i="1" baseline="-25000" dirty="0" smtClean="0"/>
              <a:t>y</a:t>
            </a:r>
            <a:r>
              <a:rPr lang="en-US" sz="2000" baseline="30000" dirty="0" smtClean="0"/>
              <a:t>2</a:t>
            </a:r>
            <a:r>
              <a:rPr lang="en-US" sz="2000" dirty="0" smtClean="0"/>
              <a:t>, which will have higher energy, because the former group are farther from the </a:t>
            </a:r>
            <a:r>
              <a:rPr lang="en-US" sz="2000" dirty="0" err="1" smtClean="0"/>
              <a:t>ligands</a:t>
            </a:r>
            <a:r>
              <a:rPr lang="en-US" sz="2000" dirty="0" smtClean="0"/>
              <a:t> than the latter and therefore experience less repulsion. Tetrahedral complexes are the second most common type; here four </a:t>
            </a:r>
            <a:r>
              <a:rPr lang="en-US" sz="2000" dirty="0" err="1" smtClean="0"/>
              <a:t>ligands</a:t>
            </a:r>
            <a:r>
              <a:rPr lang="en-US" sz="2000" dirty="0" smtClean="0"/>
              <a:t> form a tetrahedron around the metal ion. In a tetrahedral crystal field splitting the </a:t>
            </a:r>
            <a:r>
              <a:rPr lang="en-US" sz="2000" i="1" dirty="0" smtClean="0"/>
              <a:t>d</a:t>
            </a:r>
            <a:r>
              <a:rPr lang="en-US" sz="2000" dirty="0" smtClean="0"/>
              <a:t>-</a:t>
            </a:r>
            <a:r>
              <a:rPr lang="en-US" sz="2000" dirty="0" err="1" smtClean="0"/>
              <a:t>orbitals</a:t>
            </a:r>
            <a:r>
              <a:rPr lang="en-US" sz="2000" dirty="0" smtClean="0"/>
              <a:t> again split into two groups, with an energy difference of </a:t>
            </a:r>
            <a:r>
              <a:rPr lang="en-US" sz="2000" dirty="0" err="1" smtClean="0"/>
              <a:t>Δ</a:t>
            </a:r>
            <a:r>
              <a:rPr lang="en-US" sz="2000" baseline="-25000" dirty="0" err="1" smtClean="0"/>
              <a:t>tet</a:t>
            </a:r>
            <a:r>
              <a:rPr lang="en-US" sz="2000" dirty="0" smtClean="0"/>
              <a:t> where the lower energy </a:t>
            </a:r>
            <a:r>
              <a:rPr lang="en-US" sz="2000" dirty="0" err="1" smtClean="0"/>
              <a:t>orbitals</a:t>
            </a:r>
            <a:r>
              <a:rPr lang="en-US" sz="2000" dirty="0" smtClean="0"/>
              <a:t> will be </a:t>
            </a:r>
            <a:r>
              <a:rPr lang="en-US" sz="2000" i="1" dirty="0" smtClean="0"/>
              <a:t>d</a:t>
            </a:r>
            <a:r>
              <a:rPr lang="en-US" sz="2000" i="1" baseline="-25000" dirty="0" smtClean="0"/>
              <a:t>z</a:t>
            </a:r>
            <a:r>
              <a:rPr lang="en-US" sz="2000" baseline="30000" dirty="0" smtClean="0"/>
              <a:t>2</a:t>
            </a:r>
            <a:r>
              <a:rPr lang="en-US" sz="2000" dirty="0" smtClean="0"/>
              <a:t> and </a:t>
            </a:r>
            <a:r>
              <a:rPr lang="en-US" sz="2000" i="1" dirty="0" smtClean="0"/>
              <a:t>d</a:t>
            </a:r>
            <a:r>
              <a:rPr lang="en-US" sz="2000" i="1" baseline="-25000" dirty="0" smtClean="0"/>
              <a:t>x</a:t>
            </a:r>
            <a:r>
              <a:rPr lang="en-US" sz="2000" baseline="30000" dirty="0" smtClean="0"/>
              <a:t>2</a:t>
            </a:r>
            <a:r>
              <a:rPr lang="en-US" sz="2000" baseline="-25000" dirty="0" smtClean="0"/>
              <a:t>-</a:t>
            </a:r>
            <a:r>
              <a:rPr lang="en-US" sz="2000" i="1" baseline="-25000" dirty="0" smtClean="0"/>
              <a:t>y</a:t>
            </a:r>
            <a:r>
              <a:rPr lang="en-US" sz="2000" baseline="30000" dirty="0" smtClean="0"/>
              <a:t>2</a:t>
            </a:r>
            <a:r>
              <a:rPr lang="en-US" sz="2000" dirty="0" smtClean="0"/>
              <a:t>, and the higher energy </a:t>
            </a:r>
            <a:r>
              <a:rPr lang="en-US" sz="2000" dirty="0" err="1" smtClean="0"/>
              <a:t>orbitals</a:t>
            </a:r>
            <a:r>
              <a:rPr lang="en-US" sz="2000" dirty="0" smtClean="0"/>
              <a:t> will be </a:t>
            </a:r>
            <a:r>
              <a:rPr lang="en-US" sz="2000" i="1" dirty="0" err="1" smtClean="0"/>
              <a:t>d</a:t>
            </a:r>
            <a:r>
              <a:rPr lang="en-US" sz="2000" i="1" baseline="-25000" dirty="0" err="1" smtClean="0"/>
              <a:t>xy</a:t>
            </a:r>
            <a:r>
              <a:rPr lang="en-US" sz="2000" dirty="0" smtClean="0"/>
              <a:t>, </a:t>
            </a:r>
            <a:r>
              <a:rPr lang="en-US" sz="2000" i="1" dirty="0" err="1" smtClean="0"/>
              <a:t>d</a:t>
            </a:r>
            <a:r>
              <a:rPr lang="en-US" sz="2000" i="1" baseline="-25000" dirty="0" err="1" smtClean="0"/>
              <a:t>xz</a:t>
            </a:r>
            <a:r>
              <a:rPr lang="en-US" sz="2000" dirty="0" smtClean="0"/>
              <a:t> and </a:t>
            </a:r>
            <a:r>
              <a:rPr lang="en-US" sz="2000" i="1" dirty="0" err="1" smtClean="0"/>
              <a:t>d</a:t>
            </a:r>
            <a:r>
              <a:rPr lang="en-US" sz="2000" i="1" baseline="-25000" dirty="0" err="1" smtClean="0"/>
              <a:t>yz</a:t>
            </a:r>
            <a:r>
              <a:rPr lang="en-US" sz="2000" dirty="0" smtClean="0"/>
              <a:t> - the opposite way round to the octahedral case. Furthermore, since the </a:t>
            </a:r>
            <a:r>
              <a:rPr lang="en-US" sz="2000" dirty="0" err="1" smtClean="0"/>
              <a:t>ligand</a:t>
            </a:r>
            <a:r>
              <a:rPr lang="en-US" sz="2000" dirty="0" smtClean="0"/>
              <a:t> electrons in tetrahedral symmetry are not oriented directly towards the </a:t>
            </a:r>
            <a:r>
              <a:rPr lang="en-US" sz="2000" i="1" dirty="0" smtClean="0"/>
              <a:t>d</a:t>
            </a:r>
            <a:r>
              <a:rPr lang="en-US" sz="2000" dirty="0" smtClean="0"/>
              <a:t>-</a:t>
            </a:r>
            <a:r>
              <a:rPr lang="en-US" sz="2000" dirty="0" err="1" smtClean="0"/>
              <a:t>orbitals</a:t>
            </a:r>
            <a:r>
              <a:rPr lang="en-US" sz="2000" dirty="0" smtClean="0"/>
              <a:t>, the energy splitting will be lower than in the octahedral case. </a:t>
            </a:r>
            <a:r>
              <a:rPr lang="en-US" sz="2000" dirty="0" smtClean="0">
                <a:hlinkClick r:id="rId3" tooltip="Square planar molecular geometry"/>
              </a:rPr>
              <a:t>Square planar</a:t>
            </a:r>
            <a:r>
              <a:rPr lang="en-US" sz="2000" dirty="0" smtClean="0"/>
              <a:t> and other complex geometries can also be described by CFT.</a:t>
            </a:r>
          </a:p>
          <a:p>
            <a:r>
              <a:rPr lang="en-US" sz="2000" dirty="0" smtClean="0"/>
              <a:t>The size of the gap Δ between the two or more sets of </a:t>
            </a:r>
            <a:r>
              <a:rPr lang="en-US" sz="2000" dirty="0" err="1" smtClean="0"/>
              <a:t>orbitals</a:t>
            </a:r>
            <a:r>
              <a:rPr lang="en-US" sz="2000" dirty="0" smtClean="0"/>
              <a:t> depends on several factors, including the </a:t>
            </a:r>
            <a:r>
              <a:rPr lang="en-US" sz="2000" dirty="0" err="1" smtClean="0"/>
              <a:t>ligands</a:t>
            </a:r>
            <a:r>
              <a:rPr lang="en-US" sz="2000" dirty="0" smtClean="0"/>
              <a:t> and geometry of the complex. Some </a:t>
            </a:r>
            <a:r>
              <a:rPr lang="en-US" sz="2000" dirty="0" err="1" smtClean="0"/>
              <a:t>ligands</a:t>
            </a:r>
            <a:r>
              <a:rPr lang="en-US" sz="2000" dirty="0" smtClean="0"/>
              <a:t> always produce a small value of Δ, while others always give a large splitting. The reasons behind this can be explained by </a:t>
            </a:r>
            <a:r>
              <a:rPr lang="en-US" sz="2000" dirty="0" err="1" smtClean="0">
                <a:hlinkClick r:id="rId4" tooltip="Ligand field theory"/>
              </a:rPr>
              <a:t>ligand</a:t>
            </a:r>
            <a:r>
              <a:rPr lang="en-US" sz="2000" dirty="0" smtClean="0">
                <a:hlinkClick r:id="rId4" tooltip="Ligand field theory"/>
              </a:rPr>
              <a:t> field theory</a:t>
            </a:r>
            <a:r>
              <a:rPr lang="en-US" sz="2000" dirty="0" smtClean="0"/>
              <a:t>. The </a:t>
            </a:r>
            <a:r>
              <a:rPr lang="en-US" sz="2000" dirty="0" err="1" smtClean="0">
                <a:hlinkClick r:id="rId5" tooltip="Spectrochemical series"/>
              </a:rPr>
              <a:t>spectrochemical</a:t>
            </a:r>
            <a:r>
              <a:rPr lang="en-US" sz="2000" dirty="0" smtClean="0">
                <a:hlinkClick r:id="rId5" tooltip="Spectrochemical series"/>
              </a:rPr>
              <a:t> series</a:t>
            </a:r>
            <a:r>
              <a:rPr lang="en-US" sz="2000" dirty="0" smtClean="0"/>
              <a:t> is an empirically-derived list of </a:t>
            </a:r>
            <a:r>
              <a:rPr lang="en-US" sz="2000" dirty="0" err="1" smtClean="0"/>
              <a:t>ligands</a:t>
            </a:r>
            <a:r>
              <a:rPr lang="en-US" sz="2000" dirty="0" smtClean="0"/>
              <a:t> ordered by the size of the splitting Δ that they produce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MVC SASTRI HALL\My Documents\My Pictures\Square-planar-3D-balls.png"/>
          <p:cNvPicPr>
            <a:picLocks noChangeAspect="1" noChangeArrowheads="1"/>
          </p:cNvPicPr>
          <p:nvPr/>
        </p:nvPicPr>
        <p:blipFill>
          <a:blip r:embed="rId2"/>
          <a:srcRect/>
          <a:stretch>
            <a:fillRect/>
          </a:stretch>
        </p:blipFill>
        <p:spPr bwMode="auto">
          <a:xfrm>
            <a:off x="-666750" y="-361950"/>
            <a:ext cx="10477500" cy="75819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6843"/>
            <a:ext cx="8229600" cy="4524315"/>
          </a:xfrm>
          <a:prstGeom prst="rect">
            <a:avLst/>
          </a:prstGeom>
        </p:spPr>
        <p:txBody>
          <a:bodyPr wrap="square">
            <a:spAutoFit/>
          </a:bodyPr>
          <a:lstStyle/>
          <a:p>
            <a:r>
              <a:rPr lang="en-US" sz="2400" dirty="0" smtClean="0">
                <a:hlinkClick r:id="rId2" tooltip="Iodide"/>
              </a:rPr>
              <a:t>I</a:t>
            </a:r>
            <a:r>
              <a:rPr lang="en-US" sz="2400" baseline="30000" dirty="0" smtClean="0">
                <a:hlinkClick r:id="rId2" tooltip="Iodide"/>
              </a:rPr>
              <a:t>−</a:t>
            </a:r>
            <a:r>
              <a:rPr lang="en-US" sz="2400" dirty="0" smtClean="0"/>
              <a:t> &lt; </a:t>
            </a:r>
            <a:r>
              <a:rPr lang="en-US" sz="2400" dirty="0" smtClean="0">
                <a:hlinkClick r:id="rId3" tooltip="Bromide"/>
              </a:rPr>
              <a:t>Br</a:t>
            </a:r>
            <a:r>
              <a:rPr lang="en-US" sz="2400" baseline="30000" dirty="0" smtClean="0">
                <a:hlinkClick r:id="rId3" tooltip="Bromide"/>
              </a:rPr>
              <a:t>−</a:t>
            </a:r>
            <a:r>
              <a:rPr lang="en-US" sz="2400" dirty="0" smtClean="0"/>
              <a:t> &lt; </a:t>
            </a:r>
            <a:r>
              <a:rPr lang="en-US" sz="2400" dirty="0" smtClean="0">
                <a:hlinkClick r:id="rId4" tooltip="Sulfide"/>
              </a:rPr>
              <a:t>S</a:t>
            </a:r>
            <a:r>
              <a:rPr lang="en-US" sz="2400" baseline="30000" dirty="0" smtClean="0">
                <a:hlinkClick r:id="rId4" tooltip="Sulfide"/>
              </a:rPr>
              <a:t>2−</a:t>
            </a:r>
            <a:r>
              <a:rPr lang="en-US" sz="2400" dirty="0" smtClean="0"/>
              <a:t> &lt; </a:t>
            </a:r>
            <a:r>
              <a:rPr lang="en-US" sz="2400" dirty="0" smtClean="0">
                <a:hlinkClick r:id="rId5" tooltip="Thiocyanate"/>
              </a:rPr>
              <a:t>SCN</a:t>
            </a:r>
            <a:r>
              <a:rPr lang="en-US" sz="2400" baseline="30000" dirty="0" smtClean="0">
                <a:hlinkClick r:id="rId5" tooltip="Thiocyanate"/>
              </a:rPr>
              <a:t>−</a:t>
            </a:r>
            <a:r>
              <a:rPr lang="en-US" sz="2400" dirty="0" smtClean="0"/>
              <a:t> &lt; </a:t>
            </a:r>
            <a:r>
              <a:rPr lang="en-US" sz="2400" dirty="0" err="1" smtClean="0">
                <a:hlinkClick r:id="rId6" tooltip="Chloride"/>
              </a:rPr>
              <a:t>Cl</a:t>
            </a:r>
            <a:r>
              <a:rPr lang="en-US" sz="2400" baseline="30000" dirty="0" smtClean="0">
                <a:hlinkClick r:id="rId6" tooltip="Chloride"/>
              </a:rPr>
              <a:t>−</a:t>
            </a:r>
            <a:r>
              <a:rPr lang="en-US" sz="2400" dirty="0" smtClean="0"/>
              <a:t> &lt; </a:t>
            </a:r>
            <a:r>
              <a:rPr lang="en-US" sz="2400" dirty="0" smtClean="0">
                <a:hlinkClick r:id="rId7" tooltip="Nitrate"/>
              </a:rPr>
              <a:t>NO</a:t>
            </a:r>
            <a:r>
              <a:rPr lang="en-US" sz="2400" baseline="-25000" dirty="0" smtClean="0">
                <a:hlinkClick r:id="rId7" tooltip="Nitrate"/>
              </a:rPr>
              <a:t>3</a:t>
            </a:r>
            <a:r>
              <a:rPr lang="en-US" sz="2400" baseline="30000" dirty="0" smtClean="0">
                <a:hlinkClick r:id="rId7" tooltip="Nitrate"/>
              </a:rPr>
              <a:t>−</a:t>
            </a:r>
            <a:r>
              <a:rPr lang="en-US" sz="2400" dirty="0" smtClean="0"/>
              <a:t> &lt; </a:t>
            </a:r>
            <a:r>
              <a:rPr lang="en-US" sz="2400" dirty="0" smtClean="0">
                <a:hlinkClick r:id="rId8" tooltip="Azide"/>
              </a:rPr>
              <a:t>N</a:t>
            </a:r>
            <a:r>
              <a:rPr lang="en-US" sz="2400" baseline="-25000" dirty="0" smtClean="0">
                <a:hlinkClick r:id="rId8" tooltip="Azide"/>
              </a:rPr>
              <a:t>3</a:t>
            </a:r>
            <a:r>
              <a:rPr lang="en-US" sz="2400" baseline="30000" dirty="0" smtClean="0">
                <a:hlinkClick r:id="rId8" tooltip="Azide"/>
              </a:rPr>
              <a:t>−</a:t>
            </a:r>
            <a:r>
              <a:rPr lang="en-US" sz="2400" dirty="0" smtClean="0"/>
              <a:t> &lt; </a:t>
            </a:r>
            <a:r>
              <a:rPr lang="en-US" sz="2400" dirty="0" smtClean="0">
                <a:hlinkClick r:id="rId9" tooltip="Fluoride"/>
              </a:rPr>
              <a:t>F</a:t>
            </a:r>
            <a:r>
              <a:rPr lang="en-US" sz="2400" baseline="30000" dirty="0" smtClean="0">
                <a:hlinkClick r:id="rId9" tooltip="Fluoride"/>
              </a:rPr>
              <a:t>−</a:t>
            </a:r>
            <a:r>
              <a:rPr lang="en-US" sz="2400" dirty="0" smtClean="0"/>
              <a:t> &lt; </a:t>
            </a:r>
            <a:r>
              <a:rPr lang="en-US" sz="2400" dirty="0" smtClean="0">
                <a:hlinkClick r:id="rId10" tooltip="Hydroxide"/>
              </a:rPr>
              <a:t>OH</a:t>
            </a:r>
            <a:r>
              <a:rPr lang="en-US" sz="2400" baseline="30000" dirty="0" smtClean="0">
                <a:hlinkClick r:id="rId10" tooltip="Hydroxide"/>
              </a:rPr>
              <a:t>−</a:t>
            </a:r>
            <a:r>
              <a:rPr lang="en-US" sz="2400" dirty="0" smtClean="0"/>
              <a:t> &lt; </a:t>
            </a:r>
            <a:r>
              <a:rPr lang="en-US" sz="2400" dirty="0" smtClean="0">
                <a:hlinkClick r:id="rId11" tooltip="Oxalate"/>
              </a:rPr>
              <a:t>C</a:t>
            </a:r>
            <a:r>
              <a:rPr lang="en-US" sz="2400" baseline="-25000" dirty="0" smtClean="0">
                <a:hlinkClick r:id="rId11" tooltip="Oxalate"/>
              </a:rPr>
              <a:t>2</a:t>
            </a:r>
            <a:r>
              <a:rPr lang="en-US" sz="2400" dirty="0" smtClean="0">
                <a:hlinkClick r:id="rId11" tooltip="Oxalate"/>
              </a:rPr>
              <a:t>O</a:t>
            </a:r>
            <a:r>
              <a:rPr lang="en-US" sz="2400" baseline="-25000" dirty="0" smtClean="0">
                <a:hlinkClick r:id="rId11" tooltip="Oxalate"/>
              </a:rPr>
              <a:t>4</a:t>
            </a:r>
            <a:r>
              <a:rPr lang="en-US" sz="2400" baseline="30000" dirty="0" smtClean="0">
                <a:hlinkClick r:id="rId11" tooltip="Oxalate"/>
              </a:rPr>
              <a:t>2−</a:t>
            </a:r>
            <a:r>
              <a:rPr lang="en-US" sz="2400" dirty="0" smtClean="0"/>
              <a:t> &lt; </a:t>
            </a:r>
            <a:r>
              <a:rPr lang="en-US" sz="2400" dirty="0" smtClean="0">
                <a:hlinkClick r:id="rId12" tooltip="Water (molecule)"/>
              </a:rPr>
              <a:t>H</a:t>
            </a:r>
            <a:r>
              <a:rPr lang="en-US" sz="2400" baseline="-25000" dirty="0" smtClean="0">
                <a:hlinkClick r:id="rId12" tooltip="Water (molecule)"/>
              </a:rPr>
              <a:t>2</a:t>
            </a:r>
            <a:r>
              <a:rPr lang="en-US" sz="2400" dirty="0" smtClean="0">
                <a:hlinkClick r:id="rId12" tooltip="Water (molecule)"/>
              </a:rPr>
              <a:t>O</a:t>
            </a:r>
            <a:r>
              <a:rPr lang="en-US" sz="2400" dirty="0" smtClean="0"/>
              <a:t> &lt; </a:t>
            </a:r>
            <a:r>
              <a:rPr lang="en-US" sz="2400" dirty="0" smtClean="0">
                <a:hlinkClick r:id="rId13" tooltip="Isothiocyanate"/>
              </a:rPr>
              <a:t>NCS</a:t>
            </a:r>
            <a:r>
              <a:rPr lang="en-US" sz="2400" baseline="30000" dirty="0" smtClean="0">
                <a:hlinkClick r:id="rId13" tooltip="Isothiocyanate"/>
              </a:rPr>
              <a:t>−</a:t>
            </a:r>
            <a:r>
              <a:rPr lang="en-US" sz="2400" dirty="0" smtClean="0"/>
              <a:t> &lt; </a:t>
            </a:r>
            <a:r>
              <a:rPr lang="en-US" sz="2400" dirty="0" smtClean="0">
                <a:hlinkClick r:id="rId14" tooltip="Acetonitrile"/>
              </a:rPr>
              <a:t>CH</a:t>
            </a:r>
            <a:r>
              <a:rPr lang="en-US" sz="2400" baseline="-25000" dirty="0" smtClean="0">
                <a:hlinkClick r:id="rId14" tooltip="Acetonitrile"/>
              </a:rPr>
              <a:t>3</a:t>
            </a:r>
            <a:r>
              <a:rPr lang="en-US" sz="2400" dirty="0" smtClean="0">
                <a:hlinkClick r:id="rId14" tooltip="Acetonitrile"/>
              </a:rPr>
              <a:t>CN</a:t>
            </a:r>
            <a:r>
              <a:rPr lang="en-US" sz="2400" dirty="0" smtClean="0"/>
              <a:t> &lt; </a:t>
            </a:r>
            <a:r>
              <a:rPr lang="en-US" sz="2400" dirty="0" err="1" smtClean="0">
                <a:hlinkClick r:id="rId15" tooltip="Pyridine"/>
              </a:rPr>
              <a:t>py</a:t>
            </a:r>
            <a:r>
              <a:rPr lang="en-US" sz="2400" dirty="0" smtClean="0"/>
              <a:t> &lt; </a:t>
            </a:r>
            <a:r>
              <a:rPr lang="en-US" sz="2400" dirty="0" smtClean="0">
                <a:hlinkClick r:id="rId16" tooltip="Ammonia"/>
              </a:rPr>
              <a:t>NH</a:t>
            </a:r>
            <a:r>
              <a:rPr lang="en-US" sz="2400" baseline="-25000" dirty="0" smtClean="0">
                <a:hlinkClick r:id="rId16" tooltip="Ammonia"/>
              </a:rPr>
              <a:t>3</a:t>
            </a:r>
            <a:r>
              <a:rPr lang="en-US" sz="2400" dirty="0" smtClean="0"/>
              <a:t> &lt; </a:t>
            </a:r>
            <a:r>
              <a:rPr lang="en-US" sz="2400" dirty="0" smtClean="0">
                <a:hlinkClick r:id="rId17" tooltip="Ethylenediamine"/>
              </a:rPr>
              <a:t>en</a:t>
            </a:r>
            <a:r>
              <a:rPr lang="en-US" sz="2400" dirty="0" smtClean="0"/>
              <a:t> &lt; </a:t>
            </a:r>
            <a:r>
              <a:rPr lang="en-US" sz="2400" dirty="0" smtClean="0">
                <a:hlinkClick r:id="rId18" tooltip="Bipy"/>
              </a:rPr>
              <a:t>2,2'-bipyridine</a:t>
            </a:r>
            <a:r>
              <a:rPr lang="en-US" sz="2400" dirty="0" smtClean="0"/>
              <a:t> &lt; </a:t>
            </a:r>
            <a:r>
              <a:rPr lang="en-US" sz="2400" dirty="0" err="1" smtClean="0">
                <a:hlinkClick r:id="rId19" tooltip="Phenanthroline"/>
              </a:rPr>
              <a:t>phen</a:t>
            </a:r>
            <a:r>
              <a:rPr lang="en-US" sz="2400" dirty="0" smtClean="0"/>
              <a:t> &lt; </a:t>
            </a:r>
            <a:r>
              <a:rPr lang="en-US" sz="2400" dirty="0" smtClean="0">
                <a:hlinkClick r:id="rId20" tooltip="Nitrite"/>
              </a:rPr>
              <a:t>NO</a:t>
            </a:r>
            <a:r>
              <a:rPr lang="en-US" sz="2400" baseline="-25000" dirty="0" smtClean="0">
                <a:hlinkClick r:id="rId20" tooltip="Nitrite"/>
              </a:rPr>
              <a:t>2</a:t>
            </a:r>
            <a:r>
              <a:rPr lang="en-US" sz="2400" baseline="30000" dirty="0" smtClean="0">
                <a:hlinkClick r:id="rId20" tooltip="Nitrite"/>
              </a:rPr>
              <a:t>−</a:t>
            </a:r>
            <a:r>
              <a:rPr lang="en-US" sz="2400" dirty="0" smtClean="0"/>
              <a:t> &lt; </a:t>
            </a:r>
            <a:r>
              <a:rPr lang="en-US" sz="2400" dirty="0" smtClean="0">
                <a:hlinkClick r:id="rId21" tooltip="Triphenylphosphine"/>
              </a:rPr>
              <a:t>PPh</a:t>
            </a:r>
            <a:r>
              <a:rPr lang="en-US" sz="2400" baseline="-25000" dirty="0" smtClean="0">
                <a:hlinkClick r:id="rId21" tooltip="Triphenylphosphine"/>
              </a:rPr>
              <a:t>3</a:t>
            </a:r>
            <a:r>
              <a:rPr lang="en-US" sz="2400" dirty="0" smtClean="0"/>
              <a:t> &lt; </a:t>
            </a:r>
            <a:r>
              <a:rPr lang="en-US" sz="2400" dirty="0" smtClean="0">
                <a:hlinkClick r:id="rId22" tooltip="Cyanide"/>
              </a:rPr>
              <a:t>CN</a:t>
            </a:r>
            <a:r>
              <a:rPr lang="en-US" sz="2400" baseline="30000" dirty="0" smtClean="0">
                <a:hlinkClick r:id="rId22" tooltip="Cyanide"/>
              </a:rPr>
              <a:t>−</a:t>
            </a:r>
            <a:r>
              <a:rPr lang="en-US" sz="2400" dirty="0" smtClean="0"/>
              <a:t> &lt; </a:t>
            </a:r>
            <a:r>
              <a:rPr lang="en-US" sz="2400" dirty="0" smtClean="0">
                <a:hlinkClick r:id="rId23" tooltip="Carbon monoxide"/>
              </a:rPr>
              <a:t>CO</a:t>
            </a:r>
            <a:endParaRPr lang="en-US" sz="2400" dirty="0" smtClean="0"/>
          </a:p>
          <a:p>
            <a:r>
              <a:rPr lang="en-US" sz="2400" dirty="0" smtClean="0"/>
              <a:t>The oxidation state of the metal also contributes to the size of Δ between the high and low energy levels. As the oxidation state increases for a given metal, the magnitude of Δ increases. A V</a:t>
            </a:r>
            <a:r>
              <a:rPr lang="en-US" sz="2400" baseline="30000" dirty="0" smtClean="0"/>
              <a:t>3+</a:t>
            </a:r>
            <a:r>
              <a:rPr lang="en-US" sz="2400" dirty="0" smtClean="0"/>
              <a:t> complex will have a larger Δ than a V</a:t>
            </a:r>
            <a:r>
              <a:rPr lang="en-US" sz="2400" baseline="30000" dirty="0" smtClean="0"/>
              <a:t>2+</a:t>
            </a:r>
            <a:r>
              <a:rPr lang="en-US" sz="2400" dirty="0" smtClean="0"/>
              <a:t> complex for a given set of </a:t>
            </a:r>
            <a:r>
              <a:rPr lang="en-US" sz="2400" dirty="0" err="1" smtClean="0"/>
              <a:t>ligands</a:t>
            </a:r>
            <a:r>
              <a:rPr lang="en-US" sz="2400" dirty="0" smtClean="0"/>
              <a:t>, as the difference in charge density allows the </a:t>
            </a:r>
            <a:r>
              <a:rPr lang="en-US" sz="2400" dirty="0" err="1" smtClean="0"/>
              <a:t>ligands</a:t>
            </a:r>
            <a:r>
              <a:rPr lang="en-US" sz="2400" dirty="0" smtClean="0"/>
              <a:t> to be closer to a V</a:t>
            </a:r>
            <a:r>
              <a:rPr lang="en-US" sz="2400" baseline="30000" dirty="0" smtClean="0"/>
              <a:t>3+</a:t>
            </a:r>
            <a:r>
              <a:rPr lang="en-US" sz="2400" dirty="0" smtClean="0"/>
              <a:t> ion than to a V</a:t>
            </a:r>
            <a:r>
              <a:rPr lang="en-US" sz="2400" baseline="30000" dirty="0" smtClean="0"/>
              <a:t>2+</a:t>
            </a:r>
            <a:r>
              <a:rPr lang="en-US" sz="2400" dirty="0" smtClean="0"/>
              <a:t> ion. The smaller distance between the </a:t>
            </a:r>
            <a:r>
              <a:rPr lang="en-US" sz="2400" dirty="0" err="1" smtClean="0"/>
              <a:t>ligand</a:t>
            </a:r>
            <a:r>
              <a:rPr lang="en-US" sz="2400" dirty="0" smtClean="0"/>
              <a:t> and the metal ion results in a larger Δ, because the </a:t>
            </a:r>
            <a:r>
              <a:rPr lang="en-US" sz="2400" dirty="0" err="1" smtClean="0"/>
              <a:t>ligand</a:t>
            </a:r>
            <a:r>
              <a:rPr lang="en-US" sz="2400" dirty="0" smtClean="0"/>
              <a:t> and metal electrons are closer together and therefore repel more.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5632311"/>
          </a:xfrm>
          <a:prstGeom prst="rect">
            <a:avLst/>
          </a:prstGeom>
        </p:spPr>
        <p:txBody>
          <a:bodyPr wrap="square">
            <a:spAutoFit/>
          </a:bodyPr>
          <a:lstStyle/>
          <a:p>
            <a:r>
              <a:rPr lang="en-US" b="1" dirty="0" smtClean="0"/>
              <a:t>High-spin and low-spin</a:t>
            </a:r>
          </a:p>
          <a:p>
            <a:r>
              <a:rPr lang="en-US" dirty="0" smtClean="0"/>
              <a:t>Main article: </a:t>
            </a:r>
            <a:r>
              <a:rPr lang="en-US" dirty="0" smtClean="0">
                <a:hlinkClick r:id="rId2" tooltip="Spin states (d electrons)"/>
              </a:rPr>
              <a:t>Spin states (d electrons)</a:t>
            </a:r>
            <a:endParaRPr lang="en-US" dirty="0" smtClean="0"/>
          </a:p>
          <a:p>
            <a:r>
              <a:rPr lang="en-US" dirty="0" smtClean="0"/>
              <a:t>[Fe(NO</a:t>
            </a:r>
            <a:r>
              <a:rPr lang="en-US" baseline="-25000" dirty="0" smtClean="0"/>
              <a:t>2</a:t>
            </a:r>
            <a:r>
              <a:rPr lang="en-US" dirty="0" smtClean="0"/>
              <a:t>)</a:t>
            </a:r>
            <a:r>
              <a:rPr lang="en-US" baseline="-25000" dirty="0" smtClean="0"/>
              <a:t>6</a:t>
            </a:r>
            <a:r>
              <a:rPr lang="en-US" dirty="0" smtClean="0"/>
              <a:t>]</a:t>
            </a:r>
            <a:r>
              <a:rPr lang="en-US" baseline="30000" dirty="0" smtClean="0"/>
              <a:t>3−</a:t>
            </a:r>
            <a:r>
              <a:rPr lang="en-US" dirty="0" smtClean="0"/>
              <a:t> crystal field diagram</a:t>
            </a:r>
          </a:p>
          <a:p>
            <a:r>
              <a:rPr lang="en-US" dirty="0" err="1" smtClean="0"/>
              <a:t>Ligands</a:t>
            </a:r>
            <a:r>
              <a:rPr lang="en-US" dirty="0" smtClean="0"/>
              <a:t> which cause a large splitting Δ of the </a:t>
            </a:r>
            <a:r>
              <a:rPr lang="en-US" i="1" dirty="0" smtClean="0">
                <a:hlinkClick r:id="rId3" tooltip="Atomic orbital"/>
              </a:rPr>
              <a:t>d</a:t>
            </a:r>
            <a:r>
              <a:rPr lang="en-US" dirty="0" smtClean="0">
                <a:hlinkClick r:id="rId3" tooltip="Atomic orbital"/>
              </a:rPr>
              <a:t>-</a:t>
            </a:r>
            <a:r>
              <a:rPr lang="en-US" dirty="0" err="1" smtClean="0">
                <a:hlinkClick r:id="rId3" tooltip="Atomic orbital"/>
              </a:rPr>
              <a:t>orbitals</a:t>
            </a:r>
            <a:r>
              <a:rPr lang="en-US" dirty="0" smtClean="0"/>
              <a:t> are referred to as strong-field </a:t>
            </a:r>
            <a:r>
              <a:rPr lang="en-US" dirty="0" err="1" smtClean="0"/>
              <a:t>ligands</a:t>
            </a:r>
            <a:r>
              <a:rPr lang="en-US" dirty="0" smtClean="0"/>
              <a:t>, such as CN</a:t>
            </a:r>
            <a:r>
              <a:rPr lang="en-US" baseline="30000" dirty="0" smtClean="0"/>
              <a:t>−</a:t>
            </a:r>
            <a:r>
              <a:rPr lang="en-US" dirty="0" smtClean="0"/>
              <a:t> and CO from the </a:t>
            </a:r>
            <a:r>
              <a:rPr lang="en-US" dirty="0" err="1" smtClean="0">
                <a:hlinkClick r:id="rId4" tooltip="Spectrochemical series"/>
              </a:rPr>
              <a:t>spectrochemical</a:t>
            </a:r>
            <a:r>
              <a:rPr lang="en-US" dirty="0" smtClean="0">
                <a:hlinkClick r:id="rId4" tooltip="Spectrochemical series"/>
              </a:rPr>
              <a:t> series</a:t>
            </a:r>
            <a:r>
              <a:rPr lang="en-US" dirty="0" smtClean="0"/>
              <a:t>. In complexes with these </a:t>
            </a:r>
            <a:r>
              <a:rPr lang="en-US" dirty="0" err="1" smtClean="0"/>
              <a:t>ligands</a:t>
            </a:r>
            <a:r>
              <a:rPr lang="en-US" dirty="0" smtClean="0"/>
              <a:t>, it is </a:t>
            </a:r>
            <a:r>
              <a:rPr lang="en-US" dirty="0" err="1" smtClean="0"/>
              <a:t>unfavourable</a:t>
            </a:r>
            <a:r>
              <a:rPr lang="en-US" dirty="0" smtClean="0"/>
              <a:t> to put electrons into the high energy </a:t>
            </a:r>
            <a:r>
              <a:rPr lang="en-US" dirty="0" err="1" smtClean="0"/>
              <a:t>orbitals</a:t>
            </a:r>
            <a:r>
              <a:rPr lang="en-US" dirty="0" smtClean="0"/>
              <a:t>. Therefore, the lower energy </a:t>
            </a:r>
            <a:r>
              <a:rPr lang="en-US" dirty="0" err="1" smtClean="0"/>
              <a:t>orbitals</a:t>
            </a:r>
            <a:r>
              <a:rPr lang="en-US" dirty="0" smtClean="0"/>
              <a:t> are completely filled before population of the upper sets starts according to the </a:t>
            </a:r>
            <a:r>
              <a:rPr lang="en-US" dirty="0" err="1" smtClean="0">
                <a:hlinkClick r:id="rId5" tooltip="Aufbau principle"/>
              </a:rPr>
              <a:t>Aufbau</a:t>
            </a:r>
            <a:r>
              <a:rPr lang="en-US" dirty="0" smtClean="0">
                <a:hlinkClick r:id="rId5" tooltip="Aufbau principle"/>
              </a:rPr>
              <a:t> principle</a:t>
            </a:r>
            <a:r>
              <a:rPr lang="en-US" dirty="0" smtClean="0"/>
              <a:t>. Complexes such as this are called "low spin". For example, NO</a:t>
            </a:r>
            <a:r>
              <a:rPr lang="en-US" baseline="-25000" dirty="0" smtClean="0"/>
              <a:t>2</a:t>
            </a:r>
            <a:r>
              <a:rPr lang="en-US" baseline="30000" dirty="0" smtClean="0"/>
              <a:t>−</a:t>
            </a:r>
            <a:r>
              <a:rPr lang="en-US" dirty="0" smtClean="0"/>
              <a:t> is a strong-field </a:t>
            </a:r>
            <a:r>
              <a:rPr lang="en-US" dirty="0" err="1" smtClean="0"/>
              <a:t>ligand</a:t>
            </a:r>
            <a:r>
              <a:rPr lang="en-US" dirty="0" smtClean="0"/>
              <a:t> and produces a large Δ. The octahedral ion [Fe(NO</a:t>
            </a:r>
            <a:r>
              <a:rPr lang="en-US" baseline="-25000" dirty="0" smtClean="0"/>
              <a:t>2</a:t>
            </a:r>
            <a:r>
              <a:rPr lang="en-US" dirty="0" smtClean="0"/>
              <a:t>)</a:t>
            </a:r>
            <a:r>
              <a:rPr lang="en-US" baseline="-25000" dirty="0" smtClean="0"/>
              <a:t>6</a:t>
            </a:r>
            <a:r>
              <a:rPr lang="en-US" dirty="0" smtClean="0"/>
              <a:t>]</a:t>
            </a:r>
            <a:r>
              <a:rPr lang="en-US" baseline="30000" dirty="0" smtClean="0"/>
              <a:t>3−</a:t>
            </a:r>
            <a:r>
              <a:rPr lang="en-US" dirty="0" smtClean="0"/>
              <a:t>, which has 5 </a:t>
            </a:r>
            <a:r>
              <a:rPr lang="en-US" i="1" dirty="0" smtClean="0"/>
              <a:t>d</a:t>
            </a:r>
            <a:r>
              <a:rPr lang="en-US" dirty="0" smtClean="0"/>
              <a:t>-electrons, would have an octahedral splitting diagram where all five electrons are in the </a:t>
            </a:r>
            <a:r>
              <a:rPr lang="en-US" i="1" dirty="0" smtClean="0"/>
              <a:t>t</a:t>
            </a:r>
            <a:r>
              <a:rPr lang="en-US" baseline="-25000" dirty="0" smtClean="0"/>
              <a:t>2</a:t>
            </a:r>
            <a:r>
              <a:rPr lang="en-US" i="1" baseline="-25000" dirty="0" smtClean="0"/>
              <a:t>g</a:t>
            </a:r>
            <a:r>
              <a:rPr lang="en-US" dirty="0" smtClean="0"/>
              <a:t> level.</a:t>
            </a:r>
          </a:p>
          <a:p>
            <a:r>
              <a:rPr lang="en-US" dirty="0" smtClean="0"/>
              <a:t>[FeBr</a:t>
            </a:r>
            <a:r>
              <a:rPr lang="en-US" baseline="-25000" dirty="0" smtClean="0"/>
              <a:t>6</a:t>
            </a:r>
            <a:r>
              <a:rPr lang="en-US" dirty="0" smtClean="0"/>
              <a:t>]</a:t>
            </a:r>
            <a:r>
              <a:rPr lang="en-US" baseline="30000" dirty="0" smtClean="0"/>
              <a:t>3−</a:t>
            </a:r>
            <a:r>
              <a:rPr lang="en-US" dirty="0" smtClean="0"/>
              <a:t> crystal field diagram</a:t>
            </a:r>
          </a:p>
          <a:p>
            <a:r>
              <a:rPr lang="en-US" dirty="0" smtClean="0"/>
              <a:t>Conversely, </a:t>
            </a:r>
            <a:r>
              <a:rPr lang="en-US" dirty="0" err="1" smtClean="0"/>
              <a:t>ligands</a:t>
            </a:r>
            <a:r>
              <a:rPr lang="en-US" dirty="0" smtClean="0"/>
              <a:t> (like I</a:t>
            </a:r>
            <a:r>
              <a:rPr lang="en-US" baseline="30000" dirty="0" smtClean="0"/>
              <a:t>−</a:t>
            </a:r>
            <a:r>
              <a:rPr lang="en-US" dirty="0" smtClean="0"/>
              <a:t> and Br</a:t>
            </a:r>
            <a:r>
              <a:rPr lang="en-US" baseline="30000" dirty="0" smtClean="0"/>
              <a:t>−</a:t>
            </a:r>
            <a:r>
              <a:rPr lang="en-US" dirty="0" smtClean="0"/>
              <a:t>) which cause a small splitting Δ of the </a:t>
            </a:r>
            <a:r>
              <a:rPr lang="en-US" i="1" dirty="0" smtClean="0"/>
              <a:t>d</a:t>
            </a:r>
            <a:r>
              <a:rPr lang="en-US" dirty="0" smtClean="0"/>
              <a:t>-</a:t>
            </a:r>
            <a:r>
              <a:rPr lang="en-US" dirty="0" err="1" smtClean="0"/>
              <a:t>orbitals</a:t>
            </a:r>
            <a:r>
              <a:rPr lang="en-US" dirty="0" smtClean="0"/>
              <a:t> are referred to as weak-field </a:t>
            </a:r>
            <a:r>
              <a:rPr lang="en-US" dirty="0" err="1" smtClean="0"/>
              <a:t>ligands</a:t>
            </a:r>
            <a:r>
              <a:rPr lang="en-US" dirty="0" smtClean="0"/>
              <a:t>. In this case, it is easier to put electrons into the higher energy set of </a:t>
            </a:r>
            <a:r>
              <a:rPr lang="en-US" dirty="0" err="1" smtClean="0"/>
              <a:t>orbitals</a:t>
            </a:r>
            <a:r>
              <a:rPr lang="en-US" dirty="0" smtClean="0"/>
              <a:t> than it is to put two into the same low-energy orbital, because two electrons in the same orbital repel each other. So, one electron is put into each of the five </a:t>
            </a:r>
            <a:r>
              <a:rPr lang="en-US" i="1" dirty="0" smtClean="0"/>
              <a:t>d</a:t>
            </a:r>
            <a:r>
              <a:rPr lang="en-US" dirty="0" smtClean="0"/>
              <a:t>-</a:t>
            </a:r>
            <a:r>
              <a:rPr lang="en-US" dirty="0" err="1" smtClean="0"/>
              <a:t>orbitals</a:t>
            </a:r>
            <a:r>
              <a:rPr lang="en-US" dirty="0" smtClean="0"/>
              <a:t> before any pairing occurs in accord with </a:t>
            </a:r>
            <a:r>
              <a:rPr lang="en-US" dirty="0" err="1" smtClean="0">
                <a:hlinkClick r:id="rId6" tooltip="Hund's rule"/>
              </a:rPr>
              <a:t>Hund's</a:t>
            </a:r>
            <a:r>
              <a:rPr lang="en-US" dirty="0" smtClean="0">
                <a:hlinkClick r:id="rId6" tooltip="Hund's rule"/>
              </a:rPr>
              <a:t> rule</a:t>
            </a:r>
            <a:r>
              <a:rPr lang="en-US" dirty="0" smtClean="0"/>
              <a:t> and "high spin" complexes are formed. For example, Br</a:t>
            </a:r>
            <a:r>
              <a:rPr lang="en-US" baseline="30000" dirty="0" smtClean="0"/>
              <a:t>−</a:t>
            </a:r>
            <a:r>
              <a:rPr lang="en-US" dirty="0" smtClean="0"/>
              <a:t> is a weak-field </a:t>
            </a:r>
            <a:r>
              <a:rPr lang="en-US" dirty="0" err="1" smtClean="0"/>
              <a:t>ligand</a:t>
            </a:r>
            <a:r>
              <a:rPr lang="en-US" dirty="0" smtClean="0"/>
              <a:t> and produces a small </a:t>
            </a:r>
            <a:r>
              <a:rPr lang="en-US" dirty="0" err="1" smtClean="0"/>
              <a:t>Δ</a:t>
            </a:r>
            <a:r>
              <a:rPr lang="en-US" baseline="-25000" dirty="0" err="1" smtClean="0"/>
              <a:t>oct</a:t>
            </a:r>
            <a:r>
              <a:rPr lang="en-US" dirty="0" smtClean="0"/>
              <a:t>. So, the ion [FeBr</a:t>
            </a:r>
            <a:r>
              <a:rPr lang="en-US" baseline="-25000" dirty="0" smtClean="0"/>
              <a:t>6</a:t>
            </a:r>
            <a:r>
              <a:rPr lang="en-US" dirty="0" smtClean="0"/>
              <a:t>]</a:t>
            </a:r>
            <a:r>
              <a:rPr lang="en-US" baseline="30000" dirty="0" smtClean="0"/>
              <a:t>3−</a:t>
            </a:r>
            <a:r>
              <a:rPr lang="en-US" dirty="0" smtClean="0"/>
              <a:t>, again with five </a:t>
            </a:r>
            <a:r>
              <a:rPr lang="en-US" i="1" dirty="0" smtClean="0"/>
              <a:t>d</a:t>
            </a:r>
            <a:r>
              <a:rPr lang="en-US" dirty="0" smtClean="0"/>
              <a:t>-electrons, would have an octahedral splitting diagram where all five </a:t>
            </a:r>
            <a:r>
              <a:rPr lang="en-US" dirty="0" err="1" smtClean="0"/>
              <a:t>orbitals</a:t>
            </a:r>
            <a:r>
              <a:rPr lang="en-US" dirty="0" smtClean="0"/>
              <a:t> are singly occupied.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6"/>
            <a:ext cx="8153400" cy="5632311"/>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order for low spin splitting to occur, the energy cost of placing an electron into an already singly occupied orbital must be less than the cost of placing the additional electron into an </a:t>
            </a:r>
            <a:r>
              <a:rPr lang="en-US" dirty="0" err="1" smtClean="0"/>
              <a:t>e</a:t>
            </a:r>
            <a:r>
              <a:rPr lang="en-US" i="1" baseline="-25000" dirty="0" err="1" smtClean="0"/>
              <a:t>g</a:t>
            </a:r>
            <a:r>
              <a:rPr lang="en-US" dirty="0" smtClean="0"/>
              <a:t> orbital at an energy cost of Δ. If the energy required to pair two electrons is greater than the energy cost of placing an electron in an </a:t>
            </a:r>
            <a:r>
              <a:rPr lang="en-US" dirty="0" err="1" smtClean="0"/>
              <a:t>e</a:t>
            </a:r>
            <a:r>
              <a:rPr lang="en-US" i="1" baseline="-25000" dirty="0" err="1" smtClean="0"/>
              <a:t>g</a:t>
            </a:r>
            <a:r>
              <a:rPr lang="en-US" dirty="0" smtClean="0"/>
              <a:t>, Δ, high spin splitting occurs.</a:t>
            </a:r>
          </a:p>
          <a:p>
            <a:r>
              <a:rPr lang="en-US" dirty="0" smtClean="0"/>
              <a:t>The crystal field splitting energy for tetrahedral metal complexes (four </a:t>
            </a:r>
            <a:r>
              <a:rPr lang="en-US" dirty="0" err="1" smtClean="0"/>
              <a:t>ligands</a:t>
            </a:r>
            <a:r>
              <a:rPr lang="en-US" dirty="0" smtClean="0"/>
              <a:t>), </a:t>
            </a:r>
            <a:r>
              <a:rPr lang="en-US" dirty="0" err="1" smtClean="0"/>
              <a:t>Δ</a:t>
            </a:r>
            <a:r>
              <a:rPr lang="en-US" baseline="-25000" dirty="0" err="1" smtClean="0"/>
              <a:t>tet</a:t>
            </a:r>
            <a:r>
              <a:rPr lang="en-US" dirty="0" smtClean="0"/>
              <a:t> is roughly equal to 4/9Δ</a:t>
            </a:r>
            <a:r>
              <a:rPr lang="en-US" baseline="-25000" dirty="0" smtClean="0"/>
              <a:t>oct</a:t>
            </a:r>
            <a:r>
              <a:rPr lang="en-US" dirty="0" smtClean="0"/>
              <a:t>. Therefore, the energy required to pair two electrons is typically higher than the energy required for placing electrons in the higher energy </a:t>
            </a:r>
            <a:r>
              <a:rPr lang="en-US" dirty="0" err="1" smtClean="0"/>
              <a:t>orbitals</a:t>
            </a:r>
            <a:r>
              <a:rPr lang="en-US" dirty="0" smtClean="0"/>
              <a:t>. Thus, tetrahedral complexes are usually high-spin.</a:t>
            </a:r>
          </a:p>
          <a:p>
            <a:r>
              <a:rPr lang="en-US" dirty="0" smtClean="0"/>
              <a:t>The use of these splitting diagrams can aid in the prediction of the magnetic properties of coordination compounds. A compound that has unpaired electrons in its splitting diagram will be paramagnetic and will be attracted by magnetic fields, while a compound that lacks unpaired electrons in its splitting diagram will be diamagnetic and will be weakly repelled by a magnetic field.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r>
              <a:rPr lang="en-US" b="1" dirty="0" smtClean="0"/>
              <a:t>Crystal field stabilization energy</a:t>
            </a:r>
          </a:p>
          <a:p>
            <a:r>
              <a:rPr lang="en-US" dirty="0" smtClean="0"/>
              <a:t>The crystal field stabilization energy (CFSE) is the stability that results from placing a transition metal ion in the crystal field generated by a set of </a:t>
            </a:r>
            <a:r>
              <a:rPr lang="en-US" dirty="0" err="1" smtClean="0"/>
              <a:t>ligands</a:t>
            </a:r>
            <a:r>
              <a:rPr lang="en-US" dirty="0" smtClean="0"/>
              <a:t>. It arises due to the fact that when the </a:t>
            </a:r>
            <a:r>
              <a:rPr lang="en-US" i="1" dirty="0" smtClean="0">
                <a:hlinkClick r:id="rId2" action="ppaction://hlinkfile" tooltip="Atomic orbital"/>
              </a:rPr>
              <a:t>d</a:t>
            </a:r>
            <a:r>
              <a:rPr lang="en-US" dirty="0" smtClean="0">
                <a:hlinkClick r:id="rId2" action="ppaction://hlinkfile" tooltip="Atomic orbital"/>
              </a:rPr>
              <a:t>-</a:t>
            </a:r>
            <a:r>
              <a:rPr lang="en-US" dirty="0" err="1" smtClean="0">
                <a:hlinkClick r:id="rId2" action="ppaction://hlinkfile" tooltip="Atomic orbital"/>
              </a:rPr>
              <a:t>orbitals</a:t>
            </a:r>
            <a:r>
              <a:rPr lang="en-US" dirty="0" smtClean="0"/>
              <a:t> are split in a </a:t>
            </a:r>
            <a:r>
              <a:rPr lang="en-US" dirty="0" err="1" smtClean="0"/>
              <a:t>ligand</a:t>
            </a:r>
            <a:r>
              <a:rPr lang="en-US" dirty="0" smtClean="0"/>
              <a:t> field (as described above), some of them become lower in energy than before with respect to a spherical field known as the </a:t>
            </a:r>
            <a:r>
              <a:rPr lang="en-US" dirty="0" err="1" smtClean="0"/>
              <a:t>barycenter</a:t>
            </a:r>
            <a:r>
              <a:rPr lang="en-US" dirty="0" smtClean="0"/>
              <a:t> in which all five </a:t>
            </a:r>
            <a:r>
              <a:rPr lang="en-US" i="1" dirty="0" smtClean="0"/>
              <a:t>d</a:t>
            </a:r>
            <a:r>
              <a:rPr lang="en-US" dirty="0" smtClean="0"/>
              <a:t>-</a:t>
            </a:r>
            <a:r>
              <a:rPr lang="en-US" dirty="0" err="1" smtClean="0"/>
              <a:t>orbitals</a:t>
            </a:r>
            <a:r>
              <a:rPr lang="en-US" dirty="0" smtClean="0"/>
              <a:t> are degenerate. For example, in an octahedral case, the </a:t>
            </a:r>
            <a:r>
              <a:rPr lang="en-US" i="1" dirty="0" smtClean="0"/>
              <a:t>t</a:t>
            </a:r>
            <a:r>
              <a:rPr lang="en-US" i="1" baseline="-25000" dirty="0" smtClean="0"/>
              <a:t>2g</a:t>
            </a:r>
            <a:r>
              <a:rPr lang="en-US" dirty="0" smtClean="0"/>
              <a:t> set becomes lower in energy than the </a:t>
            </a:r>
            <a:r>
              <a:rPr lang="en-US" dirty="0" err="1" smtClean="0"/>
              <a:t>orbitals</a:t>
            </a:r>
            <a:r>
              <a:rPr lang="en-US" dirty="0" smtClean="0"/>
              <a:t> in the </a:t>
            </a:r>
            <a:r>
              <a:rPr lang="en-US" dirty="0" err="1" smtClean="0"/>
              <a:t>barycenter</a:t>
            </a:r>
            <a:r>
              <a:rPr lang="en-US" dirty="0" smtClean="0"/>
              <a:t>. As a result of this, if there are any electrons occupying these </a:t>
            </a:r>
            <a:r>
              <a:rPr lang="en-US" dirty="0" err="1" smtClean="0"/>
              <a:t>orbitals</a:t>
            </a:r>
            <a:r>
              <a:rPr lang="en-US" dirty="0" smtClean="0"/>
              <a:t>, the metal ion is more stable in the </a:t>
            </a:r>
            <a:r>
              <a:rPr lang="en-US" dirty="0" err="1" smtClean="0"/>
              <a:t>ligand</a:t>
            </a:r>
            <a:r>
              <a:rPr lang="en-US" dirty="0" smtClean="0"/>
              <a:t> field relative to the </a:t>
            </a:r>
            <a:r>
              <a:rPr lang="en-US" dirty="0" err="1" smtClean="0"/>
              <a:t>barycenter</a:t>
            </a:r>
            <a:r>
              <a:rPr lang="en-US" dirty="0" smtClean="0"/>
              <a:t> by an amount known as the CFSE. Conversely, the </a:t>
            </a:r>
            <a:r>
              <a:rPr lang="en-US" i="1" dirty="0" err="1" smtClean="0"/>
              <a:t>e</a:t>
            </a:r>
            <a:r>
              <a:rPr lang="en-US" i="1" baseline="-25000" dirty="0" err="1" smtClean="0"/>
              <a:t>g</a:t>
            </a:r>
            <a:r>
              <a:rPr lang="en-US" dirty="0" smtClean="0"/>
              <a:t> </a:t>
            </a:r>
            <a:r>
              <a:rPr lang="en-US" dirty="0" err="1" smtClean="0"/>
              <a:t>orbitals</a:t>
            </a:r>
            <a:r>
              <a:rPr lang="en-US" dirty="0" smtClean="0"/>
              <a:t> (in the octahedral case) are higher in energy than in the </a:t>
            </a:r>
            <a:r>
              <a:rPr lang="en-US" dirty="0" err="1" smtClean="0"/>
              <a:t>barycenter</a:t>
            </a:r>
            <a:r>
              <a:rPr lang="en-US" dirty="0" smtClean="0"/>
              <a:t>, so putting electrons in these reduces the amount of CFSE.</a:t>
            </a:r>
          </a:p>
          <a:p>
            <a:r>
              <a:rPr lang="en-US" dirty="0" smtClean="0"/>
              <a:t>Octahedral crystal field stabilization energy</a:t>
            </a:r>
          </a:p>
          <a:p>
            <a:r>
              <a:rPr lang="en-US" dirty="0" smtClean="0"/>
              <a:t>If the splitting of the </a:t>
            </a:r>
            <a:r>
              <a:rPr lang="en-US" i="1" dirty="0" smtClean="0"/>
              <a:t>d</a:t>
            </a:r>
            <a:r>
              <a:rPr lang="en-US" dirty="0" smtClean="0"/>
              <a:t>-</a:t>
            </a:r>
            <a:r>
              <a:rPr lang="en-US" dirty="0" err="1" smtClean="0"/>
              <a:t>orbitals</a:t>
            </a:r>
            <a:r>
              <a:rPr lang="en-US" dirty="0" smtClean="0"/>
              <a:t> in an octahedral field is </a:t>
            </a:r>
            <a:r>
              <a:rPr lang="en-US" dirty="0" err="1" smtClean="0"/>
              <a:t>Δ</a:t>
            </a:r>
            <a:r>
              <a:rPr lang="en-US" baseline="-25000" dirty="0" err="1" smtClean="0"/>
              <a:t>oct</a:t>
            </a:r>
            <a:r>
              <a:rPr lang="en-US" dirty="0" smtClean="0"/>
              <a:t>, the three </a:t>
            </a:r>
            <a:r>
              <a:rPr lang="en-US" i="1" dirty="0" smtClean="0"/>
              <a:t>t</a:t>
            </a:r>
            <a:r>
              <a:rPr lang="en-US" i="1" baseline="-25000" dirty="0" smtClean="0"/>
              <a:t>2g</a:t>
            </a:r>
            <a:r>
              <a:rPr lang="en-US" dirty="0" smtClean="0"/>
              <a:t> </a:t>
            </a:r>
            <a:r>
              <a:rPr lang="en-US" dirty="0" err="1" smtClean="0"/>
              <a:t>orbitals</a:t>
            </a:r>
            <a:r>
              <a:rPr lang="en-US" dirty="0" smtClean="0"/>
              <a:t> are stabilized relative to the </a:t>
            </a:r>
            <a:r>
              <a:rPr lang="en-US" dirty="0" err="1" smtClean="0"/>
              <a:t>barycenter</a:t>
            </a:r>
            <a:r>
              <a:rPr lang="en-US" dirty="0" smtClean="0"/>
              <a:t> by </a:t>
            </a:r>
            <a:r>
              <a:rPr lang="en-US" baseline="30000" dirty="0" smtClean="0"/>
              <a:t>2</a:t>
            </a:r>
            <a:r>
              <a:rPr lang="en-US" dirty="0" smtClean="0"/>
              <a:t>/</a:t>
            </a:r>
            <a:r>
              <a:rPr lang="en-US" baseline="-25000" dirty="0" smtClean="0"/>
              <a:t>5</a:t>
            </a:r>
            <a:r>
              <a:rPr lang="en-US" dirty="0" smtClean="0"/>
              <a:t> </a:t>
            </a:r>
            <a:r>
              <a:rPr lang="en-US" dirty="0" err="1" smtClean="0"/>
              <a:t>Δ</a:t>
            </a:r>
            <a:r>
              <a:rPr lang="en-US" baseline="-25000" dirty="0" err="1" smtClean="0"/>
              <a:t>oct</a:t>
            </a:r>
            <a:r>
              <a:rPr lang="en-US" dirty="0" smtClean="0"/>
              <a:t>, and the </a:t>
            </a:r>
            <a:r>
              <a:rPr lang="en-US" i="1" dirty="0" err="1" smtClean="0"/>
              <a:t>e</a:t>
            </a:r>
            <a:r>
              <a:rPr lang="en-US" i="1" baseline="-25000" dirty="0" err="1" smtClean="0"/>
              <a:t>g</a:t>
            </a:r>
            <a:r>
              <a:rPr lang="en-US" dirty="0" smtClean="0"/>
              <a:t> </a:t>
            </a:r>
            <a:r>
              <a:rPr lang="en-US" dirty="0" err="1" smtClean="0"/>
              <a:t>orbitals</a:t>
            </a:r>
            <a:r>
              <a:rPr lang="en-US" dirty="0" smtClean="0"/>
              <a:t> are destabilized by </a:t>
            </a:r>
            <a:r>
              <a:rPr lang="en-US" baseline="30000" dirty="0" smtClean="0"/>
              <a:t>3</a:t>
            </a:r>
            <a:r>
              <a:rPr lang="en-US" dirty="0" smtClean="0"/>
              <a:t>/</a:t>
            </a:r>
            <a:r>
              <a:rPr lang="en-US" baseline="-25000" dirty="0" smtClean="0"/>
              <a:t>5</a:t>
            </a:r>
            <a:r>
              <a:rPr lang="en-US" dirty="0" smtClean="0"/>
              <a:t> </a:t>
            </a:r>
            <a:r>
              <a:rPr lang="en-US" dirty="0" err="1" smtClean="0"/>
              <a:t>Δ</a:t>
            </a:r>
            <a:r>
              <a:rPr lang="en-US" baseline="-25000" dirty="0" err="1" smtClean="0"/>
              <a:t>oct</a:t>
            </a:r>
            <a:r>
              <a:rPr lang="en-US" dirty="0" smtClean="0"/>
              <a:t>. As examples, consider the two </a:t>
            </a:r>
            <a:r>
              <a:rPr lang="en-US" i="1" dirty="0" smtClean="0"/>
              <a:t>d</a:t>
            </a:r>
            <a:r>
              <a:rPr lang="en-US" baseline="30000" dirty="0" smtClean="0"/>
              <a:t>5</a:t>
            </a:r>
            <a:r>
              <a:rPr lang="en-US" dirty="0" smtClean="0"/>
              <a:t> configurations shown further up the page. The low-spin (top) example has five electrons in the </a:t>
            </a:r>
            <a:r>
              <a:rPr lang="en-US" i="1" dirty="0" smtClean="0"/>
              <a:t>t</a:t>
            </a:r>
            <a:r>
              <a:rPr lang="en-US" i="1" baseline="-25000" dirty="0" smtClean="0"/>
              <a:t>2g</a:t>
            </a:r>
            <a:r>
              <a:rPr lang="en-US" dirty="0" smtClean="0"/>
              <a:t> </a:t>
            </a:r>
            <a:r>
              <a:rPr lang="en-US" dirty="0" err="1" smtClean="0"/>
              <a:t>orbitals</a:t>
            </a:r>
            <a:r>
              <a:rPr lang="en-US" dirty="0" smtClean="0"/>
              <a:t>, so the total CFSE is 5 x </a:t>
            </a:r>
            <a:r>
              <a:rPr lang="en-US" baseline="30000" dirty="0" smtClean="0"/>
              <a:t>2</a:t>
            </a:r>
            <a:r>
              <a:rPr lang="en-US" dirty="0" smtClean="0"/>
              <a:t>/</a:t>
            </a:r>
            <a:r>
              <a:rPr lang="en-US" baseline="-25000" dirty="0" smtClean="0"/>
              <a:t>5</a:t>
            </a:r>
            <a:r>
              <a:rPr lang="en-US" dirty="0" smtClean="0"/>
              <a:t> </a:t>
            </a:r>
            <a:r>
              <a:rPr lang="en-US" dirty="0" err="1" smtClean="0"/>
              <a:t>Δ</a:t>
            </a:r>
            <a:r>
              <a:rPr lang="en-US" baseline="-25000" dirty="0" err="1" smtClean="0"/>
              <a:t>oct</a:t>
            </a:r>
            <a:r>
              <a:rPr lang="en-US" dirty="0" smtClean="0"/>
              <a:t> = 2Δ</a:t>
            </a:r>
            <a:r>
              <a:rPr lang="en-US" baseline="-25000" dirty="0" smtClean="0"/>
              <a:t>oct</a:t>
            </a:r>
            <a:r>
              <a:rPr lang="en-US" dirty="0" smtClean="0"/>
              <a:t>. In the high-spin (lower) example, the CFSE is (3 x </a:t>
            </a:r>
            <a:r>
              <a:rPr lang="en-US" baseline="30000" dirty="0" smtClean="0"/>
              <a:t>2</a:t>
            </a:r>
            <a:r>
              <a:rPr lang="en-US" dirty="0" smtClean="0"/>
              <a:t>/</a:t>
            </a:r>
            <a:r>
              <a:rPr lang="en-US" baseline="-25000" dirty="0" smtClean="0"/>
              <a:t>5</a:t>
            </a:r>
            <a:r>
              <a:rPr lang="en-US" dirty="0" smtClean="0"/>
              <a:t> </a:t>
            </a:r>
            <a:r>
              <a:rPr lang="en-US" dirty="0" err="1" smtClean="0"/>
              <a:t>Δ</a:t>
            </a:r>
            <a:r>
              <a:rPr lang="en-US" baseline="-25000" dirty="0" err="1" smtClean="0"/>
              <a:t>oct</a:t>
            </a:r>
            <a:r>
              <a:rPr lang="en-US" dirty="0" smtClean="0"/>
              <a:t>) - (2 x </a:t>
            </a:r>
            <a:r>
              <a:rPr lang="en-US" baseline="30000" dirty="0" smtClean="0"/>
              <a:t>3</a:t>
            </a:r>
            <a:r>
              <a:rPr lang="en-US" dirty="0" smtClean="0"/>
              <a:t>/</a:t>
            </a:r>
            <a:r>
              <a:rPr lang="en-US" baseline="-25000" dirty="0" smtClean="0"/>
              <a:t>5</a:t>
            </a:r>
            <a:r>
              <a:rPr lang="en-US" dirty="0" smtClean="0"/>
              <a:t> </a:t>
            </a:r>
            <a:r>
              <a:rPr lang="en-US" dirty="0" err="1" smtClean="0"/>
              <a:t>Δ</a:t>
            </a:r>
            <a:r>
              <a:rPr lang="en-US" baseline="-25000" dirty="0" err="1" smtClean="0"/>
              <a:t>oct</a:t>
            </a:r>
            <a:r>
              <a:rPr lang="en-US" dirty="0" smtClean="0"/>
              <a:t>) = 0 - in this case, the stabilization generated by the electrons in the lower </a:t>
            </a:r>
            <a:r>
              <a:rPr lang="en-US" dirty="0" err="1" smtClean="0"/>
              <a:t>orbitals</a:t>
            </a:r>
            <a:r>
              <a:rPr lang="en-US" dirty="0" smtClean="0"/>
              <a:t> is canceled out by the destabilizing effect of the electrons in the upper </a:t>
            </a:r>
            <a:r>
              <a:rPr lang="en-US" dirty="0" err="1" smtClean="0"/>
              <a:t>orbitals</a:t>
            </a:r>
            <a:r>
              <a:rPr lang="en-US" dirty="0" smtClean="0"/>
              <a:t>.</a:t>
            </a:r>
          </a:p>
          <a:p>
            <a:r>
              <a:rPr lang="en-US" dirty="0" smtClean="0"/>
              <a:t>Crystal Field stabilization is applicable to transition-metal complexes of all </a:t>
            </a:r>
            <a:r>
              <a:rPr lang="en-US" dirty="0" smtClean="0">
                <a:hlinkClick r:id="rId3" action="ppaction://hlinkfile" tooltip="VSEPR theory"/>
              </a:rPr>
              <a:t>geometries</a:t>
            </a:r>
            <a:r>
              <a:rPr lang="en-US" dirty="0" smtClean="0"/>
              <a:t>. Indeed, the reason that many </a:t>
            </a:r>
            <a:r>
              <a:rPr lang="en-US" i="1" dirty="0" smtClean="0"/>
              <a:t>d</a:t>
            </a:r>
            <a:r>
              <a:rPr lang="en-US" baseline="30000" dirty="0" smtClean="0"/>
              <a:t>8</a:t>
            </a:r>
            <a:r>
              <a:rPr lang="en-US" dirty="0" smtClean="0"/>
              <a:t> complexes are square-planar is the very large amount of crystal field stabilization that this geometry produces with this number of electrons.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MVC SASTRI HALL\My Documents\My Pictures\CFT_-_Low_Spin_Splitting_Diagram_2.png"/>
          <p:cNvPicPr>
            <a:picLocks noChangeAspect="1" noChangeArrowheads="1"/>
          </p:cNvPicPr>
          <p:nvPr/>
        </p:nvPicPr>
        <p:blipFill>
          <a:blip r:embed="rId2"/>
          <a:srcRect/>
          <a:stretch>
            <a:fillRect/>
          </a:stretch>
        </p:blipFill>
        <p:spPr bwMode="auto">
          <a:xfrm>
            <a:off x="1066800" y="1600200"/>
            <a:ext cx="691515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MVC SASTRI HALL\My Documents\My Pictures\CFT_-_High_Spin_Splitting_Diagram_2.png"/>
          <p:cNvPicPr>
            <a:picLocks noChangeAspect="1" noChangeArrowheads="1"/>
          </p:cNvPicPr>
          <p:nvPr/>
        </p:nvPicPr>
        <p:blipFill>
          <a:blip r:embed="rId2"/>
          <a:srcRect/>
          <a:stretch>
            <a:fillRect/>
          </a:stretch>
        </p:blipFill>
        <p:spPr bwMode="auto">
          <a:xfrm>
            <a:off x="1447800" y="1447800"/>
            <a:ext cx="6553200" cy="48767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MVC SASTRI HALL\My Documents\My Pictures\Crystal_Field_Splitting_4.png"/>
          <p:cNvPicPr>
            <a:picLocks noChangeAspect="1" noChangeArrowheads="1"/>
          </p:cNvPicPr>
          <p:nvPr/>
        </p:nvPicPr>
        <p:blipFill>
          <a:blip r:embed="rId2"/>
          <a:srcRect/>
          <a:stretch>
            <a:fillRect/>
          </a:stretch>
        </p:blipFill>
        <p:spPr bwMode="auto">
          <a:xfrm>
            <a:off x="704850" y="1066800"/>
            <a:ext cx="7734300" cy="510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MVC SASTRI HALL\My Documents\My Pictures\AX7E0-3D-balls.png"/>
          <p:cNvPicPr>
            <a:picLocks noChangeAspect="1" noChangeArrowheads="1"/>
          </p:cNvPicPr>
          <p:nvPr/>
        </p:nvPicPr>
        <p:blipFill>
          <a:blip r:embed="rId2"/>
          <a:srcRect/>
          <a:stretch>
            <a:fillRect/>
          </a:stretch>
        </p:blipFill>
        <p:spPr bwMode="auto">
          <a:xfrm>
            <a:off x="685800" y="457200"/>
            <a:ext cx="7848600" cy="6019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 y="0"/>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hlinkClick r:id="rId2" tooltip="Colour wheel"/>
              </a:rPr>
              <a:t>Which </a:t>
            </a:r>
            <a:r>
              <a:rPr kumimoji="0" lang="en-US" sz="1600" b="1" i="0" u="none" strike="noStrike" cap="none" normalizeH="0" baseline="0" dirty="0" err="1" smtClean="0">
                <a:ln>
                  <a:noFill/>
                </a:ln>
                <a:solidFill>
                  <a:schemeClr val="tx1"/>
                </a:solidFill>
                <a:effectLst/>
                <a:latin typeface="Arial" charset="0"/>
                <a:hlinkClick r:id="rId2" tooltip="Colour wheel"/>
              </a:rPr>
              <a:t>colours</a:t>
            </a:r>
            <a:r>
              <a:rPr kumimoji="0" lang="en-US" sz="1600" b="1" i="0" u="none" strike="noStrike" cap="none" normalizeH="0" baseline="0" dirty="0" smtClean="0">
                <a:ln>
                  <a:noFill/>
                </a:ln>
                <a:solidFill>
                  <a:schemeClr val="tx1"/>
                </a:solidFill>
                <a:effectLst/>
                <a:latin typeface="Arial" charset="0"/>
                <a:hlinkClick r:id="rId2" tooltip="Colour wheel"/>
              </a:rPr>
              <a:t> are exhibited?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charset="0"/>
                <a:hlinkClick r:id="rId2" tooltip="Colour wheel"/>
              </a:rPr>
              <a:t>  </a:t>
            </a:r>
            <a:r>
              <a:rPr kumimoji="0" lang="en-US" sz="9000" b="0" i="0" u="none" strike="noStrike" cap="none" normalizeH="0" baseline="0" dirty="0" smtClean="0">
                <a:ln>
                  <a:noFill/>
                </a:ln>
                <a:solidFill>
                  <a:schemeClr val="tx1"/>
                </a:solidFill>
                <a:effectLst/>
                <a:latin typeface="Arial" charset="0"/>
              </a:rPr>
              <a:t> </a:t>
            </a:r>
            <a:r>
              <a:rPr lang="en-US" sz="2400" dirty="0" err="1">
                <a:latin typeface="Arial" charset="0"/>
              </a:rPr>
              <a:t>c</a:t>
            </a:r>
            <a:r>
              <a:rPr kumimoji="0" lang="en-US" sz="2000" b="0" i="0" u="sng" strike="noStrike" cap="none" normalizeH="0" baseline="0" dirty="0" err="1" smtClean="0">
                <a:ln>
                  <a:noFill/>
                </a:ln>
                <a:solidFill>
                  <a:schemeClr val="tx1"/>
                </a:solidFill>
                <a:effectLst/>
                <a:latin typeface="Arial" charset="0"/>
              </a:rPr>
              <a:t>olour</a:t>
            </a:r>
            <a:r>
              <a:rPr kumimoji="0" lang="en-US" sz="2000" b="0" i="0" u="sng" strike="noStrike" cap="none" normalizeH="0" baseline="0" dirty="0" smtClean="0">
                <a:ln>
                  <a:noFill/>
                </a:ln>
                <a:solidFill>
                  <a:schemeClr val="tx1"/>
                </a:solidFill>
                <a:effectLst/>
                <a:latin typeface="Arial" charset="0"/>
              </a:rPr>
              <a:t> wheel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charset="0"/>
              </a:rPr>
              <a:t>This </a:t>
            </a:r>
            <a:r>
              <a:rPr kumimoji="0" lang="en-US" sz="2000" b="0" i="0" u="sng" strike="noStrike" cap="none" normalizeH="0" baseline="0" dirty="0" err="1" smtClean="0">
                <a:ln>
                  <a:noFill/>
                </a:ln>
                <a:solidFill>
                  <a:schemeClr val="tx1"/>
                </a:solidFill>
                <a:effectLst/>
                <a:latin typeface="Arial" charset="0"/>
              </a:rPr>
              <a:t>colour</a:t>
            </a:r>
            <a:r>
              <a:rPr kumimoji="0" lang="en-US" sz="2000" b="0" i="0" u="sng" strike="noStrike" cap="none" normalizeH="0" baseline="0" dirty="0" smtClean="0">
                <a:ln>
                  <a:noFill/>
                </a:ln>
                <a:solidFill>
                  <a:schemeClr val="tx1"/>
                </a:solidFill>
                <a:effectLst/>
                <a:latin typeface="Arial" charset="0"/>
              </a:rPr>
              <a:t> wheel demonstrates which </a:t>
            </a:r>
            <a:r>
              <a:rPr kumimoji="0" lang="en-US" sz="2000" b="0" i="0" u="sng" strike="noStrike" cap="none" normalizeH="0" baseline="0" dirty="0" err="1" smtClean="0">
                <a:ln>
                  <a:noFill/>
                </a:ln>
                <a:solidFill>
                  <a:schemeClr val="tx1"/>
                </a:solidFill>
                <a:effectLst/>
                <a:latin typeface="Arial" charset="0"/>
              </a:rPr>
              <a:t>colour</a:t>
            </a:r>
            <a:r>
              <a:rPr kumimoji="0" lang="en-US" sz="2000" b="0" i="0" u="sng" strike="noStrike" cap="none" normalizeH="0" baseline="0" dirty="0" smtClean="0">
                <a:ln>
                  <a:noFill/>
                </a:ln>
                <a:solidFill>
                  <a:schemeClr val="tx1"/>
                </a:solidFill>
                <a:effectLst/>
                <a:latin typeface="Arial" charset="0"/>
              </a:rPr>
              <a:t> a compound will appear if it only has one absorption in the visible spectrum. For example, if the compound absorbs red light, it will appear green.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charset="0"/>
              </a:rPr>
              <a:t>λ absorbed</a:t>
            </a:r>
            <a:r>
              <a:rPr kumimoji="0" lang="en-US" sz="2000" b="1" i="0" u="none" strike="noStrike" cap="none" normalizeH="0" baseline="0" dirty="0" smtClean="0">
                <a:ln>
                  <a:noFill/>
                </a:ln>
                <a:solidFill>
                  <a:schemeClr val="tx1"/>
                </a:solidFill>
                <a:effectLst/>
                <a:latin typeface="Arial" charset="0"/>
              </a:rPr>
              <a:t> versus </a:t>
            </a:r>
            <a:r>
              <a:rPr kumimoji="0" lang="en-US" sz="2000" b="1" i="0" u="none" strike="noStrike" cap="none" normalizeH="0" baseline="0" dirty="0" err="1" smtClean="0">
                <a:ln>
                  <a:noFill/>
                </a:ln>
                <a:solidFill>
                  <a:schemeClr val="tx1"/>
                </a:solidFill>
                <a:effectLst/>
                <a:latin typeface="Arial" charset="0"/>
              </a:rPr>
              <a:t>colour</a:t>
            </a:r>
            <a:r>
              <a:rPr kumimoji="0" lang="en-US" sz="2000" b="1" i="0" u="none" strike="noStrike" cap="none" normalizeH="0" baseline="0" dirty="0" smtClean="0">
                <a:ln>
                  <a:noFill/>
                </a:ln>
                <a:solidFill>
                  <a:schemeClr val="tx1"/>
                </a:solidFill>
                <a:effectLst/>
                <a:latin typeface="Arial" charset="0"/>
              </a:rPr>
              <a:t> </a:t>
            </a:r>
            <a:r>
              <a:rPr kumimoji="0" lang="en-US" sz="2000" b="1" i="0" u="sng" strike="noStrike" cap="none" normalizeH="0" baseline="0" dirty="0" smtClean="0">
                <a:ln>
                  <a:noFill/>
                </a:ln>
                <a:solidFill>
                  <a:schemeClr val="tx1"/>
                </a:solidFill>
                <a:effectLst/>
                <a:latin typeface="Arial" charset="0"/>
              </a:rPr>
              <a:t>observed</a:t>
            </a:r>
            <a:r>
              <a:rPr kumimoji="0" lang="en-US" sz="2000" b="0" i="0" u="none" strike="noStrike" cap="none" normalizeH="0" baseline="0" dirty="0" smtClean="0">
                <a:ln>
                  <a:noFill/>
                </a:ln>
                <a:solidFill>
                  <a:schemeClr val="tx1"/>
                </a:solidFill>
                <a:effectLst/>
                <a:latin typeface="Arial" charset="0"/>
              </a:rPr>
              <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400 nm Violet absorbed, Green-yellow observed (λ 560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450 nm Blue absorbed, Yellow observed (λ 600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490 nm Blue-green absorbed, Red observed (λ 620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570 nm Yellow-green absorbed, Violet observed (λ 410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580 nm Yellow absorbed, Dark blue observed (λ 430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600 nm Orange absorbed, Blue observed (λ 450 nm)</a:t>
            </a:r>
            <a:br>
              <a:rPr kumimoji="0" lang="en-US" sz="2000" b="0" i="0" u="none" strike="noStrike" cap="none" normalizeH="0" baseline="0" dirty="0" smtClean="0">
                <a:ln>
                  <a:noFill/>
                </a:ln>
                <a:solidFill>
                  <a:schemeClr val="tx1"/>
                </a:solidFill>
                <a:effectLst/>
                <a:latin typeface="Arial" charset="0"/>
              </a:rPr>
            </a:br>
            <a:r>
              <a:rPr kumimoji="0" lang="en-US" sz="2000" b="0" i="0" u="none" strike="noStrike" cap="none" normalizeH="0" baseline="0" dirty="0" smtClean="0">
                <a:ln>
                  <a:noFill/>
                </a:ln>
                <a:solidFill>
                  <a:schemeClr val="tx1"/>
                </a:solidFill>
                <a:effectLst/>
                <a:latin typeface="Arial" charset="0"/>
              </a:rPr>
              <a:t>650 nm Red absorbed, Green observed (λ 520 nm)</a:t>
            </a:r>
            <a:endParaRPr kumimoji="0" lang="en-US" sz="2000" b="0" i="0" u="sng" strike="noStrike" cap="none" normalizeH="0" baseline="0" dirty="0" smtClean="0">
              <a:ln>
                <a:noFill/>
              </a:ln>
              <a:solidFill>
                <a:schemeClr val="tx1"/>
              </a:solidFill>
              <a:effectLst/>
              <a:latin typeface="Arial" charset="0"/>
            </a:endParaRPr>
          </a:p>
        </p:txBody>
      </p:sp>
      <p:pic>
        <p:nvPicPr>
          <p:cNvPr id="29698" name="Picture 2" descr="http://upload.wikimedia.org/wikipedia/en/thumb/1/1e/Colrowheel.jpg/150px-Colrowheel.jpg">
            <a:hlinkClick r:id="rId2" tooltip="Colour wheel"/>
          </p:cNvPr>
          <p:cNvPicPr>
            <a:picLocks noChangeAspect="1" noChangeArrowheads="1"/>
          </p:cNvPicPr>
          <p:nvPr/>
        </p:nvPicPr>
        <p:blipFill>
          <a:blip r:embed="rId3"/>
          <a:srcRect/>
          <a:stretch>
            <a:fillRect/>
          </a:stretch>
        </p:blipFill>
        <p:spPr bwMode="auto">
          <a:xfrm>
            <a:off x="1905000" y="5276850"/>
            <a:ext cx="4191000" cy="1581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MVC SASTRI HALL\My Documents\My Pictures\Square-pyramidal-3D-balls.png"/>
          <p:cNvPicPr>
            <a:picLocks noChangeAspect="1" noChangeArrowheads="1"/>
          </p:cNvPicPr>
          <p:nvPr/>
        </p:nvPicPr>
        <p:blipFill>
          <a:blip r:embed="rId2"/>
          <a:srcRect/>
          <a:stretch>
            <a:fillRect/>
          </a:stretch>
        </p:blipFill>
        <p:spPr bwMode="auto">
          <a:xfrm>
            <a:off x="1219200" y="0"/>
            <a:ext cx="7467600" cy="518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1/1a/Octahedral-3D-balls.png"/>
          <p:cNvPicPr>
            <a:picLocks noChangeAspect="1" noChangeArrowheads="1"/>
          </p:cNvPicPr>
          <p:nvPr/>
        </p:nvPicPr>
        <p:blipFill>
          <a:blip r:embed="rId2"/>
          <a:srcRect/>
          <a:stretch>
            <a:fillRect/>
          </a:stretch>
        </p:blipFill>
        <p:spPr bwMode="auto">
          <a:xfrm>
            <a:off x="1066800" y="990600"/>
            <a:ext cx="7467600" cy="5257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MVC SASTRI HALL\My Documents\My Pictures\Trigonal-bipyramidal-3D-balls.png"/>
          <p:cNvPicPr>
            <a:picLocks noChangeAspect="1" noChangeArrowheads="1"/>
          </p:cNvPicPr>
          <p:nvPr/>
        </p:nvPicPr>
        <p:blipFill>
          <a:blip r:embed="rId2"/>
          <a:srcRect/>
          <a:stretch>
            <a:fillRect/>
          </a:stretch>
        </p:blipFill>
        <p:spPr bwMode="auto">
          <a:xfrm>
            <a:off x="533400" y="-1809750"/>
            <a:ext cx="8648700" cy="76771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MVC SASTRI HALL\My Documents\My Pictures\Trigonal-bipyramidal-3D-balls.png"/>
          <p:cNvPicPr>
            <a:picLocks noChangeAspect="1" noChangeArrowheads="1"/>
          </p:cNvPicPr>
          <p:nvPr/>
        </p:nvPicPr>
        <p:blipFill>
          <a:blip r:embed="rId2"/>
          <a:srcRect/>
          <a:stretch>
            <a:fillRect/>
          </a:stretch>
        </p:blipFill>
        <p:spPr bwMode="auto">
          <a:xfrm>
            <a:off x="533400" y="-1809750"/>
            <a:ext cx="8648700" cy="7677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MVC SASTRI HALL\My Documents\My Pictures\Square-pyramidal-3D-balls.png"/>
          <p:cNvPicPr>
            <a:picLocks noChangeAspect="1" noChangeArrowheads="1"/>
          </p:cNvPicPr>
          <p:nvPr/>
        </p:nvPicPr>
        <p:blipFill>
          <a:blip r:embed="rId2"/>
          <a:srcRect/>
          <a:stretch>
            <a:fillRect/>
          </a:stretch>
        </p:blipFill>
        <p:spPr bwMode="auto">
          <a:xfrm>
            <a:off x="1219200" y="0"/>
            <a:ext cx="7467600" cy="5181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MVC SASTRI HALL\My Documents\My Pictures\AX7E0-3D-balls.png"/>
          <p:cNvPicPr>
            <a:picLocks noChangeAspect="1" noChangeArrowheads="1"/>
          </p:cNvPicPr>
          <p:nvPr/>
        </p:nvPicPr>
        <p:blipFill>
          <a:blip r:embed="rId2"/>
          <a:srcRect/>
          <a:stretch>
            <a:fillRect/>
          </a:stretch>
        </p:blipFill>
        <p:spPr bwMode="auto">
          <a:xfrm>
            <a:off x="685800" y="457200"/>
            <a:ext cx="7848600" cy="6019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MVC SASTRI HALL\My Documents\My Pictures\Pentagonal-pyramidal-3D-balls.png"/>
          <p:cNvPicPr>
            <a:picLocks noChangeAspect="1" noChangeArrowheads="1"/>
          </p:cNvPicPr>
          <p:nvPr/>
        </p:nvPicPr>
        <p:blipFill>
          <a:blip r:embed="rId2"/>
          <a:srcRect/>
          <a:stretch>
            <a:fillRect/>
          </a:stretch>
        </p:blipFill>
        <p:spPr bwMode="auto">
          <a:xfrm>
            <a:off x="304800" y="457200"/>
            <a:ext cx="8305800" cy="5867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MVC SASTRI HALL\My Documents\My Pictures\Octahedral.png"/>
          <p:cNvPicPr>
            <a:picLocks noChangeAspect="1" noChangeArrowheads="1"/>
          </p:cNvPicPr>
          <p:nvPr/>
        </p:nvPicPr>
        <p:blipFill>
          <a:blip r:embed="rId2"/>
          <a:srcRect/>
          <a:stretch>
            <a:fillRect/>
          </a:stretch>
        </p:blipFill>
        <p:spPr bwMode="auto">
          <a:xfrm>
            <a:off x="1905000" y="1371600"/>
            <a:ext cx="6019800" cy="3886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MVC SASTRI HALL\My Documents\My Pictures\Pentagonal_bipyramidal.png"/>
          <p:cNvPicPr>
            <a:picLocks noChangeAspect="1" noChangeArrowheads="1"/>
          </p:cNvPicPr>
          <p:nvPr/>
        </p:nvPicPr>
        <p:blipFill>
          <a:blip r:embed="rId2"/>
          <a:srcRect/>
          <a:stretch>
            <a:fillRect/>
          </a:stretch>
        </p:blipFill>
        <p:spPr bwMode="auto">
          <a:xfrm>
            <a:off x="1371600" y="1371600"/>
            <a:ext cx="6781800" cy="4419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1935</Words>
  <Application>Microsoft Office PowerPoint</Application>
  <PresentationFormat>On-screen Show (4:3)</PresentationFormat>
  <Paragraphs>45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IITM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NCCR</dc:creator>
  <cp:lastModifiedBy>NCCR</cp:lastModifiedBy>
  <cp:revision>9</cp:revision>
  <dcterms:created xsi:type="dcterms:W3CDTF">2009-08-20T01:01:58Z</dcterms:created>
  <dcterms:modified xsi:type="dcterms:W3CDTF">2009-08-20T14:50:12Z</dcterms:modified>
</cp:coreProperties>
</file>